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  <p:sldMasterId id="2147483984" r:id="rId2"/>
  </p:sldMasterIdLst>
  <p:notesMasterIdLst>
    <p:notesMasterId r:id="rId90"/>
  </p:notesMasterIdLst>
  <p:handoutMasterIdLst>
    <p:handoutMasterId r:id="rId91"/>
  </p:handoutMasterIdLst>
  <p:sldIdLst>
    <p:sldId id="258" r:id="rId3"/>
    <p:sldId id="317" r:id="rId4"/>
    <p:sldId id="1000" r:id="rId5"/>
    <p:sldId id="1022" r:id="rId6"/>
    <p:sldId id="1001" r:id="rId7"/>
    <p:sldId id="1002" r:id="rId8"/>
    <p:sldId id="1004" r:id="rId9"/>
    <p:sldId id="1003" r:id="rId10"/>
    <p:sldId id="1005" r:id="rId11"/>
    <p:sldId id="1006" r:id="rId12"/>
    <p:sldId id="1007" r:id="rId13"/>
    <p:sldId id="1008" r:id="rId14"/>
    <p:sldId id="1009" r:id="rId15"/>
    <p:sldId id="1010" r:id="rId16"/>
    <p:sldId id="1011" r:id="rId17"/>
    <p:sldId id="1012" r:id="rId18"/>
    <p:sldId id="1013" r:id="rId19"/>
    <p:sldId id="1014" r:id="rId20"/>
    <p:sldId id="1015" r:id="rId21"/>
    <p:sldId id="1016" r:id="rId22"/>
    <p:sldId id="1017" r:id="rId23"/>
    <p:sldId id="1018" r:id="rId24"/>
    <p:sldId id="1019" r:id="rId25"/>
    <p:sldId id="1020" r:id="rId26"/>
    <p:sldId id="1021" r:id="rId27"/>
    <p:sldId id="999" r:id="rId28"/>
    <p:sldId id="1023" r:id="rId29"/>
    <p:sldId id="1024" r:id="rId30"/>
    <p:sldId id="1029" r:id="rId31"/>
    <p:sldId id="1025" r:id="rId32"/>
    <p:sldId id="1026" r:id="rId33"/>
    <p:sldId id="1028" r:id="rId34"/>
    <p:sldId id="1030" r:id="rId35"/>
    <p:sldId id="1027" r:id="rId36"/>
    <p:sldId id="1033" r:id="rId37"/>
    <p:sldId id="1085" r:id="rId38"/>
    <p:sldId id="1031" r:id="rId39"/>
    <p:sldId id="1055" r:id="rId40"/>
    <p:sldId id="1032" r:id="rId41"/>
    <p:sldId id="1052" r:id="rId42"/>
    <p:sldId id="1051" r:id="rId43"/>
    <p:sldId id="1050" r:id="rId44"/>
    <p:sldId id="1049" r:id="rId45"/>
    <p:sldId id="1048" r:id="rId46"/>
    <p:sldId id="1047" r:id="rId47"/>
    <p:sldId id="1046" r:id="rId48"/>
    <p:sldId id="1045" r:id="rId49"/>
    <p:sldId id="1044" r:id="rId50"/>
    <p:sldId id="1043" r:id="rId51"/>
    <p:sldId id="1042" r:id="rId52"/>
    <p:sldId id="1041" r:id="rId53"/>
    <p:sldId id="1040" r:id="rId54"/>
    <p:sldId id="1039" r:id="rId55"/>
    <p:sldId id="1038" r:id="rId56"/>
    <p:sldId id="1037" r:id="rId57"/>
    <p:sldId id="1036" r:id="rId58"/>
    <p:sldId id="1035" r:id="rId59"/>
    <p:sldId id="1034" r:id="rId60"/>
    <p:sldId id="1053" r:id="rId61"/>
    <p:sldId id="1054" r:id="rId62"/>
    <p:sldId id="1097" r:id="rId63"/>
    <p:sldId id="1056" r:id="rId64"/>
    <p:sldId id="1057" r:id="rId65"/>
    <p:sldId id="1058" r:id="rId66"/>
    <p:sldId id="1059" r:id="rId67"/>
    <p:sldId id="1060" r:id="rId68"/>
    <p:sldId id="1061" r:id="rId69"/>
    <p:sldId id="1062" r:id="rId70"/>
    <p:sldId id="1063" r:id="rId71"/>
    <p:sldId id="1064" r:id="rId72"/>
    <p:sldId id="1065" r:id="rId73"/>
    <p:sldId id="1066" r:id="rId74"/>
    <p:sldId id="1067" r:id="rId75"/>
    <p:sldId id="1068" r:id="rId76"/>
    <p:sldId id="1069" r:id="rId77"/>
    <p:sldId id="1070" r:id="rId78"/>
    <p:sldId id="1071" r:id="rId79"/>
    <p:sldId id="1072" r:id="rId80"/>
    <p:sldId id="1073" r:id="rId81"/>
    <p:sldId id="1074" r:id="rId82"/>
    <p:sldId id="1075" r:id="rId83"/>
    <p:sldId id="1076" r:id="rId84"/>
    <p:sldId id="1077" r:id="rId85"/>
    <p:sldId id="1078" r:id="rId86"/>
    <p:sldId id="1079" r:id="rId87"/>
    <p:sldId id="1081" r:id="rId88"/>
    <p:sldId id="1118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8" autoAdjust="0"/>
    <p:restoredTop sz="94638" autoAdjust="0"/>
  </p:normalViewPr>
  <p:slideViewPr>
    <p:cSldViewPr snapToGrid="0">
      <p:cViewPr varScale="1">
        <p:scale>
          <a:sx n="108" d="100"/>
          <a:sy n="108" d="100"/>
        </p:scale>
        <p:origin x="-11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notesMaster" Target="notesMasters/notesMaster1.xml"/><Relationship Id="rId91" Type="http://schemas.openxmlformats.org/officeDocument/2006/relationships/handoutMaster" Target="handoutMasters/handoutMaster1.xml"/><Relationship Id="rId92" Type="http://schemas.openxmlformats.org/officeDocument/2006/relationships/printerSettings" Target="printerSettings/printerSettings1.bin"/><Relationship Id="rId93" Type="http://schemas.openxmlformats.org/officeDocument/2006/relationships/presProps" Target="presProps.xml"/><Relationship Id="rId94" Type="http://schemas.openxmlformats.org/officeDocument/2006/relationships/viewProps" Target="viewProps.xml"/><Relationship Id="rId95" Type="http://schemas.openxmlformats.org/officeDocument/2006/relationships/theme" Target="theme/theme1.xml"/><Relationship Id="rId96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945EE-5DDC-8E48-96F5-776E4642F7FF}" type="datetimeFigureOut">
              <a:rPr lang="en-US" smtClean="0"/>
              <a:t>10/22/12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34325-3DCE-3144-904D-E3159E4DF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941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81532-CFFC-4A2D-9D8A-66E58441D2B9}" type="datetimeFigureOut">
              <a:rPr lang="en-US" smtClean="0"/>
              <a:pPr/>
              <a:t>10/22/12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BBA22-507E-40EE-A608-95FF2E42E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59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41D242-EB61-8847-9EA8-A1B91C2C9721}" type="datetime1">
              <a:rPr lang="en-US" smtClean="0"/>
              <a:t>10/22/12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5596467"/>
            <a:ext cx="9144000" cy="1261533"/>
            <a:chOff x="0" y="3509911"/>
            <a:chExt cx="9127070" cy="1697089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990600" y="3509911"/>
              <a:ext cx="8136470" cy="81685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3" y="3907519"/>
              <a:ext cx="9127067" cy="128569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4231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0" y="10000"/>
                  </a:lnTo>
                  <a:lnTo>
                    <a:pt x="10000" y="10000"/>
                  </a:lnTo>
                  <a:lnTo>
                    <a:pt x="10000" y="4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  <a:scene3d>
              <a:camera prst="orthographicFront">
                <a:rot lat="10800000" lon="10800000" rev="0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0" y="4015050"/>
              <a:ext cx="9127070" cy="119195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76200" y="6096000"/>
            <a:ext cx="4292600" cy="685800"/>
            <a:chOff x="1371600" y="4343400"/>
            <a:chExt cx="4292600" cy="685800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1965960" y="4382869"/>
              <a:ext cx="36982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0" i="0" dirty="0" smtClean="0">
                  <a:ln w="3175" cmpd="sng">
                    <a:noFill/>
                  </a:ln>
                  <a:solidFill>
                    <a:schemeClr val="bg1"/>
                  </a:solidFill>
                  <a:latin typeface="Helvetica Neue Light"/>
                  <a:cs typeface="Helvetica Neue Light"/>
                </a:rPr>
                <a:t>University of Colorado</a:t>
              </a:r>
            </a:p>
            <a:p>
              <a:r>
                <a:rPr lang="en-US" b="0" i="0" dirty="0" smtClean="0">
                  <a:ln w="3175" cmpd="sng">
                    <a:noFill/>
                  </a:ln>
                  <a:solidFill>
                    <a:schemeClr val="bg1"/>
                  </a:solidFill>
                  <a:latin typeface="Helvetica Neue Light"/>
                  <a:cs typeface="Helvetica Neue Light"/>
                </a:rPr>
                <a:t>Boulder</a:t>
              </a:r>
              <a:endParaRPr lang="en-US" b="0" i="0" dirty="0">
                <a:ln w="3175" cmpd="sng">
                  <a:noFill/>
                </a:ln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</p:txBody>
        </p:sp>
        <p:pic>
          <p:nvPicPr>
            <p:cNvPr id="20" name="Picture 19" descr="Boulder FL master.eps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78"/>
            <a:stretch/>
          </p:blipFill>
          <p:spPr>
            <a:xfrm>
              <a:off x="1371600" y="4343400"/>
              <a:ext cx="618067" cy="56957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885355-9900-4A29-94F7-ECABF0F025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9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47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700"/>
            <a:ext cx="7848600" cy="723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2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70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300"/>
            <a:ext cx="7810500" cy="673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64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30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43100"/>
            <a:ext cx="4040188" cy="41830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430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43100"/>
            <a:ext cx="4041775" cy="41830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41300"/>
            <a:ext cx="7810500" cy="673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07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41300"/>
            <a:ext cx="7810500" cy="673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78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54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66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68400"/>
            <a:ext cx="511175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98700"/>
            <a:ext cx="3008313" cy="38274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5408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76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68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A9FD82-4A47-9741-9F07-8F5A53B027DF}" type="datetime1">
              <a:rPr lang="en-US" smtClean="0"/>
              <a:t>10/22/12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2800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41300"/>
            <a:ext cx="7810500" cy="673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1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76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7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0" y="5606709"/>
            <a:ext cx="9144000" cy="1251030"/>
            <a:chOff x="0" y="5606709"/>
            <a:chExt cx="9144000" cy="1251030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0" y="5606709"/>
              <a:ext cx="9144000" cy="1251030"/>
              <a:chOff x="0" y="3412070"/>
              <a:chExt cx="9144000" cy="1251030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992437" y="3412070"/>
                <a:ext cx="8151563" cy="607211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4697" y="0"/>
                  </a:cxn>
                  <a:cxn ang="0">
                    <a:pos x="4697" y="367"/>
                  </a:cxn>
                  <a:cxn ang="0">
                    <a:pos x="0" y="218"/>
                  </a:cxn>
                  <a:cxn ang="0">
                    <a:pos x="4697" y="0"/>
                  </a:cxn>
                </a:cxnLst>
                <a:rect l="0" t="0" r="0" b="0"/>
                <a:pathLst>
                  <a:path w="4697" h="367">
                    <a:moveTo>
                      <a:pt x="4697" y="0"/>
                    </a:moveTo>
                    <a:lnTo>
                      <a:pt x="4697" y="367"/>
                    </a:lnTo>
                    <a:lnTo>
                      <a:pt x="0" y="218"/>
                    </a:lnTo>
                    <a:lnTo>
                      <a:pt x="4697" y="0"/>
                    </a:lnTo>
                    <a:close/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>
                <a:extLst/>
              </a:lstStyle>
              <a:p>
                <a:endParaRPr kumimoji="0" lang="en-US"/>
              </a:p>
            </p:txBody>
          </p:sp>
          <p:sp>
            <p:nvSpPr>
              <p:cNvPr id="22" name="Freeform 21"/>
              <p:cNvSpPr>
                <a:spLocks/>
              </p:cNvSpPr>
              <p:nvPr userDrawn="1"/>
            </p:nvSpPr>
            <p:spPr bwMode="auto">
              <a:xfrm>
                <a:off x="3" y="3694776"/>
                <a:ext cx="9143997" cy="960118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>
                  <a:gd name="connsiteX0" fmla="*/ 0 w 10000"/>
                  <a:gd name="connsiteY0" fmla="*/ 0 h 10000"/>
                  <a:gd name="connsiteX1" fmla="*/ 0 w 10000"/>
                  <a:gd name="connsiteY1" fmla="*/ 10000 h 10000"/>
                  <a:gd name="connsiteX2" fmla="*/ 10000 w 10000"/>
                  <a:gd name="connsiteY2" fmla="*/ 10000 h 10000"/>
                  <a:gd name="connsiteX3" fmla="*/ 10000 w 10000"/>
                  <a:gd name="connsiteY3" fmla="*/ 4231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0" y="10000"/>
                    </a:lnTo>
                    <a:lnTo>
                      <a:pt x="10000" y="10000"/>
                    </a:lnTo>
                    <a:lnTo>
                      <a:pt x="10000" y="42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  <a:scene3d>
                <a:camera prst="orthographicFront">
                  <a:rot lat="10800000" lon="10800000" rev="0"/>
                </a:camera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 compatLnSpc="1"/>
              <a:lstStyle>
                <a:extLst/>
              </a:lstStyle>
              <a:p>
                <a:pPr algn="ctr" eaLnBrk="1" latinLnBrk="0" hangingPunct="1"/>
                <a:endParaRPr kumimoji="0" lang="en-US"/>
              </a:p>
            </p:txBody>
          </p:sp>
          <p:sp>
            <p:nvSpPr>
              <p:cNvPr id="23" name="Freeform 22"/>
              <p:cNvSpPr>
                <a:spLocks/>
              </p:cNvSpPr>
              <p:nvPr userDrawn="1"/>
            </p:nvSpPr>
            <p:spPr bwMode="auto">
              <a:xfrm>
                <a:off x="0" y="3776132"/>
                <a:ext cx="9144000" cy="886968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0" y="1248"/>
                  </a:cxn>
                  <a:cxn ang="0">
                    <a:pos x="5760" y="1248"/>
                  </a:cxn>
                  <a:cxn ang="0">
                    <a:pos x="5760" y="528"/>
                  </a:cxn>
                  <a:cxn ang="0">
                    <a:pos x="0" y="0"/>
                  </a:cxn>
                </a:cxnLst>
                <a:rect l="0" t="0" r="0" b="0"/>
                <a:pathLst>
                  <a:path w="5760" h="1248">
                    <a:moveTo>
                      <a:pt x="0" y="0"/>
                    </a:moveTo>
                    <a:lnTo>
                      <a:pt x="0" y="1248"/>
                    </a:lnTo>
                    <a:lnTo>
                      <a:pt x="5760" y="1248"/>
                    </a:lnTo>
                    <a:lnTo>
                      <a:pt x="5760" y="52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 cstate="print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 compatLnSpc="1"/>
              <a:lstStyle>
                <a:extLst/>
              </a:lstStyle>
              <a:p>
                <a:pPr algn="ctr" eaLnBrk="1" latinLnBrk="0" hangingPunct="1"/>
                <a:endParaRPr kumimoji="0" lang="en-US"/>
              </a:p>
            </p:txBody>
          </p:sp>
        </p:grpSp>
        <p:grpSp>
          <p:nvGrpSpPr>
            <p:cNvPr id="24" name="Group 23"/>
            <p:cNvGrpSpPr/>
            <p:nvPr userDrawn="1"/>
          </p:nvGrpSpPr>
          <p:grpSpPr>
            <a:xfrm>
              <a:off x="76200" y="6096000"/>
              <a:ext cx="3759200" cy="685800"/>
              <a:chOff x="1371600" y="4343400"/>
              <a:chExt cx="3759200" cy="685800"/>
            </a:xfrm>
          </p:grpSpPr>
          <p:sp>
            <p:nvSpPr>
              <p:cNvPr id="25" name="TextBox 24"/>
              <p:cNvSpPr txBox="1"/>
              <p:nvPr userDrawn="1"/>
            </p:nvSpPr>
            <p:spPr>
              <a:xfrm>
                <a:off x="1965960" y="4382869"/>
                <a:ext cx="316484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0" i="0" dirty="0" smtClean="0">
                    <a:ln w="3175" cmpd="sng">
                      <a:noFill/>
                    </a:ln>
                    <a:solidFill>
                      <a:schemeClr val="bg1"/>
                    </a:solidFill>
                    <a:latin typeface="Helvetica Neue Light"/>
                    <a:cs typeface="Helvetica Neue Light"/>
                  </a:rPr>
                  <a:t>University of Colorado</a:t>
                </a:r>
              </a:p>
              <a:p>
                <a:r>
                  <a:rPr lang="en-US" b="0" i="0" dirty="0" smtClean="0">
                    <a:ln w="3175" cmpd="sng">
                      <a:noFill/>
                    </a:ln>
                    <a:solidFill>
                      <a:schemeClr val="bg1"/>
                    </a:solidFill>
                    <a:latin typeface="Helvetica Neue Light"/>
                    <a:cs typeface="Helvetica Neue Light"/>
                  </a:rPr>
                  <a:t>Boulder</a:t>
                </a:r>
                <a:endParaRPr lang="en-US" b="0" i="0" dirty="0">
                  <a:ln w="3175" cmpd="sng">
                    <a:noFill/>
                  </a:ln>
                  <a:solidFill>
                    <a:schemeClr val="bg1"/>
                  </a:solidFill>
                  <a:latin typeface="Helvetica Neue Light"/>
                  <a:cs typeface="Helvetica Neue Light"/>
                </a:endParaRPr>
              </a:p>
            </p:txBody>
          </p:sp>
          <p:pic>
            <p:nvPicPr>
              <p:cNvPr id="26" name="Picture 25" descr="Boulder FL master.eps"/>
              <p:cNvPicPr>
                <a:picLocks noChangeAspect="1"/>
              </p:cNvPicPr>
              <p:nvPr userDrawn="1"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8078"/>
              <a:stretch/>
            </p:blipFill>
            <p:spPr>
              <a:xfrm>
                <a:off x="1371600" y="4343400"/>
                <a:ext cx="618067" cy="569575"/>
              </a:xfrm>
              <a:prstGeom prst="rect">
                <a:avLst/>
              </a:prstGeom>
            </p:spPr>
          </p:pic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FEEDE3-1888-F94D-8527-288B790CF33F}" type="datetime1">
              <a:rPr lang="en-US" smtClean="0"/>
              <a:t>10/22/12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5606970"/>
            <a:ext cx="9144000" cy="1251030"/>
            <a:chOff x="0" y="5606709"/>
            <a:chExt cx="9144000" cy="1251030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0" y="5606709"/>
              <a:ext cx="9144000" cy="1251030"/>
              <a:chOff x="0" y="3412070"/>
              <a:chExt cx="9144000" cy="1251030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992437" y="3412070"/>
                <a:ext cx="8151563" cy="607211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4697" y="0"/>
                  </a:cxn>
                  <a:cxn ang="0">
                    <a:pos x="4697" y="367"/>
                  </a:cxn>
                  <a:cxn ang="0">
                    <a:pos x="0" y="218"/>
                  </a:cxn>
                  <a:cxn ang="0">
                    <a:pos x="4697" y="0"/>
                  </a:cxn>
                </a:cxnLst>
                <a:rect l="0" t="0" r="0" b="0"/>
                <a:pathLst>
                  <a:path w="4697" h="367">
                    <a:moveTo>
                      <a:pt x="4697" y="0"/>
                    </a:moveTo>
                    <a:lnTo>
                      <a:pt x="4697" y="367"/>
                    </a:lnTo>
                    <a:lnTo>
                      <a:pt x="0" y="218"/>
                    </a:lnTo>
                    <a:lnTo>
                      <a:pt x="4697" y="0"/>
                    </a:lnTo>
                    <a:close/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>
                <a:extLst/>
              </a:lstStyle>
              <a:p>
                <a:endParaRPr kumimoji="0" lang="en-US"/>
              </a:p>
            </p:txBody>
          </p:sp>
          <p:sp>
            <p:nvSpPr>
              <p:cNvPr id="15" name="Freeform 14"/>
              <p:cNvSpPr>
                <a:spLocks/>
              </p:cNvSpPr>
              <p:nvPr userDrawn="1"/>
            </p:nvSpPr>
            <p:spPr bwMode="auto">
              <a:xfrm>
                <a:off x="3" y="3694776"/>
                <a:ext cx="9143997" cy="960118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>
                  <a:gd name="connsiteX0" fmla="*/ 0 w 10000"/>
                  <a:gd name="connsiteY0" fmla="*/ 0 h 10000"/>
                  <a:gd name="connsiteX1" fmla="*/ 0 w 10000"/>
                  <a:gd name="connsiteY1" fmla="*/ 10000 h 10000"/>
                  <a:gd name="connsiteX2" fmla="*/ 10000 w 10000"/>
                  <a:gd name="connsiteY2" fmla="*/ 10000 h 10000"/>
                  <a:gd name="connsiteX3" fmla="*/ 10000 w 10000"/>
                  <a:gd name="connsiteY3" fmla="*/ 4231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0" y="10000"/>
                    </a:lnTo>
                    <a:lnTo>
                      <a:pt x="10000" y="10000"/>
                    </a:lnTo>
                    <a:lnTo>
                      <a:pt x="10000" y="42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  <a:scene3d>
                <a:camera prst="orthographicFront">
                  <a:rot lat="10800000" lon="10800000" rev="0"/>
                </a:camera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 compatLnSpc="1"/>
              <a:lstStyle>
                <a:extLst/>
              </a:lstStyle>
              <a:p>
                <a:pPr algn="ctr" eaLnBrk="1" latinLnBrk="0" hangingPunct="1"/>
                <a:endParaRPr kumimoji="0" lang="en-US"/>
              </a:p>
            </p:txBody>
          </p:sp>
          <p:sp>
            <p:nvSpPr>
              <p:cNvPr id="16" name="Freeform 15"/>
              <p:cNvSpPr>
                <a:spLocks/>
              </p:cNvSpPr>
              <p:nvPr userDrawn="1"/>
            </p:nvSpPr>
            <p:spPr bwMode="auto">
              <a:xfrm>
                <a:off x="0" y="3776132"/>
                <a:ext cx="9144000" cy="886968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0" y="1248"/>
                  </a:cxn>
                  <a:cxn ang="0">
                    <a:pos x="5760" y="1248"/>
                  </a:cxn>
                  <a:cxn ang="0">
                    <a:pos x="5760" y="528"/>
                  </a:cxn>
                  <a:cxn ang="0">
                    <a:pos x="0" y="0"/>
                  </a:cxn>
                </a:cxnLst>
                <a:rect l="0" t="0" r="0" b="0"/>
                <a:pathLst>
                  <a:path w="5760" h="1248">
                    <a:moveTo>
                      <a:pt x="0" y="0"/>
                    </a:moveTo>
                    <a:lnTo>
                      <a:pt x="0" y="1248"/>
                    </a:lnTo>
                    <a:lnTo>
                      <a:pt x="5760" y="1248"/>
                    </a:lnTo>
                    <a:lnTo>
                      <a:pt x="5760" y="52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 cstate="print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 compatLnSpc="1"/>
              <a:lstStyle>
                <a:extLst/>
              </a:lstStyle>
              <a:p>
                <a:pPr algn="ctr" eaLnBrk="1" latinLnBrk="0" hangingPunct="1"/>
                <a:endParaRPr kumimoji="0" lang="en-US"/>
              </a:p>
            </p:txBody>
          </p:sp>
        </p:grpSp>
        <p:grpSp>
          <p:nvGrpSpPr>
            <p:cNvPr id="11" name="Group 10"/>
            <p:cNvGrpSpPr/>
            <p:nvPr userDrawn="1"/>
          </p:nvGrpSpPr>
          <p:grpSpPr>
            <a:xfrm>
              <a:off x="76200" y="6096000"/>
              <a:ext cx="3886200" cy="685800"/>
              <a:chOff x="1371600" y="4343400"/>
              <a:chExt cx="3886200" cy="685800"/>
            </a:xfrm>
          </p:grpSpPr>
          <p:sp>
            <p:nvSpPr>
              <p:cNvPr id="12" name="TextBox 11"/>
              <p:cNvSpPr txBox="1"/>
              <p:nvPr userDrawn="1"/>
            </p:nvSpPr>
            <p:spPr>
              <a:xfrm>
                <a:off x="1965960" y="4382869"/>
                <a:ext cx="329184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0" i="0" dirty="0" smtClean="0">
                    <a:ln w="3175" cmpd="sng">
                      <a:noFill/>
                    </a:ln>
                    <a:solidFill>
                      <a:schemeClr val="bg1"/>
                    </a:solidFill>
                    <a:latin typeface="Helvetica Neue Light"/>
                    <a:cs typeface="Helvetica Neue Light"/>
                  </a:rPr>
                  <a:t>University of Colorado</a:t>
                </a:r>
              </a:p>
              <a:p>
                <a:r>
                  <a:rPr lang="en-US" b="0" i="0" dirty="0" smtClean="0">
                    <a:ln w="3175" cmpd="sng">
                      <a:noFill/>
                    </a:ln>
                    <a:solidFill>
                      <a:schemeClr val="bg1"/>
                    </a:solidFill>
                    <a:latin typeface="Helvetica Neue Light"/>
                    <a:cs typeface="Helvetica Neue Light"/>
                  </a:rPr>
                  <a:t>Boulder</a:t>
                </a:r>
                <a:endParaRPr lang="en-US" b="0" i="0" dirty="0">
                  <a:ln w="3175" cmpd="sng">
                    <a:noFill/>
                  </a:ln>
                  <a:solidFill>
                    <a:schemeClr val="bg1"/>
                  </a:solidFill>
                  <a:latin typeface="Helvetica Neue Light"/>
                  <a:cs typeface="Helvetica Neue Light"/>
                </a:endParaRPr>
              </a:p>
            </p:txBody>
          </p:sp>
          <p:pic>
            <p:nvPicPr>
              <p:cNvPr id="13" name="Picture 12" descr="Boulder FL master.eps"/>
              <p:cNvPicPr>
                <a:picLocks noChangeAspect="1"/>
              </p:cNvPicPr>
              <p:nvPr userDrawn="1"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8078"/>
              <a:stretch/>
            </p:blipFill>
            <p:spPr>
              <a:xfrm>
                <a:off x="1371600" y="4343400"/>
                <a:ext cx="618067" cy="569575"/>
              </a:xfrm>
              <a:prstGeom prst="rect">
                <a:avLst/>
              </a:prstGeom>
            </p:spPr>
          </p:pic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A759FB-7B67-1D4D-9A15-1D1164DFA4D0}" type="datetime1">
              <a:rPr lang="en-US" smtClean="0"/>
              <a:t>10/22/12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165100"/>
            <a:ext cx="7048500" cy="6858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0927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0927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181101"/>
            <a:ext cx="4040188" cy="387349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181101"/>
            <a:ext cx="4041775" cy="387349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B1A3BD-9F85-174C-8272-80EF8B8B1D7F}" type="datetime1">
              <a:rPr lang="en-US" smtClean="0"/>
              <a:t>10/22/12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034DEF-9711-2F45-B7FA-1CCA686A608C}" type="datetime1">
              <a:rPr lang="en-US" smtClean="0"/>
              <a:t>10/22/12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76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15900"/>
            <a:ext cx="7479792" cy="463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B94A20-CFC8-8146-86C2-66E295167370}" type="datetime1">
              <a:rPr lang="en-US" smtClean="0"/>
              <a:t>10/22/12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0301"/>
            <a:ext cx="8229600" cy="4686299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4B7BBE-6255-D843-A827-4EF3D345B83C}" type="datetime1">
              <a:rPr lang="en-US" smtClean="0"/>
              <a:t>10/22/12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76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A88E3-ABD8-3049-B172-163FE08DFADB}" type="datetime1">
              <a:rPr lang="en-US" smtClean="0"/>
              <a:t>10/22/12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3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3" Type="http://schemas.openxmlformats.org/officeDocument/2006/relationships/image" Target="../media/image3.wmf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5596467"/>
            <a:ext cx="9144000" cy="1261533"/>
            <a:chOff x="0" y="3509911"/>
            <a:chExt cx="9127070" cy="1697089"/>
          </a:xfrm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90600" y="3509911"/>
              <a:ext cx="8136470" cy="81685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3" y="3907519"/>
              <a:ext cx="9127067" cy="128569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4231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0" y="10000"/>
                  </a:lnTo>
                  <a:lnTo>
                    <a:pt x="10000" y="10000"/>
                  </a:lnTo>
                  <a:lnTo>
                    <a:pt x="10000" y="4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  <a:scene3d>
              <a:camera prst="orthographicFront">
                <a:rot lat="10800000" lon="10800000" rev="0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0" y="4015050"/>
              <a:ext cx="9127070" cy="119195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28600"/>
            <a:ext cx="6858000" cy="609600"/>
          </a:xfrm>
          <a:prstGeom prst="rect">
            <a:avLst/>
          </a:prstGeom>
        </p:spPr>
        <p:txBody>
          <a:bodyPr vert="horz" anchor="b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81101"/>
            <a:ext cx="8229600" cy="46863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 b="1" i="0">
                <a:solidFill>
                  <a:srgbClr val="FFFFFF"/>
                </a:solidFill>
                <a:latin typeface="Helvetica Neue"/>
                <a:cs typeface="Helvetica Neue"/>
              </a:defRPr>
            </a:lvl1pPr>
            <a:extLst/>
          </a:lstStyle>
          <a:p>
            <a:fld id="{0CE68565-9B9B-3F44-96D7-2871272DCC70}" type="datetime1">
              <a:rPr lang="en-US" smtClean="0"/>
              <a:t>10/22/12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</p:spPr>
        <p:txBody>
          <a:bodyPr vert="horz" anchor="b"/>
          <a:lstStyle>
            <a:lvl1pPr algn="r" eaLnBrk="1" latinLnBrk="0" hangingPunct="1">
              <a:defRPr kumimoji="0" sz="12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445500" y="6407944"/>
            <a:ext cx="56753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400" b="1" i="0">
                <a:solidFill>
                  <a:srgbClr val="FFFFFF"/>
                </a:solidFill>
                <a:latin typeface="Helvetica Neue"/>
                <a:cs typeface="Helvetica Neue"/>
              </a:defRPr>
            </a:lvl1pPr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3488267" y="55964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7171267" y="8467"/>
            <a:ext cx="1981200" cy="954107"/>
          </a:xfrm>
          <a:prstGeom prst="rect">
            <a:avLst/>
          </a:prstGeom>
          <a:noFill/>
          <a:ln w="3175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CCAR</a:t>
            </a:r>
          </a:p>
          <a:p>
            <a:pPr algn="ctr"/>
            <a:r>
              <a:rPr lang="en-US" sz="1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</a:rPr>
              <a:t>Colorado Center for Astrodynamics Research</a:t>
            </a:r>
            <a:endParaRPr lang="en-US" sz="10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76200" y="6096000"/>
            <a:ext cx="3581400" cy="685800"/>
            <a:chOff x="1371600" y="4343400"/>
            <a:chExt cx="3581400" cy="685800"/>
          </a:xfrm>
        </p:grpSpPr>
        <p:sp>
          <p:nvSpPr>
            <p:cNvPr id="25" name="TextBox 24"/>
            <p:cNvSpPr txBox="1"/>
            <p:nvPr userDrawn="1"/>
          </p:nvSpPr>
          <p:spPr>
            <a:xfrm>
              <a:off x="1965960" y="4382869"/>
              <a:ext cx="29870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0" i="0" dirty="0" smtClean="0">
                  <a:ln w="3175" cmpd="sng">
                    <a:noFill/>
                  </a:ln>
                  <a:solidFill>
                    <a:schemeClr val="bg1"/>
                  </a:solidFill>
                  <a:latin typeface="Helvetica Neue Light"/>
                  <a:cs typeface="Helvetica Neue Light"/>
                </a:rPr>
                <a:t>University of Colorado</a:t>
              </a:r>
            </a:p>
            <a:p>
              <a:r>
                <a:rPr lang="en-US" b="0" i="0" dirty="0" smtClean="0">
                  <a:ln w="3175" cmpd="sng">
                    <a:noFill/>
                  </a:ln>
                  <a:solidFill>
                    <a:schemeClr val="bg1"/>
                  </a:solidFill>
                  <a:latin typeface="Helvetica Neue Light"/>
                  <a:cs typeface="Helvetica Neue Light"/>
                </a:rPr>
                <a:t>Boulder</a:t>
              </a:r>
              <a:endParaRPr lang="en-US" b="0" i="0" dirty="0">
                <a:ln w="3175" cmpd="sng">
                  <a:noFill/>
                </a:ln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</p:txBody>
        </p:sp>
        <p:pic>
          <p:nvPicPr>
            <p:cNvPr id="28" name="Picture 27" descr="Boulder FL master.eps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78"/>
            <a:stretch/>
          </p:blipFill>
          <p:spPr>
            <a:xfrm>
              <a:off x="1371600" y="4343400"/>
              <a:ext cx="618067" cy="569575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7" r:id="rId6"/>
    <p:sldLayoutId id="2147483968" r:id="rId7"/>
    <p:sldLayoutId id="2147483970" r:id="rId8"/>
    <p:sldLayoutId id="2147483971" r:id="rId9"/>
    <p:sldLayoutId id="2147483996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2800" b="1" kern="1200" baseline="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82700"/>
            <a:ext cx="8229600" cy="484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9747" name="Rectangle 3"/>
          <p:cNvSpPr>
            <a:spLocks noChangeArrowheads="1"/>
          </p:cNvSpPr>
          <p:nvPr userDrawn="1"/>
        </p:nvSpPr>
        <p:spPr bwMode="auto">
          <a:xfrm>
            <a:off x="25400" y="939800"/>
            <a:ext cx="8470900" cy="228600"/>
          </a:xfrm>
          <a:prstGeom prst="rect">
            <a:avLst/>
          </a:prstGeom>
          <a:gradFill rotWithShape="0">
            <a:gsLst>
              <a:gs pos="0">
                <a:srgbClr val="BA9700"/>
              </a:gs>
              <a:gs pos="100000">
                <a:srgbClr val="BA9700">
                  <a:gamma/>
                  <a:tint val="0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56563" y="0"/>
            <a:ext cx="1087437" cy="79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4013200" y="6438900"/>
            <a:ext cx="5118100" cy="279400"/>
          </a:xfrm>
          <a:prstGeom prst="rect">
            <a:avLst/>
          </a:prstGeom>
          <a:gradFill rotWithShape="0">
            <a:gsLst>
              <a:gs pos="0">
                <a:srgbClr val="BA9700">
                  <a:gamma/>
                  <a:tint val="0"/>
                  <a:invGamma/>
                </a:srgbClr>
              </a:gs>
              <a:gs pos="100000">
                <a:srgbClr val="BA9700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152400" y="6172200"/>
            <a:ext cx="4570413" cy="434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400" b="1" dirty="0">
                <a:solidFill>
                  <a:srgbClr val="15188B"/>
                </a:solidFill>
                <a:latin typeface="Helvetica" pitchFamily="1" charset="0"/>
              </a:rPr>
              <a:t>Colorado Center for Astrodynamics Research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400" b="1" dirty="0">
                <a:solidFill>
                  <a:srgbClr val="15188B"/>
                </a:solidFill>
                <a:latin typeface="Helvetica" pitchFamily="1" charset="0"/>
              </a:rPr>
              <a:t>The University of Colorado           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4225925" y="6448425"/>
            <a:ext cx="4570413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ct val="0"/>
              </a:spcBef>
              <a:defRPr/>
            </a:pPr>
            <a:fld id="{75AB28CD-99C7-40B9-B9E6-C9FB64B3AD9B}" type="slidenum">
              <a:rPr lang="en-US" sz="1400" b="1">
                <a:solidFill>
                  <a:srgbClr val="15188B"/>
                </a:solidFill>
                <a:latin typeface="Helvetica" pitchFamily="1" charset="0"/>
              </a:rPr>
              <a:pPr algn="r" eaLnBrk="0" hangingPunct="0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r>
              <a:rPr lang="en-US" sz="1400" b="1">
                <a:solidFill>
                  <a:srgbClr val="15188B"/>
                </a:solidFill>
                <a:latin typeface="Helvetica" pitchFamily="1" charset="0"/>
              </a:rPr>
              <a:t>           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7885113" y="6424613"/>
            <a:ext cx="1809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endParaRPr 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6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6" Type="http://schemas.openxmlformats.org/officeDocument/2006/relationships/image" Target="../media/image28.emf"/><Relationship Id="rId7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29.emf"/><Relationship Id="rId7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29.emf"/><Relationship Id="rId7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36.emf"/><Relationship Id="rId7" Type="http://schemas.openxmlformats.org/officeDocument/2006/relationships/image" Target="../media/image29.emf"/><Relationship Id="rId8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37.emf"/><Relationship Id="rId7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37.emf"/><Relationship Id="rId7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37.emf"/><Relationship Id="rId7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37.emf"/><Relationship Id="rId7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37.emf"/><Relationship Id="rId7" Type="http://schemas.openxmlformats.org/officeDocument/2006/relationships/image" Target="../media/image29.emf"/><Relationship Id="rId8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29.emf"/><Relationship Id="rId7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29.emf"/><Relationship Id="rId7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29.emf"/><Relationship Id="rId7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29.emf"/><Relationship Id="rId7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29.emf"/><Relationship Id="rId7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29.emf"/><Relationship Id="rId7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29.emf"/><Relationship Id="rId7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29.emf"/><Relationship Id="rId7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29.emf"/><Relationship Id="rId6" Type="http://schemas.openxmlformats.org/officeDocument/2006/relationships/image" Target="../media/image40.emf"/><Relationship Id="rId7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29.emf"/><Relationship Id="rId6" Type="http://schemas.openxmlformats.org/officeDocument/2006/relationships/image" Target="../media/image41.emf"/><Relationship Id="rId7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29.emf"/><Relationship Id="rId6" Type="http://schemas.openxmlformats.org/officeDocument/2006/relationships/image" Target="../media/image42.emf"/><Relationship Id="rId7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29.emf"/><Relationship Id="rId6" Type="http://schemas.openxmlformats.org/officeDocument/2006/relationships/image" Target="../media/image43.emf"/><Relationship Id="rId7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29.emf"/><Relationship Id="rId6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29.emf"/><Relationship Id="rId6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29.emf"/><Relationship Id="rId6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29.emf"/><Relationship Id="rId6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29.emf"/><Relationship Id="rId6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29.emf"/><Relationship Id="rId6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29.emf"/><Relationship Id="rId6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29.emf"/><Relationship Id="rId6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29.emf"/><Relationship Id="rId6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29.emf"/><Relationship Id="rId6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29.emf"/><Relationship Id="rId6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29.emf"/><Relationship Id="rId6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29.emf"/><Relationship Id="rId6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29.emf"/><Relationship Id="rId6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29.emf"/><Relationship Id="rId6" Type="http://schemas.openxmlformats.org/officeDocument/2006/relationships/image" Target="../media/image44.emf"/><Relationship Id="rId7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29.emf"/><Relationship Id="rId6" Type="http://schemas.openxmlformats.org/officeDocument/2006/relationships/image" Target="../media/image44.emf"/><Relationship Id="rId7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29.emf"/><Relationship Id="rId5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29.emf"/><Relationship Id="rId5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29.emf"/><Relationship Id="rId5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8"/>
          <p:cNvSpPr txBox="1">
            <a:spLocks noChangeArrowheads="1"/>
          </p:cNvSpPr>
          <p:nvPr/>
        </p:nvSpPr>
        <p:spPr bwMode="auto">
          <a:xfrm>
            <a:off x="1822243" y="1304763"/>
            <a:ext cx="7188614" cy="414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800" dirty="0" smtClean="0"/>
              <a:t>ASEN 5070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2800" dirty="0" smtClean="0"/>
              <a:t>Statistical Orbit Determination I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2800" dirty="0" smtClean="0"/>
              <a:t>Fall 2012</a:t>
            </a:r>
          </a:p>
          <a:p>
            <a:pPr algn="ctr" eaLnBrk="1" hangingPunct="1">
              <a:spcBef>
                <a:spcPct val="20000"/>
              </a:spcBef>
            </a:pPr>
            <a:endParaRPr lang="en-US" sz="2800" dirty="0"/>
          </a:p>
          <a:p>
            <a:pPr algn="ctr" eaLnBrk="1" hangingPunct="1">
              <a:spcBef>
                <a:spcPct val="20000"/>
              </a:spcBef>
            </a:pPr>
            <a:r>
              <a:rPr lang="en-US" sz="2800" dirty="0"/>
              <a:t>Professor Jeffrey S. Parker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2800" dirty="0" smtClean="0"/>
              <a:t>Professor </a:t>
            </a:r>
            <a:r>
              <a:rPr lang="en-US" sz="2800" dirty="0"/>
              <a:t>George H. </a:t>
            </a:r>
            <a:r>
              <a:rPr lang="en-US" sz="2800" dirty="0" smtClean="0"/>
              <a:t>Born</a:t>
            </a:r>
          </a:p>
          <a:p>
            <a:pPr algn="ctr" eaLnBrk="1" hangingPunct="1">
              <a:spcBef>
                <a:spcPct val="20000"/>
              </a:spcBef>
            </a:pPr>
            <a:endParaRPr lang="en-US" sz="2800" dirty="0" smtClean="0"/>
          </a:p>
          <a:p>
            <a:pPr algn="ctr" eaLnBrk="1" hangingPunct="1">
              <a:spcBef>
                <a:spcPct val="20000"/>
              </a:spcBef>
            </a:pPr>
            <a:r>
              <a:rPr lang="en-US" sz="2800" dirty="0" smtClean="0"/>
              <a:t>Lecture 15:  Numerical Compensations</a:t>
            </a:r>
            <a:endParaRPr lang="en-US" sz="2800" dirty="0"/>
          </a:p>
        </p:txBody>
      </p:sp>
      <p:pic>
        <p:nvPicPr>
          <p:cNvPr id="32770" name="Picture 27" descr="ccartitl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2551113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2656"/>
          <a:stretch/>
        </p:blipFill>
        <p:spPr>
          <a:xfrm>
            <a:off x="0" y="1409701"/>
            <a:ext cx="9144000" cy="351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72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700"/>
            <a:ext cx="9144000" cy="402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1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8513"/>
          <a:stretch/>
        </p:blipFill>
        <p:spPr>
          <a:xfrm>
            <a:off x="0" y="1689057"/>
            <a:ext cx="9144000" cy="156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11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9056"/>
            <a:ext cx="9144000" cy="218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89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765"/>
            <a:ext cx="8053166" cy="1510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31" y="2937109"/>
            <a:ext cx="5849850" cy="37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8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765"/>
            <a:ext cx="8053166" cy="1510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31" y="2937109"/>
            <a:ext cx="5849850" cy="3781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545" y="3325368"/>
            <a:ext cx="2552448" cy="3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8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765"/>
            <a:ext cx="8053166" cy="15104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6527" b="1"/>
          <a:stretch/>
        </p:blipFill>
        <p:spPr>
          <a:xfrm>
            <a:off x="631149" y="3050138"/>
            <a:ext cx="4891571" cy="24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8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765"/>
            <a:ext cx="8053166" cy="1510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6527" b="1"/>
          <a:stretch/>
        </p:blipFill>
        <p:spPr>
          <a:xfrm>
            <a:off x="631149" y="3050138"/>
            <a:ext cx="4891571" cy="2402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284" y="3546400"/>
            <a:ext cx="25527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8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765"/>
            <a:ext cx="8053166" cy="15104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94" y="2716023"/>
            <a:ext cx="3551914" cy="27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8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765"/>
            <a:ext cx="8053166" cy="1510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94" y="2716023"/>
            <a:ext cx="3551914" cy="2780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312" y="2968547"/>
            <a:ext cx="4230375" cy="286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81101"/>
            <a:ext cx="8229600" cy="432261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Exam 1</a:t>
            </a:r>
          </a:p>
          <a:p>
            <a:r>
              <a:rPr lang="en-US" dirty="0" smtClean="0"/>
              <a:t>Final Project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Homework 5 is not graded…neither is the test.</a:t>
            </a:r>
          </a:p>
          <a:p>
            <a:r>
              <a:rPr lang="en-US" dirty="0" smtClean="0"/>
              <a:t>Homework </a:t>
            </a:r>
            <a:r>
              <a:rPr lang="en-US" dirty="0"/>
              <a:t>6 due </a:t>
            </a:r>
            <a:r>
              <a:rPr lang="en-US" dirty="0" smtClean="0"/>
              <a:t>Today</a:t>
            </a:r>
          </a:p>
          <a:p>
            <a:r>
              <a:rPr lang="en-US" dirty="0" smtClean="0"/>
              <a:t>Homework 7 </a:t>
            </a:r>
            <a:r>
              <a:rPr lang="en-US" dirty="0"/>
              <a:t>due </a:t>
            </a:r>
            <a:r>
              <a:rPr lang="en-US" dirty="0" smtClean="0"/>
              <a:t>next week (Tuesday!)</a:t>
            </a:r>
          </a:p>
          <a:p>
            <a:pPr lvl="1"/>
            <a:r>
              <a:rPr lang="en-US" dirty="0" smtClean="0"/>
              <a:t>It’s okay to use </a:t>
            </a:r>
            <a:r>
              <a:rPr lang="en-US" dirty="0" err="1" smtClean="0"/>
              <a:t>Matlab</a:t>
            </a:r>
            <a:r>
              <a:rPr lang="en-US" dirty="0"/>
              <a:t> </a:t>
            </a:r>
            <a:r>
              <a:rPr lang="en-US" dirty="0" smtClean="0"/>
              <a:t>to compute partials and to output them.  But verify them.</a:t>
            </a:r>
          </a:p>
          <a:p>
            <a:endParaRPr lang="en-US" dirty="0"/>
          </a:p>
          <a:p>
            <a:r>
              <a:rPr lang="en-US" dirty="0" smtClean="0"/>
              <a:t>Concept Quizzes to resume Monday!</a:t>
            </a:r>
          </a:p>
          <a:p>
            <a:endParaRPr lang="en-US" dirty="0"/>
          </a:p>
          <a:p>
            <a:r>
              <a:rPr lang="en-US" dirty="0" smtClean="0"/>
              <a:t>Guest lecturer next week 10/25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6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765"/>
            <a:ext cx="8053166" cy="15104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87" y="2717790"/>
            <a:ext cx="3224021" cy="28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8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765"/>
            <a:ext cx="8053166" cy="1510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87" y="2717790"/>
            <a:ext cx="3224021" cy="2889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19" y="3224151"/>
            <a:ext cx="5008308" cy="14809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22726" y="4891432"/>
            <a:ext cx="6937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G(t) = z(t) is the simplest representation of the observation.  If you solve the EOM for z, you can also get partials </a:t>
            </a:r>
            <a:r>
              <a:rPr lang="en-US" dirty="0" err="1" smtClean="0"/>
              <a:t>wrt</a:t>
            </a:r>
            <a:r>
              <a:rPr lang="en-US" dirty="0" smtClean="0"/>
              <a:t> z-dot and c, which is more information (optional).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8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765"/>
            <a:ext cx="8053166" cy="15104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66" y="2798380"/>
            <a:ext cx="7376950" cy="72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8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765"/>
            <a:ext cx="8053166" cy="1510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66" y="2798380"/>
            <a:ext cx="7376950" cy="7232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68" y="3656317"/>
            <a:ext cx="5588626" cy="18474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03478" y="4300983"/>
            <a:ext cx="2819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Can’t use a Laplace Transform because A(t) is time-dependent!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576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765"/>
            <a:ext cx="8053166" cy="15104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59" y="2843251"/>
            <a:ext cx="6917833" cy="64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76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765"/>
            <a:ext cx="8053166" cy="15104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59" y="2843251"/>
            <a:ext cx="6917833" cy="6460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133" y="3536025"/>
            <a:ext cx="18796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16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81101"/>
            <a:ext cx="8229600" cy="432261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r>
              <a:rPr lang="en-US" dirty="0" smtClean="0"/>
              <a:t> Filter (CKF)</a:t>
            </a:r>
          </a:p>
          <a:p>
            <a:r>
              <a:rPr lang="en-US" dirty="0" smtClean="0"/>
              <a:t>Extended </a:t>
            </a:r>
            <a:r>
              <a:rPr lang="en-US" dirty="0" err="1" smtClean="0"/>
              <a:t>Kalman</a:t>
            </a:r>
            <a:r>
              <a:rPr lang="en-US" dirty="0" smtClean="0"/>
              <a:t> Filter (EKF)</a:t>
            </a:r>
          </a:p>
          <a:p>
            <a:endParaRPr lang="en-US" dirty="0"/>
          </a:p>
          <a:p>
            <a:r>
              <a:rPr lang="en-US" dirty="0" smtClean="0"/>
              <a:t>Numerical Issues</a:t>
            </a:r>
          </a:p>
          <a:p>
            <a:pPr lvl="1"/>
            <a:r>
              <a:rPr lang="en-US" dirty="0" smtClean="0"/>
              <a:t>Machine precision</a:t>
            </a:r>
          </a:p>
          <a:p>
            <a:pPr lvl="1"/>
            <a:r>
              <a:rPr lang="en-US" dirty="0" smtClean="0"/>
              <a:t>Covariance collapse</a:t>
            </a:r>
          </a:p>
          <a:p>
            <a:endParaRPr lang="en-US" dirty="0"/>
          </a:p>
          <a:p>
            <a:r>
              <a:rPr lang="en-US" dirty="0" smtClean="0"/>
              <a:t>Numerical Compensation</a:t>
            </a:r>
          </a:p>
          <a:p>
            <a:pPr lvl="1"/>
            <a:r>
              <a:rPr lang="en-US" dirty="0" smtClean="0"/>
              <a:t>Joseph, Potter, </a:t>
            </a:r>
            <a:r>
              <a:rPr lang="en-US" dirty="0" err="1" smtClean="0"/>
              <a:t>Cholesky</a:t>
            </a:r>
            <a:r>
              <a:rPr lang="en-US" dirty="0" smtClean="0"/>
              <a:t>, Square-root free, unscented, Givens, orthogonal transformation, SVD</a:t>
            </a:r>
          </a:p>
          <a:p>
            <a:pPr lvl="1"/>
            <a:r>
              <a:rPr lang="en-US" dirty="0" smtClean="0"/>
              <a:t>State Noise Compensation, Dynamical Model Compensation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coming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39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Full, nonlinear system: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213730" y="4038717"/>
            <a:ext cx="1028701" cy="536575"/>
            <a:chOff x="6222998" y="2828925"/>
            <a:chExt cx="1028701" cy="536575"/>
          </a:xfrm>
        </p:grpSpPr>
        <p:cxnSp>
          <p:nvCxnSpPr>
            <p:cNvPr id="50" name="Straight Connector 49"/>
            <p:cNvCxnSpPr/>
            <p:nvPr/>
          </p:nvCxnSpPr>
          <p:spPr>
            <a:xfrm flipV="1">
              <a:off x="6356113" y="2983043"/>
              <a:ext cx="737392" cy="232127"/>
            </a:xfrm>
            <a:prstGeom prst="line">
              <a:avLst/>
            </a:prstGeom>
            <a:ln w="1905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581905" y="2949383"/>
              <a:ext cx="300400" cy="300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/>
            <p:cNvSpPr/>
            <p:nvPr/>
          </p:nvSpPr>
          <p:spPr>
            <a:xfrm rot="20769482">
              <a:off x="6222998" y="3044825"/>
              <a:ext cx="247650" cy="320675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arallelogram 52"/>
            <p:cNvSpPr/>
            <p:nvPr/>
          </p:nvSpPr>
          <p:spPr>
            <a:xfrm rot="20769482">
              <a:off x="7004049" y="2828925"/>
              <a:ext cx="247650" cy="320675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362" y="5329905"/>
            <a:ext cx="780689" cy="519158"/>
          </a:xfrm>
          <a:prstGeom prst="rect">
            <a:avLst/>
          </a:prstGeom>
        </p:spPr>
      </p:pic>
      <p:pic>
        <p:nvPicPr>
          <p:cNvPr id="56" name="Picture 5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20" y="4828636"/>
            <a:ext cx="798940" cy="292681"/>
          </a:xfrm>
          <a:prstGeom prst="rect">
            <a:avLst/>
          </a:prstGeom>
        </p:spPr>
      </p:pic>
      <p:sp>
        <p:nvSpPr>
          <p:cNvPr id="57" name="Oval 56"/>
          <p:cNvSpPr/>
          <p:nvPr/>
        </p:nvSpPr>
        <p:spPr>
          <a:xfrm>
            <a:off x="1337384" y="4733968"/>
            <a:ext cx="134707" cy="13470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19079116">
            <a:off x="791122" y="4517288"/>
            <a:ext cx="1220075" cy="525593"/>
          </a:xfrm>
          <a:prstGeom prst="ellipse">
            <a:avLst/>
          </a:prstGeom>
          <a:noFill/>
          <a:ln w="28575" cmpd="sng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076061" y="4828637"/>
            <a:ext cx="134707" cy="134707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1164197" y="2357362"/>
            <a:ext cx="6427139" cy="2501691"/>
          </a:xfrm>
          <a:custGeom>
            <a:avLst/>
            <a:gdLst>
              <a:gd name="connsiteX0" fmla="*/ 0 w 6427139"/>
              <a:gd name="connsiteY0" fmla="*/ 2501691 h 2501691"/>
              <a:gd name="connsiteX1" fmla="*/ 471452 w 6427139"/>
              <a:gd name="connsiteY1" fmla="*/ 2039840 h 2501691"/>
              <a:gd name="connsiteX2" fmla="*/ 1635649 w 6427139"/>
              <a:gd name="connsiteY2" fmla="*/ 1289333 h 2501691"/>
              <a:gd name="connsiteX3" fmla="*/ 3126977 w 6427139"/>
              <a:gd name="connsiteY3" fmla="*/ 683154 h 2501691"/>
              <a:gd name="connsiteX4" fmla="*/ 5041648 w 6427139"/>
              <a:gd name="connsiteY4" fmla="*/ 202060 h 2501691"/>
              <a:gd name="connsiteX5" fmla="*/ 6427139 w 6427139"/>
              <a:gd name="connsiteY5" fmla="*/ 0 h 250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27139" h="2501691">
                <a:moveTo>
                  <a:pt x="0" y="2501691"/>
                </a:moveTo>
                <a:cubicBezTo>
                  <a:pt x="99422" y="2371795"/>
                  <a:pt x="198844" y="2241900"/>
                  <a:pt x="471452" y="2039840"/>
                </a:cubicBezTo>
                <a:cubicBezTo>
                  <a:pt x="744060" y="1837780"/>
                  <a:pt x="1193062" y="1515447"/>
                  <a:pt x="1635649" y="1289333"/>
                </a:cubicBezTo>
                <a:cubicBezTo>
                  <a:pt x="2078236" y="1063219"/>
                  <a:pt x="2559311" y="864366"/>
                  <a:pt x="3126977" y="683154"/>
                </a:cubicBezTo>
                <a:cubicBezTo>
                  <a:pt x="3694644" y="501942"/>
                  <a:pt x="4491621" y="315919"/>
                  <a:pt x="5041648" y="202060"/>
                </a:cubicBezTo>
                <a:cubicBezTo>
                  <a:pt x="5591675" y="88201"/>
                  <a:pt x="6427139" y="0"/>
                  <a:pt x="6427139" y="0"/>
                </a:cubicBezTo>
              </a:path>
            </a:pathLst>
          </a:custGeom>
          <a:ln w="57150" cmpd="sng">
            <a:solidFill>
              <a:srgbClr val="008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370674" y="1885890"/>
            <a:ext cx="644639" cy="67353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216613" y="1785645"/>
            <a:ext cx="1028701" cy="536575"/>
            <a:chOff x="6222998" y="2828925"/>
            <a:chExt cx="1028701" cy="536575"/>
          </a:xfrm>
        </p:grpSpPr>
        <p:cxnSp>
          <p:nvCxnSpPr>
            <p:cNvPr id="64" name="Straight Connector 63"/>
            <p:cNvCxnSpPr/>
            <p:nvPr/>
          </p:nvCxnSpPr>
          <p:spPr>
            <a:xfrm flipV="1">
              <a:off x="6356113" y="2983043"/>
              <a:ext cx="737392" cy="232127"/>
            </a:xfrm>
            <a:prstGeom prst="line">
              <a:avLst/>
            </a:prstGeom>
            <a:ln w="1905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6581905" y="2949383"/>
              <a:ext cx="300400" cy="300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Parallelogram 65"/>
            <p:cNvSpPr/>
            <p:nvPr/>
          </p:nvSpPr>
          <p:spPr>
            <a:xfrm rot="20769482">
              <a:off x="6222998" y="3044825"/>
              <a:ext cx="247650" cy="320675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Parallelogram 66"/>
            <p:cNvSpPr/>
            <p:nvPr/>
          </p:nvSpPr>
          <p:spPr>
            <a:xfrm rot="20769482">
              <a:off x="7004049" y="2828925"/>
              <a:ext cx="247650" cy="320675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Freeform 67"/>
          <p:cNvSpPr/>
          <p:nvPr/>
        </p:nvSpPr>
        <p:spPr>
          <a:xfrm rot="120000">
            <a:off x="1470537" y="2384678"/>
            <a:ext cx="6427139" cy="2501691"/>
          </a:xfrm>
          <a:custGeom>
            <a:avLst/>
            <a:gdLst>
              <a:gd name="connsiteX0" fmla="*/ 0 w 6427139"/>
              <a:gd name="connsiteY0" fmla="*/ 2501691 h 2501691"/>
              <a:gd name="connsiteX1" fmla="*/ 471452 w 6427139"/>
              <a:gd name="connsiteY1" fmla="*/ 2039840 h 2501691"/>
              <a:gd name="connsiteX2" fmla="*/ 1635649 w 6427139"/>
              <a:gd name="connsiteY2" fmla="*/ 1289333 h 2501691"/>
              <a:gd name="connsiteX3" fmla="*/ 3126977 w 6427139"/>
              <a:gd name="connsiteY3" fmla="*/ 683154 h 2501691"/>
              <a:gd name="connsiteX4" fmla="*/ 5041648 w 6427139"/>
              <a:gd name="connsiteY4" fmla="*/ 202060 h 2501691"/>
              <a:gd name="connsiteX5" fmla="*/ 6427139 w 6427139"/>
              <a:gd name="connsiteY5" fmla="*/ 0 h 250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27139" h="2501691">
                <a:moveTo>
                  <a:pt x="0" y="2501691"/>
                </a:moveTo>
                <a:cubicBezTo>
                  <a:pt x="99422" y="2371795"/>
                  <a:pt x="198844" y="2241900"/>
                  <a:pt x="471452" y="2039840"/>
                </a:cubicBezTo>
                <a:cubicBezTo>
                  <a:pt x="744060" y="1837780"/>
                  <a:pt x="1193062" y="1515447"/>
                  <a:pt x="1635649" y="1289333"/>
                </a:cubicBezTo>
                <a:cubicBezTo>
                  <a:pt x="2078236" y="1063219"/>
                  <a:pt x="2559311" y="864366"/>
                  <a:pt x="3126977" y="683154"/>
                </a:cubicBezTo>
                <a:cubicBezTo>
                  <a:pt x="3694644" y="501942"/>
                  <a:pt x="4491621" y="315919"/>
                  <a:pt x="5041648" y="202060"/>
                </a:cubicBezTo>
                <a:cubicBezTo>
                  <a:pt x="5591675" y="88201"/>
                  <a:pt x="6427139" y="0"/>
                  <a:pt x="6427139" y="0"/>
                </a:cubicBezTo>
              </a:path>
            </a:pathLst>
          </a:custGeom>
          <a:ln w="57150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55" y="3040517"/>
            <a:ext cx="608633" cy="331168"/>
          </a:xfrm>
          <a:prstGeom prst="rect">
            <a:avLst/>
          </a:prstGeom>
        </p:spPr>
      </p:pic>
      <p:pic>
        <p:nvPicPr>
          <p:cNvPr id="70" name="Picture 6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37" y="3392501"/>
            <a:ext cx="738689" cy="321547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 flipH="1" flipV="1">
            <a:off x="2181225" y="4092588"/>
            <a:ext cx="3023989" cy="1507350"/>
          </a:xfrm>
          <a:prstGeom prst="line">
            <a:avLst/>
          </a:prstGeom>
          <a:ln w="1905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2423969" y="3702050"/>
            <a:ext cx="2790865" cy="1907510"/>
          </a:xfrm>
          <a:prstGeom prst="line">
            <a:avLst/>
          </a:prstGeom>
          <a:ln w="1905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3321050" y="3663062"/>
            <a:ext cx="1903406" cy="1956120"/>
          </a:xfrm>
          <a:prstGeom prst="line">
            <a:avLst/>
          </a:prstGeom>
          <a:ln w="1905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3779614" y="3143250"/>
            <a:ext cx="1473706" cy="2475932"/>
          </a:xfrm>
          <a:prstGeom prst="line">
            <a:avLst/>
          </a:prstGeom>
          <a:ln w="1905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4462873" y="2822575"/>
            <a:ext cx="742341" cy="2796607"/>
          </a:xfrm>
          <a:prstGeom prst="line">
            <a:avLst/>
          </a:prstGeom>
          <a:ln w="1905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5151458" y="2994025"/>
            <a:ext cx="53756" cy="2625157"/>
          </a:xfrm>
          <a:prstGeom prst="line">
            <a:avLst/>
          </a:prstGeom>
          <a:ln w="1905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224456" y="2892425"/>
            <a:ext cx="587226" cy="2717135"/>
          </a:xfrm>
          <a:prstGeom prst="line">
            <a:avLst/>
          </a:prstGeom>
          <a:ln w="1905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224456" y="2200275"/>
            <a:ext cx="1605148" cy="3418907"/>
          </a:xfrm>
          <a:prstGeom prst="line">
            <a:avLst/>
          </a:prstGeom>
          <a:ln w="1905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43699" y="2290240"/>
            <a:ext cx="2258826" cy="3328942"/>
          </a:xfrm>
          <a:prstGeom prst="line">
            <a:avLst/>
          </a:prstGeom>
          <a:ln w="1905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1520825" y="4329807"/>
            <a:ext cx="3636280" cy="1289376"/>
          </a:xfrm>
          <a:prstGeom prst="line">
            <a:avLst/>
          </a:prstGeom>
          <a:ln w="1905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2374428" y="4012048"/>
            <a:ext cx="2807172" cy="1609819"/>
          </a:xfrm>
          <a:prstGeom prst="line">
            <a:avLst/>
          </a:prstGeom>
          <a:ln w="190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2807254" y="3747958"/>
            <a:ext cx="2382813" cy="1878142"/>
          </a:xfrm>
          <a:prstGeom prst="line">
            <a:avLst/>
          </a:prstGeom>
          <a:ln w="190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3414166" y="3461064"/>
            <a:ext cx="1792834" cy="2148103"/>
          </a:xfrm>
          <a:prstGeom prst="line">
            <a:avLst/>
          </a:prstGeom>
          <a:ln w="190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4096995" y="3205705"/>
            <a:ext cx="1093072" cy="2411928"/>
          </a:xfrm>
          <a:prstGeom prst="line">
            <a:avLst/>
          </a:prstGeom>
          <a:ln w="190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4797043" y="3008713"/>
            <a:ext cx="380324" cy="2608920"/>
          </a:xfrm>
          <a:prstGeom prst="line">
            <a:avLst/>
          </a:prstGeom>
          <a:ln w="190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5177367" y="2858121"/>
            <a:ext cx="269966" cy="2759512"/>
          </a:xfrm>
          <a:prstGeom prst="line">
            <a:avLst/>
          </a:prstGeom>
          <a:ln w="190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5190067" y="2710216"/>
            <a:ext cx="984480" cy="2894717"/>
          </a:xfrm>
          <a:prstGeom prst="line">
            <a:avLst/>
          </a:prstGeom>
          <a:ln w="190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190067" y="2575958"/>
            <a:ext cx="1826746" cy="3037442"/>
          </a:xfrm>
          <a:prstGeom prst="line">
            <a:avLst/>
          </a:prstGeom>
          <a:ln w="190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207000" y="2524548"/>
            <a:ext cx="2543286" cy="3084619"/>
          </a:xfrm>
          <a:prstGeom prst="line">
            <a:avLst/>
          </a:prstGeom>
          <a:ln w="190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1930313" y="4323884"/>
            <a:ext cx="3217420" cy="1285283"/>
          </a:xfrm>
          <a:prstGeom prst="line">
            <a:avLst/>
          </a:prstGeom>
          <a:ln w="190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1" name="Picture 9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21" y="4839386"/>
            <a:ext cx="713485" cy="314273"/>
          </a:xfrm>
          <a:prstGeom prst="rect">
            <a:avLst/>
          </a:prstGeom>
        </p:spPr>
      </p:pic>
      <p:pic>
        <p:nvPicPr>
          <p:cNvPr id="92" name="Picture 9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14" y="5184073"/>
            <a:ext cx="591116" cy="2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35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Straight Connector 170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pic>
        <p:nvPicPr>
          <p:cNvPr id="170" name="Picture 16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179" y="4378505"/>
            <a:ext cx="2428299" cy="71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26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Straight Connector 170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sp>
        <p:nvSpPr>
          <p:cNvPr id="16" name="Oval 15"/>
          <p:cNvSpPr>
            <a:spLocks noChangeAspect="1"/>
          </p:cNvSpPr>
          <p:nvPr/>
        </p:nvSpPr>
        <p:spPr>
          <a:xfrm>
            <a:off x="1461461" y="3032080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1827132" y="3155395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2202497" y="3647120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2570874" y="2667925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2939252" y="3385355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3307629" y="3521085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3676007" y="3113895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4044384" y="3424135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4412762" y="2570975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4781139" y="3307795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5149517" y="3007250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5517894" y="2929690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 noChangeAspect="1"/>
          </p:cNvSpPr>
          <p:nvPr/>
        </p:nvSpPr>
        <p:spPr>
          <a:xfrm>
            <a:off x="5886271" y="3424135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 noChangeAspect="1"/>
          </p:cNvSpPr>
          <p:nvPr/>
        </p:nvSpPr>
        <p:spPr>
          <a:xfrm>
            <a:off x="6254649" y="2958775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>
            <a:spLocks noChangeAspect="1"/>
          </p:cNvSpPr>
          <p:nvPr/>
        </p:nvSpPr>
        <p:spPr>
          <a:xfrm>
            <a:off x="6623026" y="3588950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 noChangeAspect="1"/>
          </p:cNvSpPr>
          <p:nvPr/>
        </p:nvSpPr>
        <p:spPr>
          <a:xfrm>
            <a:off x="6991404" y="3666510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 noChangeAspect="1"/>
          </p:cNvSpPr>
          <p:nvPr/>
        </p:nvSpPr>
        <p:spPr>
          <a:xfrm>
            <a:off x="7359781" y="3511390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 noChangeAspect="1"/>
          </p:cNvSpPr>
          <p:nvPr/>
        </p:nvSpPr>
        <p:spPr>
          <a:xfrm>
            <a:off x="7728158" y="3026640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 noChangeAspect="1"/>
          </p:cNvSpPr>
          <p:nvPr/>
        </p:nvSpPr>
        <p:spPr>
          <a:xfrm>
            <a:off x="8096535" y="3094505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>
            <a:spLocks noChangeAspect="1"/>
          </p:cNvSpPr>
          <p:nvPr/>
        </p:nvSpPr>
        <p:spPr>
          <a:xfrm>
            <a:off x="1942999" y="5028875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0" name="Picture 16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973" y="4883308"/>
            <a:ext cx="3237502" cy="31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easy?</a:t>
            </a:r>
          </a:p>
          <a:p>
            <a:endParaRPr lang="en-US" dirty="0"/>
          </a:p>
          <a:p>
            <a:r>
              <a:rPr lang="en-US" dirty="0" smtClean="0"/>
              <a:t>Too short?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85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 Uncertainties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9781" y="2810694"/>
            <a:ext cx="109463" cy="1506888"/>
            <a:chOff x="2236993" y="2505894"/>
            <a:chExt cx="109463" cy="1506888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728158" y="2325944"/>
            <a:ext cx="109463" cy="1506888"/>
            <a:chOff x="2236993" y="2505894"/>
            <a:chExt cx="109463" cy="1506888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96535" y="2393809"/>
            <a:ext cx="109463" cy="1506888"/>
            <a:chOff x="2236993" y="2505894"/>
            <a:chExt cx="109463" cy="1506888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08" y="5403783"/>
            <a:ext cx="562593" cy="320245"/>
          </a:xfrm>
          <a:prstGeom prst="rect">
            <a:avLst/>
          </a:prstGeom>
        </p:spPr>
      </p:pic>
      <p:sp>
        <p:nvSpPr>
          <p:cNvPr id="168" name="Oval 167"/>
          <p:cNvSpPr>
            <a:spLocks noChangeAspect="1"/>
          </p:cNvSpPr>
          <p:nvPr/>
        </p:nvSpPr>
        <p:spPr>
          <a:xfrm>
            <a:off x="1942999" y="5028875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1997852" y="5378450"/>
            <a:ext cx="0" cy="395662"/>
          </a:xfrm>
          <a:prstGeom prst="line">
            <a:avLst/>
          </a:prstGeom>
          <a:ln w="15875" cmpd="sng">
            <a:solidFill>
              <a:srgbClr val="800000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pic>
        <p:nvPicPr>
          <p:cNvPr id="78" name="Picture 77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973" y="4883308"/>
            <a:ext cx="3237502" cy="31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39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Least Squares (Batch)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9781" y="2810694"/>
            <a:ext cx="109463" cy="1506888"/>
            <a:chOff x="2236993" y="2505894"/>
            <a:chExt cx="109463" cy="1506888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728158" y="2325944"/>
            <a:ext cx="109463" cy="1506888"/>
            <a:chOff x="2236993" y="2505894"/>
            <a:chExt cx="109463" cy="1506888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96535" y="2393809"/>
            <a:ext cx="109463" cy="1506888"/>
            <a:chOff x="2236993" y="2505894"/>
            <a:chExt cx="109463" cy="1506888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05" y="4931441"/>
            <a:ext cx="5627624" cy="386854"/>
          </a:xfrm>
          <a:prstGeom prst="rect">
            <a:avLst/>
          </a:prstGeom>
        </p:spPr>
      </p:pic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048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Squares (</a:t>
            </a:r>
            <a:r>
              <a:rPr lang="en-US" dirty="0" smtClean="0"/>
              <a:t>Batch)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9781" y="2810694"/>
            <a:ext cx="109463" cy="1506888"/>
            <a:chOff x="2236993" y="2505894"/>
            <a:chExt cx="109463" cy="1506888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728158" y="2325944"/>
            <a:ext cx="109463" cy="1506888"/>
            <a:chOff x="2236993" y="2505894"/>
            <a:chExt cx="109463" cy="1506888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96535" y="2393809"/>
            <a:ext cx="109463" cy="1506888"/>
            <a:chOff x="2236993" y="2505894"/>
            <a:chExt cx="109463" cy="1506888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05" y="4931441"/>
            <a:ext cx="5627624" cy="386854"/>
          </a:xfrm>
          <a:prstGeom prst="rect">
            <a:avLst/>
          </a:prstGeom>
        </p:spPr>
      </p:pic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40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Squares (</a:t>
            </a:r>
            <a:r>
              <a:rPr lang="en-US" dirty="0" smtClean="0"/>
              <a:t>Batch)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9781" y="2810694"/>
            <a:ext cx="109463" cy="1506888"/>
            <a:chOff x="2236993" y="2505894"/>
            <a:chExt cx="109463" cy="1506888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728158" y="2325944"/>
            <a:ext cx="109463" cy="1506888"/>
            <a:chOff x="2236993" y="2505894"/>
            <a:chExt cx="109463" cy="1506888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96535" y="2393809"/>
            <a:ext cx="109463" cy="1506888"/>
            <a:chOff x="2236993" y="2505894"/>
            <a:chExt cx="109463" cy="1506888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05" y="4931441"/>
            <a:ext cx="5627624" cy="386854"/>
          </a:xfrm>
          <a:prstGeom prst="rect">
            <a:avLst/>
          </a:prstGeom>
        </p:spPr>
      </p:pic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92356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882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Squares (</a:t>
            </a:r>
            <a:r>
              <a:rPr lang="en-US" dirty="0" smtClean="0"/>
              <a:t>Batch)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9781" y="2810694"/>
            <a:ext cx="109463" cy="1506888"/>
            <a:chOff x="2236993" y="2505894"/>
            <a:chExt cx="109463" cy="1506888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728158" y="2325944"/>
            <a:ext cx="109463" cy="1506888"/>
            <a:chOff x="2236993" y="2505894"/>
            <a:chExt cx="109463" cy="1506888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96535" y="2393809"/>
            <a:ext cx="109463" cy="1506888"/>
            <a:chOff x="2236993" y="2505894"/>
            <a:chExt cx="109463" cy="1506888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05" y="4931441"/>
            <a:ext cx="5627624" cy="386854"/>
          </a:xfrm>
          <a:prstGeom prst="rect">
            <a:avLst/>
          </a:prstGeom>
        </p:spPr>
      </p:pic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92356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492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Squares (</a:t>
            </a:r>
            <a:r>
              <a:rPr lang="en-US" dirty="0" smtClean="0"/>
              <a:t>Batch)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9781" y="2810694"/>
            <a:ext cx="109463" cy="1506888"/>
            <a:chOff x="2236993" y="2505894"/>
            <a:chExt cx="109463" cy="1506888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728158" y="2325944"/>
            <a:ext cx="109463" cy="1506888"/>
            <a:chOff x="2236993" y="2505894"/>
            <a:chExt cx="109463" cy="1506888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96535" y="2393809"/>
            <a:ext cx="109463" cy="1506888"/>
            <a:chOff x="2236993" y="2505894"/>
            <a:chExt cx="109463" cy="1506888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05" y="4931441"/>
            <a:ext cx="5627624" cy="386854"/>
          </a:xfrm>
          <a:prstGeom prst="rect">
            <a:avLst/>
          </a:prstGeom>
        </p:spPr>
      </p:pic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92356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32" y="5392575"/>
            <a:ext cx="562594" cy="320246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3239483" y="5378450"/>
            <a:ext cx="0" cy="395662"/>
          </a:xfrm>
          <a:prstGeom prst="line">
            <a:avLst/>
          </a:prstGeom>
          <a:ln w="15875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5326" y="3090357"/>
            <a:ext cx="0" cy="35937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274133" y="3091120"/>
            <a:ext cx="0" cy="35937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56329" y="308011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156329" y="3440254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18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Squares (</a:t>
            </a:r>
            <a:r>
              <a:rPr lang="en-US" dirty="0" smtClean="0"/>
              <a:t>Batch)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9781" y="2810694"/>
            <a:ext cx="109463" cy="1506888"/>
            <a:chOff x="2236993" y="2505894"/>
            <a:chExt cx="109463" cy="1506888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728158" y="2325944"/>
            <a:ext cx="109463" cy="1506888"/>
            <a:chOff x="2236993" y="2505894"/>
            <a:chExt cx="109463" cy="1506888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96535" y="2393809"/>
            <a:ext cx="109463" cy="1506888"/>
            <a:chOff x="2236993" y="2505894"/>
            <a:chExt cx="109463" cy="1506888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92356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5326" y="3090357"/>
            <a:ext cx="0" cy="35937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274133" y="3091120"/>
            <a:ext cx="0" cy="35937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56329" y="308011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156329" y="3440254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0772" y="5069259"/>
            <a:ext cx="232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Iterate a few times.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41471" y="4685493"/>
            <a:ext cx="42051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Replace reference trajectory with best-estimate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Update </a:t>
            </a:r>
            <a:r>
              <a:rPr lang="en-US" sz="1600" i="1" dirty="0" smtClean="0"/>
              <a:t>a priori</a:t>
            </a:r>
            <a:r>
              <a:rPr lang="en-US" sz="1600" dirty="0" smtClean="0"/>
              <a:t> state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Generate new computed observations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7629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Squares (</a:t>
            </a:r>
            <a:r>
              <a:rPr lang="en-US" dirty="0" smtClean="0"/>
              <a:t>Batch)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9781" y="2810694"/>
            <a:ext cx="109463" cy="1506888"/>
            <a:chOff x="2236993" y="2505894"/>
            <a:chExt cx="109463" cy="1506888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728158" y="2325944"/>
            <a:ext cx="109463" cy="1506888"/>
            <a:chOff x="2236993" y="2505894"/>
            <a:chExt cx="109463" cy="1506888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96535" y="2393809"/>
            <a:ext cx="109463" cy="1506888"/>
            <a:chOff x="2236993" y="2505894"/>
            <a:chExt cx="109463" cy="1506888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92356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29342" y="4549868"/>
            <a:ext cx="7318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500" dirty="0" smtClean="0"/>
              <a:t>Note: the linearization assumption will gradually break down.</a:t>
            </a:r>
          </a:p>
          <a:p>
            <a:pPr>
              <a:spcAft>
                <a:spcPts val="1200"/>
              </a:spcAft>
            </a:pPr>
            <a:r>
              <a:rPr lang="en-US" sz="1500" dirty="0" smtClean="0"/>
              <a:t>Toward the end, the truth will begin to deviate further from the nominal.</a:t>
            </a:r>
          </a:p>
          <a:p>
            <a:pPr>
              <a:spcAft>
                <a:spcPts val="1200"/>
              </a:spcAft>
            </a:pPr>
            <a:r>
              <a:rPr lang="en-US" sz="1500" dirty="0" smtClean="0"/>
              <a:t>Select a measurement interval that balances the number of observations with the length of time being used.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73099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Conceptualization of the Conventional </a:t>
            </a:r>
            <a:r>
              <a:rPr lang="en-US" dirty="0" err="1" smtClean="0"/>
              <a:t>Kalman</a:t>
            </a:r>
            <a:r>
              <a:rPr lang="en-US" dirty="0" smtClean="0"/>
              <a:t> Filter (Sequential Filter)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57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699878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156076" y="2948978"/>
            <a:ext cx="0" cy="150876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93797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4454306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37" y="5027498"/>
            <a:ext cx="635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1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0416"/>
          <a:stretch/>
        </p:blipFill>
        <p:spPr>
          <a:xfrm>
            <a:off x="0" y="1012103"/>
            <a:ext cx="9144000" cy="238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09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406083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525722" y="2674136"/>
            <a:ext cx="0" cy="1444752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663136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4122601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65" y="4989588"/>
            <a:ext cx="635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27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73405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876412" y="2569889"/>
            <a:ext cx="0" cy="138988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558885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961492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5" y="4856906"/>
            <a:ext cx="635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9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387129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255536" y="2721521"/>
            <a:ext cx="0" cy="132588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71051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4046785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157" y="4923247"/>
            <a:ext cx="635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69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131250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625182" y="2494073"/>
            <a:ext cx="0" cy="1261872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483069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752998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91" y="4951679"/>
            <a:ext cx="635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520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82882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994828" y="2674136"/>
            <a:ext cx="0" cy="120700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663132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876199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7236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311313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364475" y="2730998"/>
            <a:ext cx="0" cy="114300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719994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866722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51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26020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734121" y="2674136"/>
            <a:ext cx="0" cy="108813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663132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752998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7172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54451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103767" y="2730998"/>
            <a:ext cx="0" cy="102412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719994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752998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4400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036473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63935" y="2550928"/>
            <a:ext cx="0" cy="96012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539924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506589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2870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197588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33581" y="2740474"/>
            <a:ext cx="0" cy="90525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729470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639273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9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9683"/>
          <a:stretch/>
        </p:blipFill>
        <p:spPr>
          <a:xfrm>
            <a:off x="0" y="1012102"/>
            <a:ext cx="9144000" cy="24095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69960" y="3856706"/>
            <a:ext cx="7078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True.  The transpose of a column of zeros becomes a row of zeros.  That row propagates through the whole system and the HTH matrix becomes singular.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912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159680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03227" y="2730997"/>
            <a:ext cx="0" cy="84124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729470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563457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2952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131249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572873" y="2740474"/>
            <a:ext cx="0" cy="77724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73894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506595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508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197588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942519" y="2835244"/>
            <a:ext cx="0" cy="72237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83371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544503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52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150201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312165" y="2816288"/>
            <a:ext cx="0" cy="65836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814761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468685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5892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178632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1812" y="2873150"/>
            <a:ext cx="0" cy="60350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871623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468685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9070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92352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51458" y="3005823"/>
            <a:ext cx="0" cy="53949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300429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535020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8852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9781" y="2810694"/>
            <a:ext cx="109463" cy="1506888"/>
            <a:chOff x="2236993" y="2505894"/>
            <a:chExt cx="109463" cy="1506888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311310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411626" y="3053212"/>
            <a:ext cx="0" cy="47548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3051686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525547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417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9781" y="2810694"/>
            <a:ext cx="109463" cy="1506888"/>
            <a:chOff x="2236993" y="2505894"/>
            <a:chExt cx="109463" cy="1506888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728158" y="2325944"/>
            <a:ext cx="109463" cy="1506888"/>
            <a:chOff x="2236993" y="2505894"/>
            <a:chExt cx="109463" cy="1506888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301833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781272" y="3072166"/>
            <a:ext cx="0" cy="42062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308011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478162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5700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9781" y="2810694"/>
            <a:ext cx="109463" cy="1506888"/>
            <a:chOff x="2236993" y="2505894"/>
            <a:chExt cx="109463" cy="1506888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728158" y="2325944"/>
            <a:ext cx="109463" cy="1506888"/>
            <a:chOff x="2236993" y="2505894"/>
            <a:chExt cx="109463" cy="1506888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96535" y="2393809"/>
            <a:ext cx="109463" cy="1506888"/>
            <a:chOff x="2236993" y="2505894"/>
            <a:chExt cx="109463" cy="1506888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92356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274133" y="3091120"/>
            <a:ext cx="0" cy="35937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308011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440254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081" y="4553633"/>
            <a:ext cx="508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222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9781" y="2810694"/>
            <a:ext cx="109463" cy="1506888"/>
            <a:chOff x="2236993" y="2505894"/>
            <a:chExt cx="109463" cy="1506888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728158" y="2325944"/>
            <a:ext cx="109463" cy="1506888"/>
            <a:chOff x="2236993" y="2505894"/>
            <a:chExt cx="109463" cy="1506888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96535" y="2393809"/>
            <a:ext cx="109463" cy="1506888"/>
            <a:chOff x="2236993" y="2505894"/>
            <a:chExt cx="109463" cy="1506888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92356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274133" y="3091120"/>
            <a:ext cx="0" cy="35937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308011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440254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081" y="4553633"/>
            <a:ext cx="508000" cy="711200"/>
          </a:xfrm>
          <a:prstGeom prst="rect">
            <a:avLst/>
          </a:prstGeom>
        </p:spPr>
      </p:pic>
      <p:cxnSp>
        <p:nvCxnSpPr>
          <p:cNvPr id="79" name="Straight Connector 78"/>
          <p:cNvCxnSpPr/>
          <p:nvPr/>
        </p:nvCxnSpPr>
        <p:spPr>
          <a:xfrm>
            <a:off x="7781272" y="3072166"/>
            <a:ext cx="0" cy="42062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411626" y="3053212"/>
            <a:ext cx="0" cy="47548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051458" y="3005823"/>
            <a:ext cx="0" cy="53949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681812" y="2873150"/>
            <a:ext cx="0" cy="60350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312165" y="2816288"/>
            <a:ext cx="0" cy="65836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942519" y="2835244"/>
            <a:ext cx="0" cy="72237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572873" y="2740474"/>
            <a:ext cx="0" cy="77724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203227" y="2730997"/>
            <a:ext cx="0" cy="84124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833581" y="2740474"/>
            <a:ext cx="0" cy="90525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463935" y="2550928"/>
            <a:ext cx="0" cy="96012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103767" y="2730998"/>
            <a:ext cx="0" cy="102412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734121" y="2674136"/>
            <a:ext cx="0" cy="108813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64475" y="2730998"/>
            <a:ext cx="0" cy="114300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994828" y="2674136"/>
            <a:ext cx="0" cy="120700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625182" y="2494073"/>
            <a:ext cx="0" cy="1261872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255536" y="2721521"/>
            <a:ext cx="0" cy="132588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876412" y="2569889"/>
            <a:ext cx="0" cy="138988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525722" y="2674136"/>
            <a:ext cx="0" cy="1444752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1146850" y="2502003"/>
            <a:ext cx="7127534" cy="578114"/>
          </a:xfrm>
          <a:custGeom>
            <a:avLst/>
            <a:gdLst>
              <a:gd name="connsiteX0" fmla="*/ 0 w 7127534"/>
              <a:gd name="connsiteY0" fmla="*/ 435955 h 578114"/>
              <a:gd name="connsiteX1" fmla="*/ 369647 w 7127534"/>
              <a:gd name="connsiteY1" fmla="*/ 170591 h 578114"/>
              <a:gd name="connsiteX2" fmla="*/ 729814 w 7127534"/>
              <a:gd name="connsiteY2" fmla="*/ 66341 h 578114"/>
              <a:gd name="connsiteX3" fmla="*/ 1108939 w 7127534"/>
              <a:gd name="connsiteY3" fmla="*/ 217978 h 578114"/>
              <a:gd name="connsiteX4" fmla="*/ 1469106 w 7127534"/>
              <a:gd name="connsiteY4" fmla="*/ 0 h 578114"/>
              <a:gd name="connsiteX5" fmla="*/ 1848231 w 7127534"/>
              <a:gd name="connsiteY5" fmla="*/ 180069 h 578114"/>
              <a:gd name="connsiteX6" fmla="*/ 2227355 w 7127534"/>
              <a:gd name="connsiteY6" fmla="*/ 227455 h 578114"/>
              <a:gd name="connsiteX7" fmla="*/ 2587523 w 7127534"/>
              <a:gd name="connsiteY7" fmla="*/ 170591 h 578114"/>
              <a:gd name="connsiteX8" fmla="*/ 2966647 w 7127534"/>
              <a:gd name="connsiteY8" fmla="*/ 227455 h 578114"/>
              <a:gd name="connsiteX9" fmla="*/ 3326815 w 7127534"/>
              <a:gd name="connsiteY9" fmla="*/ 28432 h 578114"/>
              <a:gd name="connsiteX10" fmla="*/ 3677504 w 7127534"/>
              <a:gd name="connsiteY10" fmla="*/ 236932 h 578114"/>
              <a:gd name="connsiteX11" fmla="*/ 4056629 w 7127534"/>
              <a:gd name="connsiteY11" fmla="*/ 227455 h 578114"/>
              <a:gd name="connsiteX12" fmla="*/ 4416797 w 7127534"/>
              <a:gd name="connsiteY12" fmla="*/ 236932 h 578114"/>
              <a:gd name="connsiteX13" fmla="*/ 4795921 w 7127534"/>
              <a:gd name="connsiteY13" fmla="*/ 331705 h 578114"/>
              <a:gd name="connsiteX14" fmla="*/ 5165567 w 7127534"/>
              <a:gd name="connsiteY14" fmla="*/ 303273 h 578114"/>
              <a:gd name="connsiteX15" fmla="*/ 5544691 w 7127534"/>
              <a:gd name="connsiteY15" fmla="*/ 379091 h 578114"/>
              <a:gd name="connsiteX16" fmla="*/ 5904859 w 7127534"/>
              <a:gd name="connsiteY16" fmla="*/ 511773 h 578114"/>
              <a:gd name="connsiteX17" fmla="*/ 6255549 w 7127534"/>
              <a:gd name="connsiteY17" fmla="*/ 549683 h 578114"/>
              <a:gd name="connsiteX18" fmla="*/ 6634673 w 7127534"/>
              <a:gd name="connsiteY18" fmla="*/ 578114 h 578114"/>
              <a:gd name="connsiteX19" fmla="*/ 7127534 w 7127534"/>
              <a:gd name="connsiteY19" fmla="*/ 578114 h 57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27534" h="578114">
                <a:moveTo>
                  <a:pt x="0" y="435955"/>
                </a:moveTo>
                <a:lnTo>
                  <a:pt x="369647" y="170591"/>
                </a:lnTo>
                <a:lnTo>
                  <a:pt x="729814" y="66341"/>
                </a:lnTo>
                <a:lnTo>
                  <a:pt x="1108939" y="217978"/>
                </a:lnTo>
                <a:lnTo>
                  <a:pt x="1469106" y="0"/>
                </a:lnTo>
                <a:lnTo>
                  <a:pt x="1848231" y="180069"/>
                </a:lnTo>
                <a:lnTo>
                  <a:pt x="2227355" y="227455"/>
                </a:lnTo>
                <a:lnTo>
                  <a:pt x="2587523" y="170591"/>
                </a:lnTo>
                <a:lnTo>
                  <a:pt x="2966647" y="227455"/>
                </a:lnTo>
                <a:lnTo>
                  <a:pt x="3326815" y="28432"/>
                </a:lnTo>
                <a:lnTo>
                  <a:pt x="3677504" y="236932"/>
                </a:lnTo>
                <a:lnTo>
                  <a:pt x="4056629" y="227455"/>
                </a:lnTo>
                <a:lnTo>
                  <a:pt x="4416797" y="236932"/>
                </a:lnTo>
                <a:lnTo>
                  <a:pt x="4795921" y="331705"/>
                </a:lnTo>
                <a:lnTo>
                  <a:pt x="5165567" y="303273"/>
                </a:lnTo>
                <a:lnTo>
                  <a:pt x="5544691" y="379091"/>
                </a:lnTo>
                <a:lnTo>
                  <a:pt x="5904859" y="511773"/>
                </a:lnTo>
                <a:lnTo>
                  <a:pt x="6255549" y="549683"/>
                </a:lnTo>
                <a:lnTo>
                  <a:pt x="6634673" y="578114"/>
                </a:lnTo>
                <a:lnTo>
                  <a:pt x="7127534" y="578114"/>
                </a:lnTo>
              </a:path>
            </a:pathLst>
          </a:cu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146850" y="3449732"/>
            <a:ext cx="7137012" cy="1004592"/>
          </a:xfrm>
          <a:custGeom>
            <a:avLst/>
            <a:gdLst>
              <a:gd name="connsiteX0" fmla="*/ 0 w 7137012"/>
              <a:gd name="connsiteY0" fmla="*/ 1004592 h 1004592"/>
              <a:gd name="connsiteX1" fmla="*/ 379125 w 7137012"/>
              <a:gd name="connsiteY1" fmla="*/ 663409 h 1004592"/>
              <a:gd name="connsiteX2" fmla="*/ 739293 w 7137012"/>
              <a:gd name="connsiteY2" fmla="*/ 511773 h 1004592"/>
              <a:gd name="connsiteX3" fmla="*/ 1118417 w 7137012"/>
              <a:gd name="connsiteY3" fmla="*/ 587591 h 1004592"/>
              <a:gd name="connsiteX4" fmla="*/ 1469106 w 7137012"/>
              <a:gd name="connsiteY4" fmla="*/ 293795 h 1004592"/>
              <a:gd name="connsiteX5" fmla="*/ 1857709 w 7137012"/>
              <a:gd name="connsiteY5" fmla="*/ 426477 h 1004592"/>
              <a:gd name="connsiteX6" fmla="*/ 2227355 w 7137012"/>
              <a:gd name="connsiteY6" fmla="*/ 426477 h 1004592"/>
              <a:gd name="connsiteX7" fmla="*/ 2587523 w 7137012"/>
              <a:gd name="connsiteY7" fmla="*/ 312750 h 1004592"/>
              <a:gd name="connsiteX8" fmla="*/ 2957169 w 7137012"/>
              <a:gd name="connsiteY8" fmla="*/ 303273 h 1004592"/>
              <a:gd name="connsiteX9" fmla="*/ 3326815 w 7137012"/>
              <a:gd name="connsiteY9" fmla="*/ 47386 h 1004592"/>
              <a:gd name="connsiteX10" fmla="*/ 3686983 w 7137012"/>
              <a:gd name="connsiteY10" fmla="*/ 208500 h 1004592"/>
              <a:gd name="connsiteX11" fmla="*/ 4066107 w 7137012"/>
              <a:gd name="connsiteY11" fmla="*/ 113727 h 1004592"/>
              <a:gd name="connsiteX12" fmla="*/ 4435753 w 7137012"/>
              <a:gd name="connsiteY12" fmla="*/ 66341 h 1004592"/>
              <a:gd name="connsiteX13" fmla="*/ 4795921 w 7137012"/>
              <a:gd name="connsiteY13" fmla="*/ 104250 h 1004592"/>
              <a:gd name="connsiteX14" fmla="*/ 5165567 w 7137012"/>
              <a:gd name="connsiteY14" fmla="*/ 18954 h 1004592"/>
              <a:gd name="connsiteX15" fmla="*/ 5525735 w 7137012"/>
              <a:gd name="connsiteY15" fmla="*/ 18954 h 1004592"/>
              <a:gd name="connsiteX16" fmla="*/ 5904859 w 7137012"/>
              <a:gd name="connsiteY16" fmla="*/ 85295 h 1004592"/>
              <a:gd name="connsiteX17" fmla="*/ 6255549 w 7137012"/>
              <a:gd name="connsiteY17" fmla="*/ 75818 h 1004592"/>
              <a:gd name="connsiteX18" fmla="*/ 6634673 w 7137012"/>
              <a:gd name="connsiteY18" fmla="*/ 37909 h 1004592"/>
              <a:gd name="connsiteX19" fmla="*/ 7137012 w 7137012"/>
              <a:gd name="connsiteY19" fmla="*/ 0 h 100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37012" h="1004592">
                <a:moveTo>
                  <a:pt x="0" y="1004592"/>
                </a:moveTo>
                <a:lnTo>
                  <a:pt x="379125" y="663409"/>
                </a:lnTo>
                <a:lnTo>
                  <a:pt x="739293" y="511773"/>
                </a:lnTo>
                <a:lnTo>
                  <a:pt x="1118417" y="587591"/>
                </a:lnTo>
                <a:lnTo>
                  <a:pt x="1469106" y="293795"/>
                </a:lnTo>
                <a:lnTo>
                  <a:pt x="1857709" y="426477"/>
                </a:lnTo>
                <a:lnTo>
                  <a:pt x="2227355" y="426477"/>
                </a:lnTo>
                <a:lnTo>
                  <a:pt x="2587523" y="312750"/>
                </a:lnTo>
                <a:lnTo>
                  <a:pt x="2957169" y="303273"/>
                </a:lnTo>
                <a:lnTo>
                  <a:pt x="3326815" y="47386"/>
                </a:lnTo>
                <a:lnTo>
                  <a:pt x="3686983" y="208500"/>
                </a:lnTo>
                <a:lnTo>
                  <a:pt x="4066107" y="113727"/>
                </a:lnTo>
                <a:lnTo>
                  <a:pt x="4435753" y="66341"/>
                </a:lnTo>
                <a:lnTo>
                  <a:pt x="4795921" y="104250"/>
                </a:lnTo>
                <a:lnTo>
                  <a:pt x="5165567" y="18954"/>
                </a:lnTo>
                <a:lnTo>
                  <a:pt x="5525735" y="18954"/>
                </a:lnTo>
                <a:lnTo>
                  <a:pt x="5904859" y="85295"/>
                </a:lnTo>
                <a:lnTo>
                  <a:pt x="6255549" y="75818"/>
                </a:lnTo>
                <a:lnTo>
                  <a:pt x="6634673" y="37909"/>
                </a:lnTo>
                <a:lnTo>
                  <a:pt x="7137012" y="0"/>
                </a:lnTo>
              </a:path>
            </a:pathLst>
          </a:cu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3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6494"/>
          <a:stretch/>
        </p:blipFill>
        <p:spPr>
          <a:xfrm>
            <a:off x="0" y="1039806"/>
            <a:ext cx="9144000" cy="170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191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Kalman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28905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9781" y="2810694"/>
            <a:ext cx="109463" cy="1506888"/>
            <a:chOff x="2236993" y="2505894"/>
            <a:chExt cx="109463" cy="1506888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728158" y="2325944"/>
            <a:ext cx="109463" cy="1506888"/>
            <a:chOff x="2236993" y="2505894"/>
            <a:chExt cx="109463" cy="1506888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96535" y="2393809"/>
            <a:ext cx="109463" cy="1506888"/>
            <a:chOff x="2236993" y="2505894"/>
            <a:chExt cx="109463" cy="1506888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92356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274133" y="3091120"/>
            <a:ext cx="0" cy="35937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308011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440254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781272" y="3072166"/>
            <a:ext cx="0" cy="42062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411626" y="3053212"/>
            <a:ext cx="0" cy="47548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051458" y="3005823"/>
            <a:ext cx="0" cy="53949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681812" y="2873150"/>
            <a:ext cx="0" cy="60350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312165" y="2816288"/>
            <a:ext cx="0" cy="65836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942519" y="2835244"/>
            <a:ext cx="0" cy="72237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572873" y="2740474"/>
            <a:ext cx="0" cy="77724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203227" y="2730997"/>
            <a:ext cx="0" cy="84124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833581" y="2740474"/>
            <a:ext cx="0" cy="90525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463935" y="2550928"/>
            <a:ext cx="0" cy="96012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103767" y="2730998"/>
            <a:ext cx="0" cy="102412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734121" y="2674136"/>
            <a:ext cx="0" cy="108813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64475" y="2730998"/>
            <a:ext cx="0" cy="114300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994828" y="2674136"/>
            <a:ext cx="0" cy="120700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625182" y="2494073"/>
            <a:ext cx="0" cy="1261872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255536" y="2721521"/>
            <a:ext cx="0" cy="132588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876412" y="2569889"/>
            <a:ext cx="0" cy="138988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525722" y="2674136"/>
            <a:ext cx="0" cy="1444752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1146850" y="2502003"/>
            <a:ext cx="7127534" cy="578114"/>
          </a:xfrm>
          <a:custGeom>
            <a:avLst/>
            <a:gdLst>
              <a:gd name="connsiteX0" fmla="*/ 0 w 7127534"/>
              <a:gd name="connsiteY0" fmla="*/ 435955 h 578114"/>
              <a:gd name="connsiteX1" fmla="*/ 369647 w 7127534"/>
              <a:gd name="connsiteY1" fmla="*/ 170591 h 578114"/>
              <a:gd name="connsiteX2" fmla="*/ 729814 w 7127534"/>
              <a:gd name="connsiteY2" fmla="*/ 66341 h 578114"/>
              <a:gd name="connsiteX3" fmla="*/ 1108939 w 7127534"/>
              <a:gd name="connsiteY3" fmla="*/ 217978 h 578114"/>
              <a:gd name="connsiteX4" fmla="*/ 1469106 w 7127534"/>
              <a:gd name="connsiteY4" fmla="*/ 0 h 578114"/>
              <a:gd name="connsiteX5" fmla="*/ 1848231 w 7127534"/>
              <a:gd name="connsiteY5" fmla="*/ 180069 h 578114"/>
              <a:gd name="connsiteX6" fmla="*/ 2227355 w 7127534"/>
              <a:gd name="connsiteY6" fmla="*/ 227455 h 578114"/>
              <a:gd name="connsiteX7" fmla="*/ 2587523 w 7127534"/>
              <a:gd name="connsiteY7" fmla="*/ 170591 h 578114"/>
              <a:gd name="connsiteX8" fmla="*/ 2966647 w 7127534"/>
              <a:gd name="connsiteY8" fmla="*/ 227455 h 578114"/>
              <a:gd name="connsiteX9" fmla="*/ 3326815 w 7127534"/>
              <a:gd name="connsiteY9" fmla="*/ 28432 h 578114"/>
              <a:gd name="connsiteX10" fmla="*/ 3677504 w 7127534"/>
              <a:gd name="connsiteY10" fmla="*/ 236932 h 578114"/>
              <a:gd name="connsiteX11" fmla="*/ 4056629 w 7127534"/>
              <a:gd name="connsiteY11" fmla="*/ 227455 h 578114"/>
              <a:gd name="connsiteX12" fmla="*/ 4416797 w 7127534"/>
              <a:gd name="connsiteY12" fmla="*/ 236932 h 578114"/>
              <a:gd name="connsiteX13" fmla="*/ 4795921 w 7127534"/>
              <a:gd name="connsiteY13" fmla="*/ 331705 h 578114"/>
              <a:gd name="connsiteX14" fmla="*/ 5165567 w 7127534"/>
              <a:gd name="connsiteY14" fmla="*/ 303273 h 578114"/>
              <a:gd name="connsiteX15" fmla="*/ 5544691 w 7127534"/>
              <a:gd name="connsiteY15" fmla="*/ 379091 h 578114"/>
              <a:gd name="connsiteX16" fmla="*/ 5904859 w 7127534"/>
              <a:gd name="connsiteY16" fmla="*/ 511773 h 578114"/>
              <a:gd name="connsiteX17" fmla="*/ 6255549 w 7127534"/>
              <a:gd name="connsiteY17" fmla="*/ 549683 h 578114"/>
              <a:gd name="connsiteX18" fmla="*/ 6634673 w 7127534"/>
              <a:gd name="connsiteY18" fmla="*/ 578114 h 578114"/>
              <a:gd name="connsiteX19" fmla="*/ 7127534 w 7127534"/>
              <a:gd name="connsiteY19" fmla="*/ 578114 h 57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27534" h="578114">
                <a:moveTo>
                  <a:pt x="0" y="435955"/>
                </a:moveTo>
                <a:lnTo>
                  <a:pt x="369647" y="170591"/>
                </a:lnTo>
                <a:lnTo>
                  <a:pt x="729814" y="66341"/>
                </a:lnTo>
                <a:lnTo>
                  <a:pt x="1108939" y="217978"/>
                </a:lnTo>
                <a:lnTo>
                  <a:pt x="1469106" y="0"/>
                </a:lnTo>
                <a:lnTo>
                  <a:pt x="1848231" y="180069"/>
                </a:lnTo>
                <a:lnTo>
                  <a:pt x="2227355" y="227455"/>
                </a:lnTo>
                <a:lnTo>
                  <a:pt x="2587523" y="170591"/>
                </a:lnTo>
                <a:lnTo>
                  <a:pt x="2966647" y="227455"/>
                </a:lnTo>
                <a:lnTo>
                  <a:pt x="3326815" y="28432"/>
                </a:lnTo>
                <a:lnTo>
                  <a:pt x="3677504" y="236932"/>
                </a:lnTo>
                <a:lnTo>
                  <a:pt x="4056629" y="227455"/>
                </a:lnTo>
                <a:lnTo>
                  <a:pt x="4416797" y="236932"/>
                </a:lnTo>
                <a:lnTo>
                  <a:pt x="4795921" y="331705"/>
                </a:lnTo>
                <a:lnTo>
                  <a:pt x="5165567" y="303273"/>
                </a:lnTo>
                <a:lnTo>
                  <a:pt x="5544691" y="379091"/>
                </a:lnTo>
                <a:lnTo>
                  <a:pt x="5904859" y="511773"/>
                </a:lnTo>
                <a:lnTo>
                  <a:pt x="6255549" y="549683"/>
                </a:lnTo>
                <a:lnTo>
                  <a:pt x="6634673" y="578114"/>
                </a:lnTo>
                <a:lnTo>
                  <a:pt x="7127534" y="578114"/>
                </a:lnTo>
              </a:path>
            </a:pathLst>
          </a:cu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146850" y="3449732"/>
            <a:ext cx="7137012" cy="1004592"/>
          </a:xfrm>
          <a:custGeom>
            <a:avLst/>
            <a:gdLst>
              <a:gd name="connsiteX0" fmla="*/ 0 w 7137012"/>
              <a:gd name="connsiteY0" fmla="*/ 1004592 h 1004592"/>
              <a:gd name="connsiteX1" fmla="*/ 379125 w 7137012"/>
              <a:gd name="connsiteY1" fmla="*/ 663409 h 1004592"/>
              <a:gd name="connsiteX2" fmla="*/ 739293 w 7137012"/>
              <a:gd name="connsiteY2" fmla="*/ 511773 h 1004592"/>
              <a:gd name="connsiteX3" fmla="*/ 1118417 w 7137012"/>
              <a:gd name="connsiteY3" fmla="*/ 587591 h 1004592"/>
              <a:gd name="connsiteX4" fmla="*/ 1469106 w 7137012"/>
              <a:gd name="connsiteY4" fmla="*/ 293795 h 1004592"/>
              <a:gd name="connsiteX5" fmla="*/ 1857709 w 7137012"/>
              <a:gd name="connsiteY5" fmla="*/ 426477 h 1004592"/>
              <a:gd name="connsiteX6" fmla="*/ 2227355 w 7137012"/>
              <a:gd name="connsiteY6" fmla="*/ 426477 h 1004592"/>
              <a:gd name="connsiteX7" fmla="*/ 2587523 w 7137012"/>
              <a:gd name="connsiteY7" fmla="*/ 312750 h 1004592"/>
              <a:gd name="connsiteX8" fmla="*/ 2957169 w 7137012"/>
              <a:gd name="connsiteY8" fmla="*/ 303273 h 1004592"/>
              <a:gd name="connsiteX9" fmla="*/ 3326815 w 7137012"/>
              <a:gd name="connsiteY9" fmla="*/ 47386 h 1004592"/>
              <a:gd name="connsiteX10" fmla="*/ 3686983 w 7137012"/>
              <a:gd name="connsiteY10" fmla="*/ 208500 h 1004592"/>
              <a:gd name="connsiteX11" fmla="*/ 4066107 w 7137012"/>
              <a:gd name="connsiteY11" fmla="*/ 113727 h 1004592"/>
              <a:gd name="connsiteX12" fmla="*/ 4435753 w 7137012"/>
              <a:gd name="connsiteY12" fmla="*/ 66341 h 1004592"/>
              <a:gd name="connsiteX13" fmla="*/ 4795921 w 7137012"/>
              <a:gd name="connsiteY13" fmla="*/ 104250 h 1004592"/>
              <a:gd name="connsiteX14" fmla="*/ 5165567 w 7137012"/>
              <a:gd name="connsiteY14" fmla="*/ 18954 h 1004592"/>
              <a:gd name="connsiteX15" fmla="*/ 5525735 w 7137012"/>
              <a:gd name="connsiteY15" fmla="*/ 18954 h 1004592"/>
              <a:gd name="connsiteX16" fmla="*/ 5904859 w 7137012"/>
              <a:gd name="connsiteY16" fmla="*/ 85295 h 1004592"/>
              <a:gd name="connsiteX17" fmla="*/ 6255549 w 7137012"/>
              <a:gd name="connsiteY17" fmla="*/ 75818 h 1004592"/>
              <a:gd name="connsiteX18" fmla="*/ 6634673 w 7137012"/>
              <a:gd name="connsiteY18" fmla="*/ 37909 h 1004592"/>
              <a:gd name="connsiteX19" fmla="*/ 7137012 w 7137012"/>
              <a:gd name="connsiteY19" fmla="*/ 0 h 100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37012" h="1004592">
                <a:moveTo>
                  <a:pt x="0" y="1004592"/>
                </a:moveTo>
                <a:lnTo>
                  <a:pt x="379125" y="663409"/>
                </a:lnTo>
                <a:lnTo>
                  <a:pt x="739293" y="511773"/>
                </a:lnTo>
                <a:lnTo>
                  <a:pt x="1118417" y="587591"/>
                </a:lnTo>
                <a:lnTo>
                  <a:pt x="1469106" y="293795"/>
                </a:lnTo>
                <a:lnTo>
                  <a:pt x="1857709" y="426477"/>
                </a:lnTo>
                <a:lnTo>
                  <a:pt x="2227355" y="426477"/>
                </a:lnTo>
                <a:lnTo>
                  <a:pt x="2587523" y="312750"/>
                </a:lnTo>
                <a:lnTo>
                  <a:pt x="2957169" y="303273"/>
                </a:lnTo>
                <a:lnTo>
                  <a:pt x="3326815" y="47386"/>
                </a:lnTo>
                <a:lnTo>
                  <a:pt x="3686983" y="208500"/>
                </a:lnTo>
                <a:lnTo>
                  <a:pt x="4066107" y="113727"/>
                </a:lnTo>
                <a:lnTo>
                  <a:pt x="4435753" y="66341"/>
                </a:lnTo>
                <a:lnTo>
                  <a:pt x="4795921" y="104250"/>
                </a:lnTo>
                <a:lnTo>
                  <a:pt x="5165567" y="18954"/>
                </a:lnTo>
                <a:lnTo>
                  <a:pt x="5525735" y="18954"/>
                </a:lnTo>
                <a:lnTo>
                  <a:pt x="5904859" y="85295"/>
                </a:lnTo>
                <a:lnTo>
                  <a:pt x="6255549" y="75818"/>
                </a:lnTo>
                <a:lnTo>
                  <a:pt x="6634673" y="37909"/>
                </a:lnTo>
                <a:lnTo>
                  <a:pt x="7137012" y="0"/>
                </a:lnTo>
              </a:path>
            </a:pathLst>
          </a:cu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41092" y="4880801"/>
            <a:ext cx="277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Evolution of covariance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545681" y="5374384"/>
            <a:ext cx="327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Mapping of final covariance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416916" y="3923596"/>
            <a:ext cx="142172" cy="938251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headEnd type="none" w="lg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1687102" y="3449732"/>
            <a:ext cx="266138" cy="1990994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headEnd type="none" w="lg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500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of the covariance matrix as observations are processed.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Covariance </a:t>
            </a:r>
            <a:r>
              <a:rPr lang="en-US" dirty="0"/>
              <a:t>M</a:t>
            </a:r>
            <a:r>
              <a:rPr lang="en-US" dirty="0" smtClean="0"/>
              <a:t>atrix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72" y="2082303"/>
            <a:ext cx="5278576" cy="327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222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Conceptualization of the Extended </a:t>
            </a:r>
            <a:r>
              <a:rPr lang="en-US" dirty="0" err="1" smtClean="0"/>
              <a:t>Kalman</a:t>
            </a:r>
            <a:r>
              <a:rPr lang="en-US" dirty="0" smtClean="0"/>
              <a:t> Filter (EKF)</a:t>
            </a:r>
          </a:p>
          <a:p>
            <a:endParaRPr lang="en-US" dirty="0"/>
          </a:p>
          <a:p>
            <a:r>
              <a:rPr lang="en-US" dirty="0" smtClean="0"/>
              <a:t>Major change: the reference trajectory is updated by the best estimate after every measurement.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592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EKF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7514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699878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156076" y="2948978"/>
            <a:ext cx="0" cy="150876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93797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4454306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37" y="5027498"/>
            <a:ext cx="635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677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EKF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607507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406083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525722" y="2674136"/>
            <a:ext cx="0" cy="1444752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663136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4122601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65" y="4989588"/>
            <a:ext cx="635000" cy="7112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100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315486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73405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876412" y="2569889"/>
            <a:ext cx="0" cy="138988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558885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961492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5" y="4856906"/>
            <a:ext cx="635000" cy="711200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1162419" y="3406083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758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211236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387129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255536" y="2721521"/>
            <a:ext cx="0" cy="132588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71051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4046785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157" y="4923247"/>
            <a:ext cx="635000" cy="71120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1162419" y="3273405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537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268099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131250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625182" y="2494073"/>
            <a:ext cx="0" cy="1261872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483069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752998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91" y="4951679"/>
            <a:ext cx="635000" cy="711200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1162419" y="3387129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17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2861890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82882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994828" y="2674136"/>
            <a:ext cx="0" cy="120700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663132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876199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62419" y="3131250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886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239668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3364475" y="2730998"/>
            <a:ext cx="0" cy="114300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719994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866722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2419" y="3282882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162419" y="3311313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6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8792"/>
          <a:stretch/>
        </p:blipFill>
        <p:spPr>
          <a:xfrm>
            <a:off x="0" y="1039806"/>
            <a:ext cx="9144000" cy="16293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8400" y="3609783"/>
            <a:ext cx="707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False.  Consider H-tilde = [a, b, 0]^T and Phi = 1.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8482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211236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26020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734121" y="2674136"/>
            <a:ext cx="0" cy="108813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663132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752998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62419" y="3311313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897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2902395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4103767" y="2730998"/>
            <a:ext cx="0" cy="102412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719994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752998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162419" y="3226020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162419" y="3254451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383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2968275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036473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63935" y="2550928"/>
            <a:ext cx="0" cy="96012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539924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506589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62419" y="3254451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213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2832808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197588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33581" y="2740474"/>
            <a:ext cx="0" cy="90525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729470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639273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162419" y="3036473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967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2892075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5203227" y="2730997"/>
            <a:ext cx="0" cy="84124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729470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563457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162419" y="3197588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162419" y="3159680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79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2896307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5572873" y="2740474"/>
            <a:ext cx="0" cy="77724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73894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506595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162419" y="3159680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162419" y="3131249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865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2938640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197588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942519" y="2835244"/>
            <a:ext cx="0" cy="72237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83371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544503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162419" y="3131249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548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29132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6312165" y="2816288"/>
            <a:ext cx="0" cy="65836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814761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468685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162419" y="3197588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162419" y="3150201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638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2955574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6681812" y="2873150"/>
            <a:ext cx="0" cy="60350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2871623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468685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162419" y="3150201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162419" y="3178632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394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2985208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92352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51458" y="3005823"/>
            <a:ext cx="0" cy="53949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300429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535020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62419" y="3178632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3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89" y="1090696"/>
            <a:ext cx="6731418" cy="215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482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2053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9781" y="2810694"/>
            <a:ext cx="109463" cy="1506888"/>
            <a:chOff x="2236993" y="2505894"/>
            <a:chExt cx="109463" cy="1506888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7411626" y="3053212"/>
            <a:ext cx="0" cy="47548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3051686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525547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162419" y="3292352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162419" y="3311310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994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/>
          <p:nvPr/>
        </p:nvCxnSpPr>
        <p:spPr>
          <a:xfrm>
            <a:off x="1162419" y="3311310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234974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9781" y="2810694"/>
            <a:ext cx="109463" cy="1506888"/>
            <a:chOff x="2236993" y="2505894"/>
            <a:chExt cx="109463" cy="1506888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728158" y="2325944"/>
            <a:ext cx="109463" cy="1506888"/>
            <a:chOff x="2236993" y="2505894"/>
            <a:chExt cx="109463" cy="1506888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301833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781272" y="3072166"/>
            <a:ext cx="0" cy="42062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308011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478162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585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/>
          <p:nvPr/>
        </p:nvCxnSpPr>
        <p:spPr>
          <a:xfrm>
            <a:off x="1162419" y="3301833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205341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9781" y="2810694"/>
            <a:ext cx="109463" cy="1506888"/>
            <a:chOff x="2236993" y="2505894"/>
            <a:chExt cx="109463" cy="1506888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728158" y="2325944"/>
            <a:ext cx="109463" cy="1506888"/>
            <a:chOff x="2236993" y="2505894"/>
            <a:chExt cx="109463" cy="1506888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96535" y="2393809"/>
            <a:ext cx="109463" cy="1506888"/>
            <a:chOff x="2236993" y="2505894"/>
            <a:chExt cx="109463" cy="1506888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92356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274133" y="3091120"/>
            <a:ext cx="0" cy="35937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308011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440254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081" y="4553633"/>
            <a:ext cx="508000" cy="7112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1908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3298474"/>
            <a:ext cx="656332" cy="32379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9781" y="2810694"/>
            <a:ext cx="109463" cy="1506888"/>
            <a:chOff x="2236993" y="2505894"/>
            <a:chExt cx="109463" cy="1506888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728158" y="2325944"/>
            <a:ext cx="109463" cy="1506888"/>
            <a:chOff x="2236993" y="2505894"/>
            <a:chExt cx="109463" cy="1506888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96535" y="2393809"/>
            <a:ext cx="109463" cy="1506888"/>
            <a:chOff x="2236993" y="2505894"/>
            <a:chExt cx="109463" cy="1506888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92356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274133" y="3091120"/>
            <a:ext cx="0" cy="35937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308011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440254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081" y="4553633"/>
            <a:ext cx="508000" cy="711200"/>
          </a:xfrm>
          <a:prstGeom prst="rect">
            <a:avLst/>
          </a:prstGeom>
        </p:spPr>
      </p:pic>
      <p:cxnSp>
        <p:nvCxnSpPr>
          <p:cNvPr id="79" name="Straight Connector 78"/>
          <p:cNvCxnSpPr/>
          <p:nvPr/>
        </p:nvCxnSpPr>
        <p:spPr>
          <a:xfrm>
            <a:off x="7781272" y="3072166"/>
            <a:ext cx="0" cy="42062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411626" y="3053212"/>
            <a:ext cx="0" cy="47548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051458" y="3005823"/>
            <a:ext cx="0" cy="53949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681812" y="2873150"/>
            <a:ext cx="0" cy="60350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312165" y="2816288"/>
            <a:ext cx="0" cy="65836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942519" y="2835244"/>
            <a:ext cx="0" cy="72237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572873" y="2740474"/>
            <a:ext cx="0" cy="77724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203227" y="2730997"/>
            <a:ext cx="0" cy="84124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833581" y="2740474"/>
            <a:ext cx="0" cy="90525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463935" y="2550928"/>
            <a:ext cx="0" cy="96012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103767" y="2730998"/>
            <a:ext cx="0" cy="102412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734121" y="2674136"/>
            <a:ext cx="0" cy="108813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64475" y="2730998"/>
            <a:ext cx="0" cy="114300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994828" y="2674136"/>
            <a:ext cx="0" cy="120700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625182" y="2494073"/>
            <a:ext cx="0" cy="1261872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255536" y="2721521"/>
            <a:ext cx="0" cy="132588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876412" y="2569889"/>
            <a:ext cx="0" cy="138988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525722" y="2674136"/>
            <a:ext cx="0" cy="1444752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1146850" y="2502003"/>
            <a:ext cx="7127534" cy="578114"/>
          </a:xfrm>
          <a:custGeom>
            <a:avLst/>
            <a:gdLst>
              <a:gd name="connsiteX0" fmla="*/ 0 w 7127534"/>
              <a:gd name="connsiteY0" fmla="*/ 435955 h 578114"/>
              <a:gd name="connsiteX1" fmla="*/ 369647 w 7127534"/>
              <a:gd name="connsiteY1" fmla="*/ 170591 h 578114"/>
              <a:gd name="connsiteX2" fmla="*/ 729814 w 7127534"/>
              <a:gd name="connsiteY2" fmla="*/ 66341 h 578114"/>
              <a:gd name="connsiteX3" fmla="*/ 1108939 w 7127534"/>
              <a:gd name="connsiteY3" fmla="*/ 217978 h 578114"/>
              <a:gd name="connsiteX4" fmla="*/ 1469106 w 7127534"/>
              <a:gd name="connsiteY4" fmla="*/ 0 h 578114"/>
              <a:gd name="connsiteX5" fmla="*/ 1848231 w 7127534"/>
              <a:gd name="connsiteY5" fmla="*/ 180069 h 578114"/>
              <a:gd name="connsiteX6" fmla="*/ 2227355 w 7127534"/>
              <a:gd name="connsiteY6" fmla="*/ 227455 h 578114"/>
              <a:gd name="connsiteX7" fmla="*/ 2587523 w 7127534"/>
              <a:gd name="connsiteY7" fmla="*/ 170591 h 578114"/>
              <a:gd name="connsiteX8" fmla="*/ 2966647 w 7127534"/>
              <a:gd name="connsiteY8" fmla="*/ 227455 h 578114"/>
              <a:gd name="connsiteX9" fmla="*/ 3326815 w 7127534"/>
              <a:gd name="connsiteY9" fmla="*/ 28432 h 578114"/>
              <a:gd name="connsiteX10" fmla="*/ 3677504 w 7127534"/>
              <a:gd name="connsiteY10" fmla="*/ 236932 h 578114"/>
              <a:gd name="connsiteX11" fmla="*/ 4056629 w 7127534"/>
              <a:gd name="connsiteY11" fmla="*/ 227455 h 578114"/>
              <a:gd name="connsiteX12" fmla="*/ 4416797 w 7127534"/>
              <a:gd name="connsiteY12" fmla="*/ 236932 h 578114"/>
              <a:gd name="connsiteX13" fmla="*/ 4795921 w 7127534"/>
              <a:gd name="connsiteY13" fmla="*/ 331705 h 578114"/>
              <a:gd name="connsiteX14" fmla="*/ 5165567 w 7127534"/>
              <a:gd name="connsiteY14" fmla="*/ 303273 h 578114"/>
              <a:gd name="connsiteX15" fmla="*/ 5544691 w 7127534"/>
              <a:gd name="connsiteY15" fmla="*/ 379091 h 578114"/>
              <a:gd name="connsiteX16" fmla="*/ 5904859 w 7127534"/>
              <a:gd name="connsiteY16" fmla="*/ 511773 h 578114"/>
              <a:gd name="connsiteX17" fmla="*/ 6255549 w 7127534"/>
              <a:gd name="connsiteY17" fmla="*/ 549683 h 578114"/>
              <a:gd name="connsiteX18" fmla="*/ 6634673 w 7127534"/>
              <a:gd name="connsiteY18" fmla="*/ 578114 h 578114"/>
              <a:gd name="connsiteX19" fmla="*/ 7127534 w 7127534"/>
              <a:gd name="connsiteY19" fmla="*/ 578114 h 57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27534" h="578114">
                <a:moveTo>
                  <a:pt x="0" y="435955"/>
                </a:moveTo>
                <a:lnTo>
                  <a:pt x="369647" y="170591"/>
                </a:lnTo>
                <a:lnTo>
                  <a:pt x="729814" y="66341"/>
                </a:lnTo>
                <a:lnTo>
                  <a:pt x="1108939" y="217978"/>
                </a:lnTo>
                <a:lnTo>
                  <a:pt x="1469106" y="0"/>
                </a:lnTo>
                <a:lnTo>
                  <a:pt x="1848231" y="180069"/>
                </a:lnTo>
                <a:lnTo>
                  <a:pt x="2227355" y="227455"/>
                </a:lnTo>
                <a:lnTo>
                  <a:pt x="2587523" y="170591"/>
                </a:lnTo>
                <a:lnTo>
                  <a:pt x="2966647" y="227455"/>
                </a:lnTo>
                <a:lnTo>
                  <a:pt x="3326815" y="28432"/>
                </a:lnTo>
                <a:lnTo>
                  <a:pt x="3677504" y="236932"/>
                </a:lnTo>
                <a:lnTo>
                  <a:pt x="4056629" y="227455"/>
                </a:lnTo>
                <a:lnTo>
                  <a:pt x="4416797" y="236932"/>
                </a:lnTo>
                <a:lnTo>
                  <a:pt x="4795921" y="331705"/>
                </a:lnTo>
                <a:lnTo>
                  <a:pt x="5165567" y="303273"/>
                </a:lnTo>
                <a:lnTo>
                  <a:pt x="5544691" y="379091"/>
                </a:lnTo>
                <a:lnTo>
                  <a:pt x="5904859" y="511773"/>
                </a:lnTo>
                <a:lnTo>
                  <a:pt x="6255549" y="549683"/>
                </a:lnTo>
                <a:lnTo>
                  <a:pt x="6634673" y="578114"/>
                </a:lnTo>
                <a:lnTo>
                  <a:pt x="7127534" y="578114"/>
                </a:lnTo>
              </a:path>
            </a:pathLst>
          </a:cu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146850" y="3449732"/>
            <a:ext cx="7137012" cy="1004592"/>
          </a:xfrm>
          <a:custGeom>
            <a:avLst/>
            <a:gdLst>
              <a:gd name="connsiteX0" fmla="*/ 0 w 7137012"/>
              <a:gd name="connsiteY0" fmla="*/ 1004592 h 1004592"/>
              <a:gd name="connsiteX1" fmla="*/ 379125 w 7137012"/>
              <a:gd name="connsiteY1" fmla="*/ 663409 h 1004592"/>
              <a:gd name="connsiteX2" fmla="*/ 739293 w 7137012"/>
              <a:gd name="connsiteY2" fmla="*/ 511773 h 1004592"/>
              <a:gd name="connsiteX3" fmla="*/ 1118417 w 7137012"/>
              <a:gd name="connsiteY3" fmla="*/ 587591 h 1004592"/>
              <a:gd name="connsiteX4" fmla="*/ 1469106 w 7137012"/>
              <a:gd name="connsiteY4" fmla="*/ 293795 h 1004592"/>
              <a:gd name="connsiteX5" fmla="*/ 1857709 w 7137012"/>
              <a:gd name="connsiteY5" fmla="*/ 426477 h 1004592"/>
              <a:gd name="connsiteX6" fmla="*/ 2227355 w 7137012"/>
              <a:gd name="connsiteY6" fmla="*/ 426477 h 1004592"/>
              <a:gd name="connsiteX7" fmla="*/ 2587523 w 7137012"/>
              <a:gd name="connsiteY7" fmla="*/ 312750 h 1004592"/>
              <a:gd name="connsiteX8" fmla="*/ 2957169 w 7137012"/>
              <a:gd name="connsiteY8" fmla="*/ 303273 h 1004592"/>
              <a:gd name="connsiteX9" fmla="*/ 3326815 w 7137012"/>
              <a:gd name="connsiteY9" fmla="*/ 47386 h 1004592"/>
              <a:gd name="connsiteX10" fmla="*/ 3686983 w 7137012"/>
              <a:gd name="connsiteY10" fmla="*/ 208500 h 1004592"/>
              <a:gd name="connsiteX11" fmla="*/ 4066107 w 7137012"/>
              <a:gd name="connsiteY11" fmla="*/ 113727 h 1004592"/>
              <a:gd name="connsiteX12" fmla="*/ 4435753 w 7137012"/>
              <a:gd name="connsiteY12" fmla="*/ 66341 h 1004592"/>
              <a:gd name="connsiteX13" fmla="*/ 4795921 w 7137012"/>
              <a:gd name="connsiteY13" fmla="*/ 104250 h 1004592"/>
              <a:gd name="connsiteX14" fmla="*/ 5165567 w 7137012"/>
              <a:gd name="connsiteY14" fmla="*/ 18954 h 1004592"/>
              <a:gd name="connsiteX15" fmla="*/ 5525735 w 7137012"/>
              <a:gd name="connsiteY15" fmla="*/ 18954 h 1004592"/>
              <a:gd name="connsiteX16" fmla="*/ 5904859 w 7137012"/>
              <a:gd name="connsiteY16" fmla="*/ 85295 h 1004592"/>
              <a:gd name="connsiteX17" fmla="*/ 6255549 w 7137012"/>
              <a:gd name="connsiteY17" fmla="*/ 75818 h 1004592"/>
              <a:gd name="connsiteX18" fmla="*/ 6634673 w 7137012"/>
              <a:gd name="connsiteY18" fmla="*/ 37909 h 1004592"/>
              <a:gd name="connsiteX19" fmla="*/ 7137012 w 7137012"/>
              <a:gd name="connsiteY19" fmla="*/ 0 h 100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37012" h="1004592">
                <a:moveTo>
                  <a:pt x="0" y="1004592"/>
                </a:moveTo>
                <a:lnTo>
                  <a:pt x="379125" y="663409"/>
                </a:lnTo>
                <a:lnTo>
                  <a:pt x="739293" y="511773"/>
                </a:lnTo>
                <a:lnTo>
                  <a:pt x="1118417" y="587591"/>
                </a:lnTo>
                <a:lnTo>
                  <a:pt x="1469106" y="293795"/>
                </a:lnTo>
                <a:lnTo>
                  <a:pt x="1857709" y="426477"/>
                </a:lnTo>
                <a:lnTo>
                  <a:pt x="2227355" y="426477"/>
                </a:lnTo>
                <a:lnTo>
                  <a:pt x="2587523" y="312750"/>
                </a:lnTo>
                <a:lnTo>
                  <a:pt x="2957169" y="303273"/>
                </a:lnTo>
                <a:lnTo>
                  <a:pt x="3326815" y="47386"/>
                </a:lnTo>
                <a:lnTo>
                  <a:pt x="3686983" y="208500"/>
                </a:lnTo>
                <a:lnTo>
                  <a:pt x="4066107" y="113727"/>
                </a:lnTo>
                <a:lnTo>
                  <a:pt x="4435753" y="66341"/>
                </a:lnTo>
                <a:lnTo>
                  <a:pt x="4795921" y="104250"/>
                </a:lnTo>
                <a:lnTo>
                  <a:pt x="5165567" y="18954"/>
                </a:lnTo>
                <a:lnTo>
                  <a:pt x="5525735" y="18954"/>
                </a:lnTo>
                <a:lnTo>
                  <a:pt x="5904859" y="85295"/>
                </a:lnTo>
                <a:lnTo>
                  <a:pt x="6255549" y="75818"/>
                </a:lnTo>
                <a:lnTo>
                  <a:pt x="6634673" y="37909"/>
                </a:lnTo>
                <a:lnTo>
                  <a:pt x="7137012" y="0"/>
                </a:lnTo>
              </a:path>
            </a:pathLst>
          </a:cu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1146850" y="3070640"/>
            <a:ext cx="7099100" cy="606546"/>
          </a:xfrm>
          <a:custGeom>
            <a:avLst/>
            <a:gdLst>
              <a:gd name="connsiteX0" fmla="*/ 0 w 7099100"/>
              <a:gd name="connsiteY0" fmla="*/ 606546 h 606546"/>
              <a:gd name="connsiteX1" fmla="*/ 379125 w 7099100"/>
              <a:gd name="connsiteY1" fmla="*/ 303273 h 606546"/>
              <a:gd name="connsiteX2" fmla="*/ 720336 w 7099100"/>
              <a:gd name="connsiteY2" fmla="*/ 208500 h 606546"/>
              <a:gd name="connsiteX3" fmla="*/ 1108939 w 7099100"/>
              <a:gd name="connsiteY3" fmla="*/ 303273 h 606546"/>
              <a:gd name="connsiteX4" fmla="*/ 1478585 w 7099100"/>
              <a:gd name="connsiteY4" fmla="*/ 66341 h 606546"/>
              <a:gd name="connsiteX5" fmla="*/ 1838752 w 7099100"/>
              <a:gd name="connsiteY5" fmla="*/ 199023 h 606546"/>
              <a:gd name="connsiteX6" fmla="*/ 2208399 w 7099100"/>
              <a:gd name="connsiteY6" fmla="*/ 180069 h 606546"/>
              <a:gd name="connsiteX7" fmla="*/ 2578045 w 7099100"/>
              <a:gd name="connsiteY7" fmla="*/ 151637 h 606546"/>
              <a:gd name="connsiteX8" fmla="*/ 2947691 w 7099100"/>
              <a:gd name="connsiteY8" fmla="*/ 170591 h 606546"/>
              <a:gd name="connsiteX9" fmla="*/ 3317337 w 7099100"/>
              <a:gd name="connsiteY9" fmla="*/ 0 h 606546"/>
              <a:gd name="connsiteX10" fmla="*/ 3686983 w 7099100"/>
              <a:gd name="connsiteY10" fmla="*/ 104250 h 606546"/>
              <a:gd name="connsiteX11" fmla="*/ 4056629 w 7099100"/>
              <a:gd name="connsiteY11" fmla="*/ 85296 h 606546"/>
              <a:gd name="connsiteX12" fmla="*/ 4426275 w 7099100"/>
              <a:gd name="connsiteY12" fmla="*/ 75818 h 606546"/>
              <a:gd name="connsiteX13" fmla="*/ 4795921 w 7099100"/>
              <a:gd name="connsiteY13" fmla="*/ 113728 h 606546"/>
              <a:gd name="connsiteX14" fmla="*/ 5165567 w 7099100"/>
              <a:gd name="connsiteY14" fmla="*/ 94773 h 606546"/>
              <a:gd name="connsiteX15" fmla="*/ 5535213 w 7099100"/>
              <a:gd name="connsiteY15" fmla="*/ 142159 h 606546"/>
              <a:gd name="connsiteX16" fmla="*/ 5904859 w 7099100"/>
              <a:gd name="connsiteY16" fmla="*/ 189546 h 606546"/>
              <a:gd name="connsiteX17" fmla="*/ 6265027 w 7099100"/>
              <a:gd name="connsiteY17" fmla="*/ 208500 h 606546"/>
              <a:gd name="connsiteX18" fmla="*/ 6634673 w 7099100"/>
              <a:gd name="connsiteY18" fmla="*/ 199023 h 606546"/>
              <a:gd name="connsiteX19" fmla="*/ 7099100 w 7099100"/>
              <a:gd name="connsiteY19" fmla="*/ 208500 h 60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99100" h="606546">
                <a:moveTo>
                  <a:pt x="0" y="606546"/>
                </a:moveTo>
                <a:lnTo>
                  <a:pt x="379125" y="303273"/>
                </a:lnTo>
                <a:lnTo>
                  <a:pt x="720336" y="208500"/>
                </a:lnTo>
                <a:lnTo>
                  <a:pt x="1108939" y="303273"/>
                </a:lnTo>
                <a:lnTo>
                  <a:pt x="1478585" y="66341"/>
                </a:lnTo>
                <a:lnTo>
                  <a:pt x="1838752" y="199023"/>
                </a:lnTo>
                <a:lnTo>
                  <a:pt x="2208399" y="180069"/>
                </a:lnTo>
                <a:lnTo>
                  <a:pt x="2578045" y="151637"/>
                </a:lnTo>
                <a:lnTo>
                  <a:pt x="2947691" y="170591"/>
                </a:lnTo>
                <a:lnTo>
                  <a:pt x="3317337" y="0"/>
                </a:lnTo>
                <a:lnTo>
                  <a:pt x="3686983" y="104250"/>
                </a:lnTo>
                <a:lnTo>
                  <a:pt x="4056629" y="85296"/>
                </a:lnTo>
                <a:lnTo>
                  <a:pt x="4426275" y="75818"/>
                </a:lnTo>
                <a:lnTo>
                  <a:pt x="4795921" y="113728"/>
                </a:lnTo>
                <a:lnTo>
                  <a:pt x="5165567" y="94773"/>
                </a:lnTo>
                <a:lnTo>
                  <a:pt x="5535213" y="142159"/>
                </a:lnTo>
                <a:lnTo>
                  <a:pt x="5904859" y="189546"/>
                </a:lnTo>
                <a:lnTo>
                  <a:pt x="6265027" y="208500"/>
                </a:lnTo>
                <a:lnTo>
                  <a:pt x="6634673" y="199023"/>
                </a:lnTo>
                <a:lnTo>
                  <a:pt x="7099100" y="208500"/>
                </a:lnTo>
              </a:path>
            </a:pathLst>
          </a:cu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0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53033" y="3699117"/>
            <a:ext cx="7130922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2947435"/>
            <a:ext cx="0" cy="150688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61461" y="2331384"/>
            <a:ext cx="109463" cy="1506888"/>
            <a:chOff x="2236993" y="2505894"/>
            <a:chExt cx="109463" cy="150688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132" y="2454699"/>
            <a:ext cx="109463" cy="1506888"/>
            <a:chOff x="2236993" y="2505894"/>
            <a:chExt cx="109463" cy="15068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02497" y="2946424"/>
            <a:ext cx="109463" cy="1506888"/>
            <a:chOff x="2236993" y="2505894"/>
            <a:chExt cx="109463" cy="15068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70874" y="1967229"/>
            <a:ext cx="109463" cy="1506888"/>
            <a:chOff x="2236993" y="2505894"/>
            <a:chExt cx="109463" cy="150688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39252" y="2684659"/>
            <a:ext cx="109463" cy="1506888"/>
            <a:chOff x="2236993" y="2505894"/>
            <a:chExt cx="109463" cy="150688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07629" y="2820389"/>
            <a:ext cx="109463" cy="1506888"/>
            <a:chOff x="2236993" y="2505894"/>
            <a:chExt cx="109463" cy="15068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76007" y="2413199"/>
            <a:ext cx="109463" cy="1506888"/>
            <a:chOff x="2236993" y="2505894"/>
            <a:chExt cx="109463" cy="15068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44384" y="2723439"/>
            <a:ext cx="109463" cy="1506888"/>
            <a:chOff x="2236993" y="2505894"/>
            <a:chExt cx="109463" cy="150688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412762" y="1870279"/>
            <a:ext cx="109463" cy="1506888"/>
            <a:chOff x="2236993" y="2505894"/>
            <a:chExt cx="109463" cy="15068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781139" y="2607099"/>
            <a:ext cx="109463" cy="1506888"/>
            <a:chOff x="2236993" y="2505894"/>
            <a:chExt cx="109463" cy="15068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49517" y="2306554"/>
            <a:ext cx="109463" cy="1506888"/>
            <a:chOff x="2236993" y="2505894"/>
            <a:chExt cx="109463" cy="150688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17894" y="2228994"/>
            <a:ext cx="109463" cy="150688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86271" y="2723439"/>
            <a:ext cx="109463" cy="1506888"/>
            <a:chOff x="2236993" y="2505894"/>
            <a:chExt cx="109463" cy="1506888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254649" y="2258079"/>
            <a:ext cx="109463" cy="1506888"/>
            <a:chOff x="2236993" y="2505894"/>
            <a:chExt cx="109463" cy="1506888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23026" y="2888254"/>
            <a:ext cx="109463" cy="1506888"/>
            <a:chOff x="2236993" y="2505894"/>
            <a:chExt cx="109463" cy="15068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991404" y="2965814"/>
            <a:ext cx="109463" cy="150688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59781" y="2810694"/>
            <a:ext cx="109463" cy="1506888"/>
            <a:chOff x="2236993" y="2505894"/>
            <a:chExt cx="109463" cy="1506888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728158" y="2325944"/>
            <a:ext cx="109463" cy="1506888"/>
            <a:chOff x="2236993" y="2505894"/>
            <a:chExt cx="109463" cy="1506888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96535" y="2393809"/>
            <a:ext cx="109463" cy="1506888"/>
            <a:chOff x="2236993" y="2505894"/>
            <a:chExt cx="109463" cy="1506888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7" y="4530140"/>
            <a:ext cx="591116" cy="29190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162419" y="3292356"/>
            <a:ext cx="7130922" cy="0"/>
          </a:xfrm>
          <a:prstGeom prst="line">
            <a:avLst/>
          </a:prstGeom>
          <a:ln w="57150" cmpd="sng">
            <a:solidFill>
              <a:srgbClr val="0000FF"/>
            </a:solidFill>
            <a:prstDash val="solid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274133" y="3091120"/>
            <a:ext cx="0" cy="35937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56329" y="3080117"/>
            <a:ext cx="7127533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6329" y="3440254"/>
            <a:ext cx="7118055" cy="9478"/>
          </a:xfrm>
          <a:prstGeom prst="line">
            <a:avLst/>
          </a:pr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781272" y="3072166"/>
            <a:ext cx="0" cy="42062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411626" y="3053212"/>
            <a:ext cx="0" cy="47548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051458" y="3005823"/>
            <a:ext cx="0" cy="53949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681812" y="2873150"/>
            <a:ext cx="0" cy="603504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312165" y="2816288"/>
            <a:ext cx="0" cy="65836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942519" y="2835244"/>
            <a:ext cx="0" cy="72237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572873" y="2740474"/>
            <a:ext cx="0" cy="77724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203227" y="2730997"/>
            <a:ext cx="0" cy="84124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833581" y="2740474"/>
            <a:ext cx="0" cy="90525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463935" y="2550928"/>
            <a:ext cx="0" cy="96012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103767" y="2730998"/>
            <a:ext cx="0" cy="102412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734121" y="2674136"/>
            <a:ext cx="0" cy="1088136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64475" y="2730998"/>
            <a:ext cx="0" cy="114300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994828" y="2674136"/>
            <a:ext cx="0" cy="120700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625182" y="2494073"/>
            <a:ext cx="0" cy="1261872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255536" y="2721521"/>
            <a:ext cx="0" cy="1325880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876412" y="2569889"/>
            <a:ext cx="0" cy="1389888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525722" y="2674136"/>
            <a:ext cx="0" cy="1444752"/>
          </a:xfrm>
          <a:prstGeom prst="line">
            <a:avLst/>
          </a:prstGeom>
          <a:ln w="31750" cmpd="sng">
            <a:solidFill>
              <a:srgbClr val="0000FF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1146850" y="2502003"/>
            <a:ext cx="7127534" cy="578114"/>
          </a:xfrm>
          <a:custGeom>
            <a:avLst/>
            <a:gdLst>
              <a:gd name="connsiteX0" fmla="*/ 0 w 7127534"/>
              <a:gd name="connsiteY0" fmla="*/ 435955 h 578114"/>
              <a:gd name="connsiteX1" fmla="*/ 369647 w 7127534"/>
              <a:gd name="connsiteY1" fmla="*/ 170591 h 578114"/>
              <a:gd name="connsiteX2" fmla="*/ 729814 w 7127534"/>
              <a:gd name="connsiteY2" fmla="*/ 66341 h 578114"/>
              <a:gd name="connsiteX3" fmla="*/ 1108939 w 7127534"/>
              <a:gd name="connsiteY3" fmla="*/ 217978 h 578114"/>
              <a:gd name="connsiteX4" fmla="*/ 1469106 w 7127534"/>
              <a:gd name="connsiteY4" fmla="*/ 0 h 578114"/>
              <a:gd name="connsiteX5" fmla="*/ 1848231 w 7127534"/>
              <a:gd name="connsiteY5" fmla="*/ 180069 h 578114"/>
              <a:gd name="connsiteX6" fmla="*/ 2227355 w 7127534"/>
              <a:gd name="connsiteY6" fmla="*/ 227455 h 578114"/>
              <a:gd name="connsiteX7" fmla="*/ 2587523 w 7127534"/>
              <a:gd name="connsiteY7" fmla="*/ 170591 h 578114"/>
              <a:gd name="connsiteX8" fmla="*/ 2966647 w 7127534"/>
              <a:gd name="connsiteY8" fmla="*/ 227455 h 578114"/>
              <a:gd name="connsiteX9" fmla="*/ 3326815 w 7127534"/>
              <a:gd name="connsiteY9" fmla="*/ 28432 h 578114"/>
              <a:gd name="connsiteX10" fmla="*/ 3677504 w 7127534"/>
              <a:gd name="connsiteY10" fmla="*/ 236932 h 578114"/>
              <a:gd name="connsiteX11" fmla="*/ 4056629 w 7127534"/>
              <a:gd name="connsiteY11" fmla="*/ 227455 h 578114"/>
              <a:gd name="connsiteX12" fmla="*/ 4416797 w 7127534"/>
              <a:gd name="connsiteY12" fmla="*/ 236932 h 578114"/>
              <a:gd name="connsiteX13" fmla="*/ 4795921 w 7127534"/>
              <a:gd name="connsiteY13" fmla="*/ 331705 h 578114"/>
              <a:gd name="connsiteX14" fmla="*/ 5165567 w 7127534"/>
              <a:gd name="connsiteY14" fmla="*/ 303273 h 578114"/>
              <a:gd name="connsiteX15" fmla="*/ 5544691 w 7127534"/>
              <a:gd name="connsiteY15" fmla="*/ 379091 h 578114"/>
              <a:gd name="connsiteX16" fmla="*/ 5904859 w 7127534"/>
              <a:gd name="connsiteY16" fmla="*/ 511773 h 578114"/>
              <a:gd name="connsiteX17" fmla="*/ 6255549 w 7127534"/>
              <a:gd name="connsiteY17" fmla="*/ 549683 h 578114"/>
              <a:gd name="connsiteX18" fmla="*/ 6634673 w 7127534"/>
              <a:gd name="connsiteY18" fmla="*/ 578114 h 578114"/>
              <a:gd name="connsiteX19" fmla="*/ 7127534 w 7127534"/>
              <a:gd name="connsiteY19" fmla="*/ 578114 h 57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27534" h="578114">
                <a:moveTo>
                  <a:pt x="0" y="435955"/>
                </a:moveTo>
                <a:lnTo>
                  <a:pt x="369647" y="170591"/>
                </a:lnTo>
                <a:lnTo>
                  <a:pt x="729814" y="66341"/>
                </a:lnTo>
                <a:lnTo>
                  <a:pt x="1108939" y="217978"/>
                </a:lnTo>
                <a:lnTo>
                  <a:pt x="1469106" y="0"/>
                </a:lnTo>
                <a:lnTo>
                  <a:pt x="1848231" y="180069"/>
                </a:lnTo>
                <a:lnTo>
                  <a:pt x="2227355" y="227455"/>
                </a:lnTo>
                <a:lnTo>
                  <a:pt x="2587523" y="170591"/>
                </a:lnTo>
                <a:lnTo>
                  <a:pt x="2966647" y="227455"/>
                </a:lnTo>
                <a:lnTo>
                  <a:pt x="3326815" y="28432"/>
                </a:lnTo>
                <a:lnTo>
                  <a:pt x="3677504" y="236932"/>
                </a:lnTo>
                <a:lnTo>
                  <a:pt x="4056629" y="227455"/>
                </a:lnTo>
                <a:lnTo>
                  <a:pt x="4416797" y="236932"/>
                </a:lnTo>
                <a:lnTo>
                  <a:pt x="4795921" y="331705"/>
                </a:lnTo>
                <a:lnTo>
                  <a:pt x="5165567" y="303273"/>
                </a:lnTo>
                <a:lnTo>
                  <a:pt x="5544691" y="379091"/>
                </a:lnTo>
                <a:lnTo>
                  <a:pt x="5904859" y="511773"/>
                </a:lnTo>
                <a:lnTo>
                  <a:pt x="6255549" y="549683"/>
                </a:lnTo>
                <a:lnTo>
                  <a:pt x="6634673" y="578114"/>
                </a:lnTo>
                <a:lnTo>
                  <a:pt x="7127534" y="578114"/>
                </a:lnTo>
              </a:path>
            </a:pathLst>
          </a:cu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146850" y="3449732"/>
            <a:ext cx="7137012" cy="1004592"/>
          </a:xfrm>
          <a:custGeom>
            <a:avLst/>
            <a:gdLst>
              <a:gd name="connsiteX0" fmla="*/ 0 w 7137012"/>
              <a:gd name="connsiteY0" fmla="*/ 1004592 h 1004592"/>
              <a:gd name="connsiteX1" fmla="*/ 379125 w 7137012"/>
              <a:gd name="connsiteY1" fmla="*/ 663409 h 1004592"/>
              <a:gd name="connsiteX2" fmla="*/ 739293 w 7137012"/>
              <a:gd name="connsiteY2" fmla="*/ 511773 h 1004592"/>
              <a:gd name="connsiteX3" fmla="*/ 1118417 w 7137012"/>
              <a:gd name="connsiteY3" fmla="*/ 587591 h 1004592"/>
              <a:gd name="connsiteX4" fmla="*/ 1469106 w 7137012"/>
              <a:gd name="connsiteY4" fmla="*/ 293795 h 1004592"/>
              <a:gd name="connsiteX5" fmla="*/ 1857709 w 7137012"/>
              <a:gd name="connsiteY5" fmla="*/ 426477 h 1004592"/>
              <a:gd name="connsiteX6" fmla="*/ 2227355 w 7137012"/>
              <a:gd name="connsiteY6" fmla="*/ 426477 h 1004592"/>
              <a:gd name="connsiteX7" fmla="*/ 2587523 w 7137012"/>
              <a:gd name="connsiteY7" fmla="*/ 312750 h 1004592"/>
              <a:gd name="connsiteX8" fmla="*/ 2957169 w 7137012"/>
              <a:gd name="connsiteY8" fmla="*/ 303273 h 1004592"/>
              <a:gd name="connsiteX9" fmla="*/ 3326815 w 7137012"/>
              <a:gd name="connsiteY9" fmla="*/ 47386 h 1004592"/>
              <a:gd name="connsiteX10" fmla="*/ 3686983 w 7137012"/>
              <a:gd name="connsiteY10" fmla="*/ 208500 h 1004592"/>
              <a:gd name="connsiteX11" fmla="*/ 4066107 w 7137012"/>
              <a:gd name="connsiteY11" fmla="*/ 113727 h 1004592"/>
              <a:gd name="connsiteX12" fmla="*/ 4435753 w 7137012"/>
              <a:gd name="connsiteY12" fmla="*/ 66341 h 1004592"/>
              <a:gd name="connsiteX13" fmla="*/ 4795921 w 7137012"/>
              <a:gd name="connsiteY13" fmla="*/ 104250 h 1004592"/>
              <a:gd name="connsiteX14" fmla="*/ 5165567 w 7137012"/>
              <a:gd name="connsiteY14" fmla="*/ 18954 h 1004592"/>
              <a:gd name="connsiteX15" fmla="*/ 5525735 w 7137012"/>
              <a:gd name="connsiteY15" fmla="*/ 18954 h 1004592"/>
              <a:gd name="connsiteX16" fmla="*/ 5904859 w 7137012"/>
              <a:gd name="connsiteY16" fmla="*/ 85295 h 1004592"/>
              <a:gd name="connsiteX17" fmla="*/ 6255549 w 7137012"/>
              <a:gd name="connsiteY17" fmla="*/ 75818 h 1004592"/>
              <a:gd name="connsiteX18" fmla="*/ 6634673 w 7137012"/>
              <a:gd name="connsiteY18" fmla="*/ 37909 h 1004592"/>
              <a:gd name="connsiteX19" fmla="*/ 7137012 w 7137012"/>
              <a:gd name="connsiteY19" fmla="*/ 0 h 100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37012" h="1004592">
                <a:moveTo>
                  <a:pt x="0" y="1004592"/>
                </a:moveTo>
                <a:lnTo>
                  <a:pt x="379125" y="663409"/>
                </a:lnTo>
                <a:lnTo>
                  <a:pt x="739293" y="511773"/>
                </a:lnTo>
                <a:lnTo>
                  <a:pt x="1118417" y="587591"/>
                </a:lnTo>
                <a:lnTo>
                  <a:pt x="1469106" y="293795"/>
                </a:lnTo>
                <a:lnTo>
                  <a:pt x="1857709" y="426477"/>
                </a:lnTo>
                <a:lnTo>
                  <a:pt x="2227355" y="426477"/>
                </a:lnTo>
                <a:lnTo>
                  <a:pt x="2587523" y="312750"/>
                </a:lnTo>
                <a:lnTo>
                  <a:pt x="2957169" y="303273"/>
                </a:lnTo>
                <a:lnTo>
                  <a:pt x="3326815" y="47386"/>
                </a:lnTo>
                <a:lnTo>
                  <a:pt x="3686983" y="208500"/>
                </a:lnTo>
                <a:lnTo>
                  <a:pt x="4066107" y="113727"/>
                </a:lnTo>
                <a:lnTo>
                  <a:pt x="4435753" y="66341"/>
                </a:lnTo>
                <a:lnTo>
                  <a:pt x="4795921" y="104250"/>
                </a:lnTo>
                <a:lnTo>
                  <a:pt x="5165567" y="18954"/>
                </a:lnTo>
                <a:lnTo>
                  <a:pt x="5525735" y="18954"/>
                </a:lnTo>
                <a:lnTo>
                  <a:pt x="5904859" y="85295"/>
                </a:lnTo>
                <a:lnTo>
                  <a:pt x="6255549" y="75818"/>
                </a:lnTo>
                <a:lnTo>
                  <a:pt x="6634673" y="37909"/>
                </a:lnTo>
                <a:lnTo>
                  <a:pt x="7137012" y="0"/>
                </a:lnTo>
              </a:path>
            </a:pathLst>
          </a:custGeom>
          <a:ln w="190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43852" y="4975574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Evolution of reference, w/covariance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545681" y="537438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Reference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274625" y="3146459"/>
            <a:ext cx="331733" cy="1819638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headEnd type="none" w="lg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1677624" y="3705618"/>
            <a:ext cx="559208" cy="1705911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headEnd type="none" w="lg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5" name="Picture 11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  <p:sp>
        <p:nvSpPr>
          <p:cNvPr id="119" name="Freeform 118"/>
          <p:cNvSpPr/>
          <p:nvPr/>
        </p:nvSpPr>
        <p:spPr>
          <a:xfrm>
            <a:off x="1146850" y="3070640"/>
            <a:ext cx="7099100" cy="606546"/>
          </a:xfrm>
          <a:custGeom>
            <a:avLst/>
            <a:gdLst>
              <a:gd name="connsiteX0" fmla="*/ 0 w 7099100"/>
              <a:gd name="connsiteY0" fmla="*/ 606546 h 606546"/>
              <a:gd name="connsiteX1" fmla="*/ 379125 w 7099100"/>
              <a:gd name="connsiteY1" fmla="*/ 303273 h 606546"/>
              <a:gd name="connsiteX2" fmla="*/ 720336 w 7099100"/>
              <a:gd name="connsiteY2" fmla="*/ 208500 h 606546"/>
              <a:gd name="connsiteX3" fmla="*/ 1108939 w 7099100"/>
              <a:gd name="connsiteY3" fmla="*/ 303273 h 606546"/>
              <a:gd name="connsiteX4" fmla="*/ 1478585 w 7099100"/>
              <a:gd name="connsiteY4" fmla="*/ 66341 h 606546"/>
              <a:gd name="connsiteX5" fmla="*/ 1838752 w 7099100"/>
              <a:gd name="connsiteY5" fmla="*/ 199023 h 606546"/>
              <a:gd name="connsiteX6" fmla="*/ 2208399 w 7099100"/>
              <a:gd name="connsiteY6" fmla="*/ 180069 h 606546"/>
              <a:gd name="connsiteX7" fmla="*/ 2578045 w 7099100"/>
              <a:gd name="connsiteY7" fmla="*/ 151637 h 606546"/>
              <a:gd name="connsiteX8" fmla="*/ 2947691 w 7099100"/>
              <a:gd name="connsiteY8" fmla="*/ 170591 h 606546"/>
              <a:gd name="connsiteX9" fmla="*/ 3317337 w 7099100"/>
              <a:gd name="connsiteY9" fmla="*/ 0 h 606546"/>
              <a:gd name="connsiteX10" fmla="*/ 3686983 w 7099100"/>
              <a:gd name="connsiteY10" fmla="*/ 104250 h 606546"/>
              <a:gd name="connsiteX11" fmla="*/ 4056629 w 7099100"/>
              <a:gd name="connsiteY11" fmla="*/ 85296 h 606546"/>
              <a:gd name="connsiteX12" fmla="*/ 4426275 w 7099100"/>
              <a:gd name="connsiteY12" fmla="*/ 75818 h 606546"/>
              <a:gd name="connsiteX13" fmla="*/ 4795921 w 7099100"/>
              <a:gd name="connsiteY13" fmla="*/ 113728 h 606546"/>
              <a:gd name="connsiteX14" fmla="*/ 5165567 w 7099100"/>
              <a:gd name="connsiteY14" fmla="*/ 94773 h 606546"/>
              <a:gd name="connsiteX15" fmla="*/ 5535213 w 7099100"/>
              <a:gd name="connsiteY15" fmla="*/ 142159 h 606546"/>
              <a:gd name="connsiteX16" fmla="*/ 5904859 w 7099100"/>
              <a:gd name="connsiteY16" fmla="*/ 189546 h 606546"/>
              <a:gd name="connsiteX17" fmla="*/ 6265027 w 7099100"/>
              <a:gd name="connsiteY17" fmla="*/ 208500 h 606546"/>
              <a:gd name="connsiteX18" fmla="*/ 6634673 w 7099100"/>
              <a:gd name="connsiteY18" fmla="*/ 199023 h 606546"/>
              <a:gd name="connsiteX19" fmla="*/ 7099100 w 7099100"/>
              <a:gd name="connsiteY19" fmla="*/ 208500 h 60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99100" h="606546">
                <a:moveTo>
                  <a:pt x="0" y="606546"/>
                </a:moveTo>
                <a:lnTo>
                  <a:pt x="379125" y="303273"/>
                </a:lnTo>
                <a:lnTo>
                  <a:pt x="720336" y="208500"/>
                </a:lnTo>
                <a:lnTo>
                  <a:pt x="1108939" y="303273"/>
                </a:lnTo>
                <a:lnTo>
                  <a:pt x="1478585" y="66341"/>
                </a:lnTo>
                <a:lnTo>
                  <a:pt x="1838752" y="199023"/>
                </a:lnTo>
                <a:lnTo>
                  <a:pt x="2208399" y="180069"/>
                </a:lnTo>
                <a:lnTo>
                  <a:pt x="2578045" y="151637"/>
                </a:lnTo>
                <a:lnTo>
                  <a:pt x="2947691" y="170591"/>
                </a:lnTo>
                <a:lnTo>
                  <a:pt x="3317337" y="0"/>
                </a:lnTo>
                <a:lnTo>
                  <a:pt x="3686983" y="104250"/>
                </a:lnTo>
                <a:lnTo>
                  <a:pt x="4056629" y="85296"/>
                </a:lnTo>
                <a:lnTo>
                  <a:pt x="4426275" y="75818"/>
                </a:lnTo>
                <a:lnTo>
                  <a:pt x="4795921" y="113728"/>
                </a:lnTo>
                <a:lnTo>
                  <a:pt x="5165567" y="94773"/>
                </a:lnTo>
                <a:lnTo>
                  <a:pt x="5535213" y="142159"/>
                </a:lnTo>
                <a:lnTo>
                  <a:pt x="5904859" y="189546"/>
                </a:lnTo>
                <a:lnTo>
                  <a:pt x="6265027" y="208500"/>
                </a:lnTo>
                <a:lnTo>
                  <a:pt x="6634673" y="199023"/>
                </a:lnTo>
                <a:lnTo>
                  <a:pt x="7099100" y="208500"/>
                </a:lnTo>
              </a:path>
            </a:pathLst>
          </a:cu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5356628" y="4541148"/>
            <a:ext cx="2867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mapped Reference</a:t>
            </a:r>
            <a:endParaRPr lang="en-US" dirty="0"/>
          </a:p>
        </p:txBody>
      </p:sp>
      <p:cxnSp>
        <p:nvCxnSpPr>
          <p:cNvPr id="127" name="Straight Arrow Connector 126"/>
          <p:cNvCxnSpPr/>
          <p:nvPr/>
        </p:nvCxnSpPr>
        <p:spPr>
          <a:xfrm flipH="1" flipV="1">
            <a:off x="5696340" y="3298096"/>
            <a:ext cx="388602" cy="1269955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headEnd type="none" w="lg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8979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154637" y="3271442"/>
            <a:ext cx="7130922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54575" y="995115"/>
            <a:ext cx="0" cy="4880801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cxnSp>
        <p:nvCxnSpPr>
          <p:cNvPr id="92" name="Straight Connector 91"/>
          <p:cNvCxnSpPr/>
          <p:nvPr/>
        </p:nvCxnSpPr>
        <p:spPr>
          <a:xfrm>
            <a:off x="1517166" y="1014069"/>
            <a:ext cx="0" cy="4871325"/>
          </a:xfrm>
          <a:prstGeom prst="line">
            <a:avLst/>
          </a:prstGeom>
          <a:ln w="15875" cmpd="sng">
            <a:solidFill>
              <a:srgbClr val="800000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1461461" y="5439311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>
            <a:off x="1882837" y="1023547"/>
            <a:ext cx="0" cy="4842892"/>
          </a:xfrm>
          <a:prstGeom prst="line">
            <a:avLst/>
          </a:prstGeom>
          <a:ln w="15875" cmpd="sng">
            <a:solidFill>
              <a:srgbClr val="800000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>
            <a:spLocks noChangeAspect="1"/>
          </p:cNvSpPr>
          <p:nvPr/>
        </p:nvSpPr>
        <p:spPr>
          <a:xfrm>
            <a:off x="1827132" y="1468438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2202497" y="1969640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2939252" y="1262443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3307629" y="2867153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3676007" y="1095233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4412762" y="1310496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4781139" y="1052202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 noChangeAspect="1"/>
          </p:cNvSpPr>
          <p:nvPr/>
        </p:nvSpPr>
        <p:spPr>
          <a:xfrm>
            <a:off x="6254649" y="1186523"/>
            <a:ext cx="109463" cy="109463"/>
          </a:xfrm>
          <a:prstGeom prst="ellipse">
            <a:avLst/>
          </a:prstGeom>
          <a:solidFill>
            <a:schemeClr val="tx1"/>
          </a:solidFill>
          <a:ln w="15875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16" y="5051390"/>
            <a:ext cx="591116" cy="291909"/>
          </a:xfrm>
          <a:prstGeom prst="rect">
            <a:avLst/>
          </a:prstGeom>
        </p:spPr>
      </p:pic>
      <p:pic>
        <p:nvPicPr>
          <p:cNvPr id="115" name="Picture 11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3" y="3055672"/>
            <a:ext cx="513823" cy="3222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04139" y="4861847"/>
            <a:ext cx="7002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Pitfall 1:  Beware of large </a:t>
            </a:r>
            <a:r>
              <a:rPr lang="en-US" i="1" dirty="0" smtClean="0"/>
              <a:t>a priori</a:t>
            </a:r>
            <a:r>
              <a:rPr lang="en-US" dirty="0" smtClean="0"/>
              <a:t> </a:t>
            </a:r>
            <a:r>
              <a:rPr lang="en-US" dirty="0" err="1" smtClean="0"/>
              <a:t>covariances</a:t>
            </a:r>
            <a:r>
              <a:rPr lang="en-US" dirty="0" smtClean="0"/>
              <a:t> with noisy data</a:t>
            </a:r>
            <a:br>
              <a:rPr lang="en-US" dirty="0" smtClean="0"/>
            </a:br>
            <a:r>
              <a:rPr lang="en-US" dirty="0" smtClean="0"/>
              <a:t>	- Breaks linear approximations</a:t>
            </a:r>
            <a:br>
              <a:rPr lang="en-US" dirty="0" smtClean="0"/>
            </a:br>
            <a:r>
              <a:rPr lang="en-US" dirty="0" smtClean="0"/>
              <a:t>	- Causes filter to diverge</a:t>
            </a:r>
            <a:endParaRPr lang="en-US" dirty="0"/>
          </a:p>
        </p:txBody>
      </p:sp>
      <p:sp>
        <p:nvSpPr>
          <p:cNvPr id="43" name="Freeform 42"/>
          <p:cNvSpPr/>
          <p:nvPr/>
        </p:nvSpPr>
        <p:spPr>
          <a:xfrm>
            <a:off x="1146850" y="938251"/>
            <a:ext cx="2976125" cy="3790914"/>
          </a:xfrm>
          <a:custGeom>
            <a:avLst/>
            <a:gdLst>
              <a:gd name="connsiteX0" fmla="*/ 0 w 2976125"/>
              <a:gd name="connsiteY0" fmla="*/ 2994822 h 3790914"/>
              <a:gd name="connsiteX1" fmla="*/ 360168 w 2976125"/>
              <a:gd name="connsiteY1" fmla="*/ 3790914 h 3790914"/>
              <a:gd name="connsiteX2" fmla="*/ 729814 w 2976125"/>
              <a:gd name="connsiteY2" fmla="*/ 2824231 h 3790914"/>
              <a:gd name="connsiteX3" fmla="*/ 1042592 w 2976125"/>
              <a:gd name="connsiteY3" fmla="*/ 2719981 h 3790914"/>
              <a:gd name="connsiteX4" fmla="*/ 1421716 w 2976125"/>
              <a:gd name="connsiteY4" fmla="*/ 616024 h 3790914"/>
              <a:gd name="connsiteX5" fmla="*/ 1838752 w 2976125"/>
              <a:gd name="connsiteY5" fmla="*/ 710797 h 3790914"/>
              <a:gd name="connsiteX6" fmla="*/ 2217877 w 2976125"/>
              <a:gd name="connsiteY6" fmla="*/ 796092 h 3790914"/>
              <a:gd name="connsiteX7" fmla="*/ 2568566 w 2976125"/>
              <a:gd name="connsiteY7" fmla="*/ 435955 h 3790914"/>
              <a:gd name="connsiteX8" fmla="*/ 2976125 w 2976125"/>
              <a:gd name="connsiteY8" fmla="*/ 0 h 379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6125" h="3790914">
                <a:moveTo>
                  <a:pt x="0" y="2994822"/>
                </a:moveTo>
                <a:lnTo>
                  <a:pt x="360168" y="3790914"/>
                </a:lnTo>
                <a:lnTo>
                  <a:pt x="729814" y="2824231"/>
                </a:lnTo>
                <a:lnTo>
                  <a:pt x="1042592" y="2719981"/>
                </a:lnTo>
                <a:lnTo>
                  <a:pt x="1421716" y="616024"/>
                </a:lnTo>
                <a:lnTo>
                  <a:pt x="1838752" y="710797"/>
                </a:lnTo>
                <a:lnTo>
                  <a:pt x="2217877" y="796092"/>
                </a:lnTo>
                <a:lnTo>
                  <a:pt x="2568566" y="435955"/>
                </a:lnTo>
                <a:lnTo>
                  <a:pt x="2976125" y="0"/>
                </a:lnTo>
              </a:path>
            </a:pathLst>
          </a:cu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577924" y="2805277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Regime</a:t>
            </a:r>
            <a:endParaRPr lang="en-US" dirty="0"/>
          </a:p>
        </p:txBody>
      </p:sp>
      <p:sp>
        <p:nvSpPr>
          <p:cNvPr id="45" name="Right Brace 44"/>
          <p:cNvSpPr/>
          <p:nvPr/>
        </p:nvSpPr>
        <p:spPr>
          <a:xfrm>
            <a:off x="3848110" y="2255595"/>
            <a:ext cx="758248" cy="2009184"/>
          </a:xfrm>
          <a:prstGeom prst="rightBrace">
            <a:avLst>
              <a:gd name="adj1" fmla="val 140464"/>
              <a:gd name="adj2" fmla="val 36497"/>
            </a:avLst>
          </a:prstGeom>
          <a:ln w="22225" cmpd="sng">
            <a:solidFill>
              <a:schemeClr val="tx1"/>
            </a:solidFill>
            <a:prstDash val="solid"/>
            <a:headEnd type="none" w="lg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442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OD Conceptualization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04139" y="4861847"/>
            <a:ext cx="6255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Pitfall 2:  Beware of collapsing covariance</a:t>
            </a:r>
            <a:br>
              <a:rPr lang="en-US" dirty="0" smtClean="0"/>
            </a:br>
            <a:r>
              <a:rPr lang="en-US" dirty="0" smtClean="0"/>
              <a:t>	- Prevents new data from influencing solution</a:t>
            </a:r>
            <a:br>
              <a:rPr lang="en-US" dirty="0" smtClean="0"/>
            </a:br>
            <a:r>
              <a:rPr lang="en-US" dirty="0" smtClean="0"/>
              <a:t>	- More prevalent for longer time-spans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154575" y="3136981"/>
            <a:ext cx="0" cy="777138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  <a:headEnd type="diamond" w="lg" len="sm"/>
            <a:tailEnd type="diamond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" y="3067465"/>
            <a:ext cx="713203" cy="351847"/>
          </a:xfrm>
          <a:prstGeom prst="rect">
            <a:avLst/>
          </a:prstGeom>
        </p:spPr>
      </p:pic>
      <p:pic>
        <p:nvPicPr>
          <p:cNvPr id="30" name="Picture 2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3546492"/>
            <a:ext cx="772721" cy="310768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1385638" y="2597691"/>
            <a:ext cx="85191" cy="1172758"/>
            <a:chOff x="2236993" y="2505894"/>
            <a:chExt cx="109463" cy="1506888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670227" y="2693662"/>
            <a:ext cx="85191" cy="1172758"/>
            <a:chOff x="2236993" y="2505894"/>
            <a:chExt cx="109463" cy="1506888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962360" y="3076355"/>
            <a:ext cx="85191" cy="1172758"/>
            <a:chOff x="2236993" y="2505894"/>
            <a:chExt cx="109463" cy="1506888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249055" y="2314282"/>
            <a:ext cx="85191" cy="1172758"/>
            <a:chOff x="2236993" y="2505894"/>
            <a:chExt cx="109463" cy="150688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35751" y="2872632"/>
            <a:ext cx="85191" cy="1172758"/>
            <a:chOff x="2236993" y="2505894"/>
            <a:chExt cx="109463" cy="1506888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22446" y="2978266"/>
            <a:ext cx="85191" cy="1172758"/>
            <a:chOff x="2236993" y="2505894"/>
            <a:chExt cx="109463" cy="1506888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109141" y="2661364"/>
            <a:ext cx="85191" cy="1172758"/>
            <a:chOff x="2236993" y="2505894"/>
            <a:chExt cx="109463" cy="1506888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395836" y="2902813"/>
            <a:ext cx="85191" cy="1172758"/>
            <a:chOff x="2236993" y="2505894"/>
            <a:chExt cx="109463" cy="1506888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682532" y="2238829"/>
            <a:ext cx="85191" cy="1172758"/>
            <a:chOff x="2236993" y="2505894"/>
            <a:chExt cx="109463" cy="1506888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969227" y="2755407"/>
            <a:ext cx="85191" cy="1172758"/>
            <a:chOff x="2236993" y="2505894"/>
            <a:chExt cx="109463" cy="1506888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265400" y="2417252"/>
            <a:ext cx="85191" cy="1172758"/>
            <a:chOff x="2236993" y="2505894"/>
            <a:chExt cx="109463" cy="1506888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552095" y="2356890"/>
            <a:ext cx="85191" cy="1172758"/>
            <a:chOff x="2236993" y="2505894"/>
            <a:chExt cx="109463" cy="1506888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838790" y="2656406"/>
            <a:ext cx="85191" cy="1172758"/>
            <a:chOff x="2236993" y="2505894"/>
            <a:chExt cx="109463" cy="1506888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125486" y="2019395"/>
            <a:ext cx="85191" cy="1172758"/>
            <a:chOff x="2236993" y="2505894"/>
            <a:chExt cx="109463" cy="1506888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412181" y="2680424"/>
            <a:ext cx="85191" cy="1172758"/>
            <a:chOff x="2236993" y="2505894"/>
            <a:chExt cx="109463" cy="1506888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698876" y="2740781"/>
            <a:ext cx="85191" cy="1172758"/>
            <a:chOff x="2236993" y="2505894"/>
            <a:chExt cx="109463" cy="1506888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985571" y="2458948"/>
            <a:ext cx="85191" cy="1172758"/>
            <a:chOff x="2236993" y="2505894"/>
            <a:chExt cx="109463" cy="1506888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272266" y="2081684"/>
            <a:ext cx="85191" cy="1172758"/>
            <a:chOff x="2236993" y="2505894"/>
            <a:chExt cx="109463" cy="1506888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558961" y="2134501"/>
            <a:ext cx="85191" cy="1172758"/>
            <a:chOff x="2236993" y="2505894"/>
            <a:chExt cx="109463" cy="1506888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90" y="4132094"/>
            <a:ext cx="591116" cy="291909"/>
          </a:xfrm>
          <a:prstGeom prst="rect">
            <a:avLst/>
          </a:prstGeom>
        </p:spPr>
      </p:pic>
      <p:pic>
        <p:nvPicPr>
          <p:cNvPr id="101" name="Picture 10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154" y="1605648"/>
            <a:ext cx="513823" cy="322228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1137372" y="1762775"/>
            <a:ext cx="7373965" cy="1497411"/>
          </a:xfrm>
          <a:custGeom>
            <a:avLst/>
            <a:gdLst>
              <a:gd name="connsiteX0" fmla="*/ 0 w 7373965"/>
              <a:gd name="connsiteY0" fmla="*/ 1497411 h 1497411"/>
              <a:gd name="connsiteX1" fmla="*/ 1023636 w 7373965"/>
              <a:gd name="connsiteY1" fmla="*/ 1497411 h 1497411"/>
              <a:gd name="connsiteX2" fmla="*/ 2634913 w 7373965"/>
              <a:gd name="connsiteY2" fmla="*/ 1468979 h 1497411"/>
              <a:gd name="connsiteX3" fmla="*/ 4359928 w 7373965"/>
              <a:gd name="connsiteY3" fmla="*/ 1288911 h 1497411"/>
              <a:gd name="connsiteX4" fmla="*/ 5990162 w 7373965"/>
              <a:gd name="connsiteY4" fmla="*/ 805569 h 1497411"/>
              <a:gd name="connsiteX5" fmla="*/ 7373965 w 7373965"/>
              <a:gd name="connsiteY5" fmla="*/ 0 h 149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73965" h="1497411">
                <a:moveTo>
                  <a:pt x="0" y="1497411"/>
                </a:moveTo>
                <a:lnTo>
                  <a:pt x="1023636" y="1497411"/>
                </a:lnTo>
                <a:cubicBezTo>
                  <a:pt x="1462788" y="1492672"/>
                  <a:pt x="2078864" y="1503729"/>
                  <a:pt x="2634913" y="1468979"/>
                </a:cubicBezTo>
                <a:cubicBezTo>
                  <a:pt x="3190962" y="1434229"/>
                  <a:pt x="3800720" y="1399479"/>
                  <a:pt x="4359928" y="1288911"/>
                </a:cubicBezTo>
                <a:cubicBezTo>
                  <a:pt x="4919136" y="1178343"/>
                  <a:pt x="5487822" y="1020388"/>
                  <a:pt x="5990162" y="805569"/>
                </a:cubicBezTo>
                <a:cubicBezTo>
                  <a:pt x="6492502" y="590750"/>
                  <a:pt x="7373965" y="0"/>
                  <a:pt x="7373965" y="0"/>
                </a:cubicBezTo>
              </a:path>
            </a:pathLst>
          </a:custGeom>
          <a:ln w="50800" cmpd="sng">
            <a:solidFill>
              <a:srgbClr val="008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5273181" y="2196541"/>
            <a:ext cx="85191" cy="1172758"/>
            <a:chOff x="2236993" y="2505894"/>
            <a:chExt cx="109463" cy="1506888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559876" y="2448668"/>
            <a:ext cx="85191" cy="1172758"/>
            <a:chOff x="2236993" y="2505894"/>
            <a:chExt cx="109463" cy="1506888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846572" y="2029632"/>
            <a:ext cx="85191" cy="1172758"/>
            <a:chOff x="2236993" y="2505894"/>
            <a:chExt cx="109463" cy="1506888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133267" y="2520075"/>
            <a:ext cx="85191" cy="1172758"/>
            <a:chOff x="2236993" y="2505894"/>
            <a:chExt cx="109463" cy="1506888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419962" y="2419323"/>
            <a:ext cx="85191" cy="1172758"/>
            <a:chOff x="2236993" y="2505894"/>
            <a:chExt cx="109463" cy="150688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706657" y="2298599"/>
            <a:ext cx="85191" cy="1172758"/>
            <a:chOff x="2236993" y="2505894"/>
            <a:chExt cx="109463" cy="1506888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993352" y="1921335"/>
            <a:ext cx="85191" cy="1172758"/>
            <a:chOff x="2236993" y="2505894"/>
            <a:chExt cx="109463" cy="1506888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7289525" y="2002583"/>
            <a:ext cx="85191" cy="1172758"/>
            <a:chOff x="2236993" y="2505894"/>
            <a:chExt cx="109463" cy="1506888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252132" y="3096073"/>
            <a:ext cx="85191" cy="1172758"/>
            <a:chOff x="2236993" y="2505894"/>
            <a:chExt cx="109463" cy="1506888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538827" y="2239227"/>
            <a:ext cx="85191" cy="1172758"/>
            <a:chOff x="2236993" y="2505894"/>
            <a:chExt cx="109463" cy="1506888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825523" y="2939735"/>
            <a:ext cx="85191" cy="1172758"/>
            <a:chOff x="2236993" y="2505894"/>
            <a:chExt cx="109463" cy="1506888"/>
          </a:xfrm>
        </p:grpSpPr>
        <p:cxnSp>
          <p:nvCxnSpPr>
            <p:cNvPr id="140" name="Straight Connector 139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4112218" y="2997984"/>
            <a:ext cx="85191" cy="1172758"/>
            <a:chOff x="2236993" y="2505894"/>
            <a:chExt cx="109463" cy="1506888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398913" y="2681082"/>
            <a:ext cx="85191" cy="1172758"/>
            <a:chOff x="2236993" y="2505894"/>
            <a:chExt cx="109463" cy="1506888"/>
          </a:xfrm>
        </p:grpSpPr>
        <p:cxnSp>
          <p:nvCxnSpPr>
            <p:cNvPr id="147" name="Straight Connector 14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685608" y="2922531"/>
            <a:ext cx="85191" cy="1172758"/>
            <a:chOff x="2236993" y="2505894"/>
            <a:chExt cx="109463" cy="1506888"/>
          </a:xfrm>
        </p:grpSpPr>
        <p:cxnSp>
          <p:nvCxnSpPr>
            <p:cNvPr id="150" name="Straight Connector 149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972304" y="2258547"/>
            <a:ext cx="85191" cy="1172758"/>
            <a:chOff x="2236993" y="2505894"/>
            <a:chExt cx="109463" cy="15068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6853531" y="1765650"/>
            <a:ext cx="85191" cy="1172758"/>
            <a:chOff x="2236993" y="2505894"/>
            <a:chExt cx="109463" cy="1506888"/>
          </a:xfrm>
        </p:grpSpPr>
        <p:cxnSp>
          <p:nvCxnSpPr>
            <p:cNvPr id="156" name="Straight Connector 155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097247" y="2683750"/>
            <a:ext cx="85191" cy="1172758"/>
            <a:chOff x="2236993" y="2505894"/>
            <a:chExt cx="109463" cy="1506888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2381836" y="2779721"/>
            <a:ext cx="85191" cy="1172758"/>
            <a:chOff x="2236993" y="2505894"/>
            <a:chExt cx="109463" cy="1506888"/>
          </a:xfrm>
        </p:grpSpPr>
        <p:cxnSp>
          <p:nvCxnSpPr>
            <p:cNvPr id="162" name="Straight Connector 16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2673969" y="3162414"/>
            <a:ext cx="85191" cy="1172758"/>
            <a:chOff x="2236993" y="2505894"/>
            <a:chExt cx="109463" cy="1506888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2960664" y="2400341"/>
            <a:ext cx="85191" cy="1172758"/>
            <a:chOff x="2236993" y="2505894"/>
            <a:chExt cx="109463" cy="1506888"/>
          </a:xfrm>
        </p:grpSpPr>
        <p:cxnSp>
          <p:nvCxnSpPr>
            <p:cNvPr id="168" name="Straight Connector 167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527117" y="2821231"/>
            <a:ext cx="85191" cy="1172758"/>
            <a:chOff x="2236993" y="2505894"/>
            <a:chExt cx="109463" cy="1506888"/>
          </a:xfrm>
        </p:grpSpPr>
        <p:cxnSp>
          <p:nvCxnSpPr>
            <p:cNvPr id="171" name="Straight Connector 17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1840645" y="2196493"/>
            <a:ext cx="85191" cy="1172758"/>
            <a:chOff x="2236993" y="2505894"/>
            <a:chExt cx="109463" cy="1506888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1253753" y="2803802"/>
            <a:ext cx="85191" cy="1172758"/>
            <a:chOff x="2236993" y="2505894"/>
            <a:chExt cx="109463" cy="1506888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7142650" y="1910030"/>
            <a:ext cx="85191" cy="1172758"/>
            <a:chOff x="2236993" y="2505894"/>
            <a:chExt cx="109463" cy="1506888"/>
          </a:xfrm>
        </p:grpSpPr>
        <p:cxnSp>
          <p:nvCxnSpPr>
            <p:cNvPr id="180" name="Straight Connector 179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7429345" y="1570674"/>
            <a:ext cx="85191" cy="1172758"/>
            <a:chOff x="2236993" y="2505894"/>
            <a:chExt cx="109463" cy="1506888"/>
          </a:xfrm>
        </p:grpSpPr>
        <p:cxnSp>
          <p:nvCxnSpPr>
            <p:cNvPr id="183" name="Straight Connector 182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7716040" y="1623491"/>
            <a:ext cx="85191" cy="1172758"/>
            <a:chOff x="2236993" y="2505894"/>
            <a:chExt cx="109463" cy="1506888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7577041" y="1908313"/>
            <a:ext cx="85191" cy="1172758"/>
            <a:chOff x="2236993" y="2505894"/>
            <a:chExt cx="109463" cy="1506888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7863736" y="1787589"/>
            <a:ext cx="85191" cy="1172758"/>
            <a:chOff x="2236993" y="2505894"/>
            <a:chExt cx="109463" cy="1506888"/>
          </a:xfrm>
        </p:grpSpPr>
        <p:cxnSp>
          <p:nvCxnSpPr>
            <p:cNvPr id="195" name="Straight Connector 194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Oval 195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8150431" y="1410325"/>
            <a:ext cx="85191" cy="1172758"/>
            <a:chOff x="2236993" y="2505894"/>
            <a:chExt cx="109463" cy="1506888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8010610" y="1254640"/>
            <a:ext cx="85191" cy="1172758"/>
            <a:chOff x="2236993" y="2505894"/>
            <a:chExt cx="109463" cy="1506888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2292698" y="2505894"/>
              <a:ext cx="0" cy="1506888"/>
            </a:xfrm>
            <a:prstGeom prst="line">
              <a:avLst/>
            </a:prstGeom>
            <a:ln w="15875" cmpd="sng">
              <a:solidFill>
                <a:srgbClr val="800000"/>
              </a:solidFill>
              <a:prstDash val="sysDash"/>
              <a:headEnd type="diamond" w="lg" len="sm"/>
              <a:tailEnd type="diamond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/>
            <p:cNvSpPr>
              <a:spLocks noChangeAspect="1"/>
            </p:cNvSpPr>
            <p:nvPr/>
          </p:nvSpPr>
          <p:spPr>
            <a:xfrm>
              <a:off x="2236993" y="3206590"/>
              <a:ext cx="109463" cy="10946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1137372" y="3146458"/>
            <a:ext cx="7336052" cy="767661"/>
          </a:xfrm>
          <a:custGeom>
            <a:avLst/>
            <a:gdLst>
              <a:gd name="connsiteX0" fmla="*/ 0 w 7336052"/>
              <a:gd name="connsiteY0" fmla="*/ 767661 h 767661"/>
              <a:gd name="connsiteX1" fmla="*/ 568687 w 7336052"/>
              <a:gd name="connsiteY1" fmla="*/ 634979 h 767661"/>
              <a:gd name="connsiteX2" fmla="*/ 1488063 w 7336052"/>
              <a:gd name="connsiteY2" fmla="*/ 502297 h 767661"/>
              <a:gd name="connsiteX3" fmla="*/ 2701260 w 7336052"/>
              <a:gd name="connsiteY3" fmla="*/ 388569 h 767661"/>
              <a:gd name="connsiteX4" fmla="*/ 4246191 w 7336052"/>
              <a:gd name="connsiteY4" fmla="*/ 303274 h 767661"/>
              <a:gd name="connsiteX5" fmla="*/ 5449910 w 7336052"/>
              <a:gd name="connsiteY5" fmla="*/ 189546 h 767661"/>
              <a:gd name="connsiteX6" fmla="*/ 7336052 w 7336052"/>
              <a:gd name="connsiteY6" fmla="*/ 0 h 76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36052" h="767661">
                <a:moveTo>
                  <a:pt x="0" y="767661"/>
                </a:moveTo>
                <a:cubicBezTo>
                  <a:pt x="160338" y="723433"/>
                  <a:pt x="320677" y="679206"/>
                  <a:pt x="568687" y="634979"/>
                </a:cubicBezTo>
                <a:cubicBezTo>
                  <a:pt x="816697" y="590752"/>
                  <a:pt x="1132634" y="543365"/>
                  <a:pt x="1488063" y="502297"/>
                </a:cubicBezTo>
                <a:cubicBezTo>
                  <a:pt x="1843492" y="461229"/>
                  <a:pt x="2241572" y="421739"/>
                  <a:pt x="2701260" y="388569"/>
                </a:cubicBezTo>
                <a:cubicBezTo>
                  <a:pt x="3160948" y="355398"/>
                  <a:pt x="3788083" y="336444"/>
                  <a:pt x="4246191" y="303274"/>
                </a:cubicBezTo>
                <a:cubicBezTo>
                  <a:pt x="4704299" y="270104"/>
                  <a:pt x="5449910" y="189546"/>
                  <a:pt x="5449910" y="189546"/>
                </a:cubicBezTo>
                <a:lnTo>
                  <a:pt x="7336052" y="0"/>
                </a:lnTo>
              </a:path>
            </a:pathLst>
          </a:custGeom>
          <a:ln w="317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137372" y="3032731"/>
            <a:ext cx="7326574" cy="308353"/>
          </a:xfrm>
          <a:custGeom>
            <a:avLst/>
            <a:gdLst>
              <a:gd name="connsiteX0" fmla="*/ 0 w 7326574"/>
              <a:gd name="connsiteY0" fmla="*/ 85296 h 305063"/>
              <a:gd name="connsiteX1" fmla="*/ 549730 w 7326574"/>
              <a:gd name="connsiteY1" fmla="*/ 199023 h 305063"/>
              <a:gd name="connsiteX2" fmla="*/ 1488063 w 7326574"/>
              <a:gd name="connsiteY2" fmla="*/ 293796 h 305063"/>
              <a:gd name="connsiteX3" fmla="*/ 2530654 w 7326574"/>
              <a:gd name="connsiteY3" fmla="*/ 303273 h 305063"/>
              <a:gd name="connsiteX4" fmla="*/ 4378884 w 7326574"/>
              <a:gd name="connsiteY4" fmla="*/ 284319 h 305063"/>
              <a:gd name="connsiteX5" fmla="*/ 6113377 w 7326574"/>
              <a:gd name="connsiteY5" fmla="*/ 151637 h 305063"/>
              <a:gd name="connsiteX6" fmla="*/ 7326574 w 7326574"/>
              <a:gd name="connsiteY6" fmla="*/ 0 h 305063"/>
              <a:gd name="connsiteX0" fmla="*/ 0 w 7326574"/>
              <a:gd name="connsiteY0" fmla="*/ 85296 h 308353"/>
              <a:gd name="connsiteX1" fmla="*/ 549730 w 7326574"/>
              <a:gd name="connsiteY1" fmla="*/ 199023 h 308353"/>
              <a:gd name="connsiteX2" fmla="*/ 1488063 w 7326574"/>
              <a:gd name="connsiteY2" fmla="*/ 293796 h 308353"/>
              <a:gd name="connsiteX3" fmla="*/ 2530654 w 7326574"/>
              <a:gd name="connsiteY3" fmla="*/ 303273 h 308353"/>
              <a:gd name="connsiteX4" fmla="*/ 4492621 w 7326574"/>
              <a:gd name="connsiteY4" fmla="*/ 246409 h 308353"/>
              <a:gd name="connsiteX5" fmla="*/ 6113377 w 7326574"/>
              <a:gd name="connsiteY5" fmla="*/ 151637 h 308353"/>
              <a:gd name="connsiteX6" fmla="*/ 7326574 w 7326574"/>
              <a:gd name="connsiteY6" fmla="*/ 0 h 308353"/>
              <a:gd name="connsiteX0" fmla="*/ 0 w 7326574"/>
              <a:gd name="connsiteY0" fmla="*/ 85296 h 308353"/>
              <a:gd name="connsiteX1" fmla="*/ 549730 w 7326574"/>
              <a:gd name="connsiteY1" fmla="*/ 199023 h 308353"/>
              <a:gd name="connsiteX2" fmla="*/ 1488063 w 7326574"/>
              <a:gd name="connsiteY2" fmla="*/ 293796 h 308353"/>
              <a:gd name="connsiteX3" fmla="*/ 2530654 w 7326574"/>
              <a:gd name="connsiteY3" fmla="*/ 303273 h 308353"/>
              <a:gd name="connsiteX4" fmla="*/ 4492621 w 7326574"/>
              <a:gd name="connsiteY4" fmla="*/ 246409 h 308353"/>
              <a:gd name="connsiteX5" fmla="*/ 6065986 w 7326574"/>
              <a:gd name="connsiteY5" fmla="*/ 104251 h 308353"/>
              <a:gd name="connsiteX6" fmla="*/ 7326574 w 7326574"/>
              <a:gd name="connsiteY6" fmla="*/ 0 h 308353"/>
              <a:gd name="connsiteX0" fmla="*/ 0 w 7326574"/>
              <a:gd name="connsiteY0" fmla="*/ 85296 h 308353"/>
              <a:gd name="connsiteX1" fmla="*/ 549730 w 7326574"/>
              <a:gd name="connsiteY1" fmla="*/ 199023 h 308353"/>
              <a:gd name="connsiteX2" fmla="*/ 1488063 w 7326574"/>
              <a:gd name="connsiteY2" fmla="*/ 293796 h 308353"/>
              <a:gd name="connsiteX3" fmla="*/ 2530654 w 7326574"/>
              <a:gd name="connsiteY3" fmla="*/ 303273 h 308353"/>
              <a:gd name="connsiteX4" fmla="*/ 4397840 w 7326574"/>
              <a:gd name="connsiteY4" fmla="*/ 246409 h 308353"/>
              <a:gd name="connsiteX5" fmla="*/ 6065986 w 7326574"/>
              <a:gd name="connsiteY5" fmla="*/ 104251 h 308353"/>
              <a:gd name="connsiteX6" fmla="*/ 7326574 w 7326574"/>
              <a:gd name="connsiteY6" fmla="*/ 0 h 30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26574" h="308353">
                <a:moveTo>
                  <a:pt x="0" y="85296"/>
                </a:moveTo>
                <a:cubicBezTo>
                  <a:pt x="150860" y="124784"/>
                  <a:pt x="301720" y="164273"/>
                  <a:pt x="549730" y="199023"/>
                </a:cubicBezTo>
                <a:cubicBezTo>
                  <a:pt x="797740" y="233773"/>
                  <a:pt x="1157909" y="276421"/>
                  <a:pt x="1488063" y="293796"/>
                </a:cubicBezTo>
                <a:cubicBezTo>
                  <a:pt x="1818217" y="311171"/>
                  <a:pt x="2045691" y="311171"/>
                  <a:pt x="2530654" y="303273"/>
                </a:cubicBezTo>
                <a:cubicBezTo>
                  <a:pt x="3015617" y="295375"/>
                  <a:pt x="3808618" y="279579"/>
                  <a:pt x="4397840" y="246409"/>
                </a:cubicBezTo>
                <a:cubicBezTo>
                  <a:pt x="4987062" y="213239"/>
                  <a:pt x="5577864" y="145319"/>
                  <a:pt x="6065986" y="104251"/>
                </a:cubicBezTo>
                <a:lnTo>
                  <a:pt x="7326574" y="0"/>
                </a:lnTo>
              </a:path>
            </a:pathLst>
          </a:custGeom>
          <a:ln w="317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146850" y="3099072"/>
            <a:ext cx="7298140" cy="407523"/>
          </a:xfrm>
          <a:custGeom>
            <a:avLst/>
            <a:gdLst>
              <a:gd name="connsiteX0" fmla="*/ 0 w 7298140"/>
              <a:gd name="connsiteY0" fmla="*/ 407523 h 407523"/>
              <a:gd name="connsiteX1" fmla="*/ 786683 w 7298140"/>
              <a:gd name="connsiteY1" fmla="*/ 398046 h 407523"/>
              <a:gd name="connsiteX2" fmla="*/ 2416917 w 7298140"/>
              <a:gd name="connsiteY2" fmla="*/ 350660 h 407523"/>
              <a:gd name="connsiteX3" fmla="*/ 4435753 w 7298140"/>
              <a:gd name="connsiteY3" fmla="*/ 265364 h 407523"/>
              <a:gd name="connsiteX4" fmla="*/ 5914337 w 7298140"/>
              <a:gd name="connsiteY4" fmla="*/ 123205 h 407523"/>
              <a:gd name="connsiteX5" fmla="*/ 7298140 w 7298140"/>
              <a:gd name="connsiteY5" fmla="*/ 0 h 40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98140" h="407523">
                <a:moveTo>
                  <a:pt x="0" y="407523"/>
                </a:moveTo>
                <a:lnTo>
                  <a:pt x="786683" y="398046"/>
                </a:lnTo>
                <a:lnTo>
                  <a:pt x="2416917" y="350660"/>
                </a:lnTo>
                <a:lnTo>
                  <a:pt x="4435753" y="265364"/>
                </a:lnTo>
                <a:cubicBezTo>
                  <a:pt x="5018656" y="227455"/>
                  <a:pt x="5914337" y="123205"/>
                  <a:pt x="5914337" y="123205"/>
                </a:cubicBezTo>
                <a:lnTo>
                  <a:pt x="7298140" y="0"/>
                </a:lnTo>
              </a:path>
            </a:pathLst>
          </a:cu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787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81101"/>
            <a:ext cx="8229600" cy="432261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Final Project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Homework 5 is not graded…neither is the test.</a:t>
            </a:r>
          </a:p>
          <a:p>
            <a:r>
              <a:rPr lang="en-US" dirty="0" smtClean="0"/>
              <a:t>Homework </a:t>
            </a:r>
            <a:r>
              <a:rPr lang="en-US" dirty="0"/>
              <a:t>6 due </a:t>
            </a:r>
            <a:r>
              <a:rPr lang="en-US" dirty="0" smtClean="0"/>
              <a:t>Today</a:t>
            </a:r>
          </a:p>
          <a:p>
            <a:r>
              <a:rPr lang="en-US" dirty="0" smtClean="0"/>
              <a:t>Homework 7 </a:t>
            </a:r>
            <a:r>
              <a:rPr lang="en-US" dirty="0"/>
              <a:t>due </a:t>
            </a:r>
            <a:r>
              <a:rPr lang="en-US" dirty="0" smtClean="0"/>
              <a:t>next week (Tuesday!)</a:t>
            </a:r>
          </a:p>
          <a:p>
            <a:pPr lvl="1"/>
            <a:r>
              <a:rPr lang="en-US" dirty="0" smtClean="0"/>
              <a:t>It’s okay to use </a:t>
            </a:r>
            <a:r>
              <a:rPr lang="en-US" dirty="0" err="1" smtClean="0"/>
              <a:t>Matlab</a:t>
            </a:r>
            <a:r>
              <a:rPr lang="en-US" dirty="0"/>
              <a:t> </a:t>
            </a:r>
            <a:r>
              <a:rPr lang="en-US" dirty="0" smtClean="0"/>
              <a:t>to compute partials and to output them.  But verify them.</a:t>
            </a:r>
          </a:p>
          <a:p>
            <a:endParaRPr lang="en-US" dirty="0"/>
          </a:p>
          <a:p>
            <a:r>
              <a:rPr lang="en-US" dirty="0" smtClean="0"/>
              <a:t>Concept Quizzes to resume Monday!</a:t>
            </a:r>
          </a:p>
          <a:p>
            <a:endParaRPr lang="en-US" dirty="0"/>
          </a:p>
          <a:p>
            <a:r>
              <a:rPr lang="en-US" dirty="0" smtClean="0"/>
              <a:t>Guest lecturer next week 10/25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2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Debrief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28" y="1260467"/>
            <a:ext cx="3993854" cy="443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58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Buff">
  <a:themeElements>
    <a:clrScheme name="Custom 1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>
        <a:ln w="22225" cmpd="sng">
          <a:solidFill>
            <a:schemeClr val="tx1"/>
          </a:solidFill>
          <a:prstDash val="solid"/>
          <a:headEnd type="none" w="lg" len="sm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CAR_born_template2">
  <a:themeElements>
    <a:clrScheme name="ccar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car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a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a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a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a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a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a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a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a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a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a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a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a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22104</TotalTime>
  <Words>894</Words>
  <Application>Microsoft Macintosh PowerPoint</Application>
  <PresentationFormat>On-screen Show (4:3)</PresentationFormat>
  <Paragraphs>300</Paragraphs>
  <Slides>87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87</vt:i4>
      </vt:variant>
    </vt:vector>
  </HeadingPairs>
  <TitlesOfParts>
    <vt:vector size="89" baseType="lpstr">
      <vt:lpstr>CUBuff</vt:lpstr>
      <vt:lpstr>CCAR_born_template2</vt:lpstr>
      <vt:lpstr>PowerPoint Presentation</vt:lpstr>
      <vt:lpstr>Announcements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Exam 1 Debrief</vt:lpstr>
      <vt:lpstr>Topics coming up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PowerPoint Presentation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Evolution of Covariance Matrix</vt:lpstr>
      <vt:lpstr>PowerPoint Presentation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Stat OD Conceptualization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Leonard</dc:creator>
  <cp:lastModifiedBy>Jeff Parker</cp:lastModifiedBy>
  <cp:revision>550</cp:revision>
  <dcterms:created xsi:type="dcterms:W3CDTF">2010-10-26T19:01:06Z</dcterms:created>
  <dcterms:modified xsi:type="dcterms:W3CDTF">2012-10-22T19:51:44Z</dcterms:modified>
</cp:coreProperties>
</file>