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3984" r:id="rId2"/>
  </p:sldMasterIdLst>
  <p:notesMasterIdLst>
    <p:notesMasterId r:id="rId109"/>
  </p:notesMasterIdLst>
  <p:handoutMasterIdLst>
    <p:handoutMasterId r:id="rId110"/>
  </p:handoutMasterIdLst>
  <p:sldIdLst>
    <p:sldId id="258" r:id="rId3"/>
    <p:sldId id="317" r:id="rId4"/>
    <p:sldId id="1000" r:id="rId5"/>
    <p:sldId id="1022" r:id="rId6"/>
    <p:sldId id="1001" r:id="rId7"/>
    <p:sldId id="1002" r:id="rId8"/>
    <p:sldId id="1004" r:id="rId9"/>
    <p:sldId id="1003" r:id="rId10"/>
    <p:sldId id="1005" r:id="rId11"/>
    <p:sldId id="1006" r:id="rId12"/>
    <p:sldId id="1007" r:id="rId13"/>
    <p:sldId id="1119" r:id="rId14"/>
    <p:sldId id="1121" r:id="rId15"/>
    <p:sldId id="1120" r:id="rId16"/>
    <p:sldId id="1122" r:id="rId17"/>
    <p:sldId id="1008" r:id="rId18"/>
    <p:sldId id="1009" r:id="rId19"/>
    <p:sldId id="1010" r:id="rId20"/>
    <p:sldId id="1011" r:id="rId21"/>
    <p:sldId id="1012" r:id="rId22"/>
    <p:sldId id="1013" r:id="rId23"/>
    <p:sldId id="1014" r:id="rId24"/>
    <p:sldId id="1015" r:id="rId25"/>
    <p:sldId id="1016" r:id="rId26"/>
    <p:sldId id="1017" r:id="rId27"/>
    <p:sldId id="1123" r:id="rId28"/>
    <p:sldId id="1018" r:id="rId29"/>
    <p:sldId id="1019" r:id="rId30"/>
    <p:sldId id="1020" r:id="rId31"/>
    <p:sldId id="1021" r:id="rId32"/>
    <p:sldId id="1124" r:id="rId33"/>
    <p:sldId id="1125" r:id="rId34"/>
    <p:sldId id="1126" r:id="rId35"/>
    <p:sldId id="1127" r:id="rId36"/>
    <p:sldId id="1128" r:id="rId37"/>
    <p:sldId id="1129" r:id="rId38"/>
    <p:sldId id="1130" r:id="rId39"/>
    <p:sldId id="1131" r:id="rId40"/>
    <p:sldId id="999" r:id="rId41"/>
    <p:sldId id="1023" r:id="rId42"/>
    <p:sldId id="1024" r:id="rId43"/>
    <p:sldId id="1029" r:id="rId44"/>
    <p:sldId id="1025" r:id="rId45"/>
    <p:sldId id="1033" r:id="rId46"/>
    <p:sldId id="1085" r:id="rId47"/>
    <p:sldId id="1132" r:id="rId48"/>
    <p:sldId id="1055" r:id="rId49"/>
    <p:sldId id="1032" r:id="rId50"/>
    <p:sldId id="1052" r:id="rId51"/>
    <p:sldId id="1051" r:id="rId52"/>
    <p:sldId id="1050" r:id="rId53"/>
    <p:sldId id="1049" r:id="rId54"/>
    <p:sldId id="1048" r:id="rId55"/>
    <p:sldId id="1047" r:id="rId56"/>
    <p:sldId id="1046" r:id="rId57"/>
    <p:sldId id="1045" r:id="rId58"/>
    <p:sldId id="1044" r:id="rId59"/>
    <p:sldId id="1043" r:id="rId60"/>
    <p:sldId id="1042" r:id="rId61"/>
    <p:sldId id="1041" r:id="rId62"/>
    <p:sldId id="1040" r:id="rId63"/>
    <p:sldId id="1039" r:id="rId64"/>
    <p:sldId id="1038" r:id="rId65"/>
    <p:sldId id="1037" r:id="rId66"/>
    <p:sldId id="1036" r:id="rId67"/>
    <p:sldId id="1035" r:id="rId68"/>
    <p:sldId id="1034" r:id="rId69"/>
    <p:sldId id="1053" r:id="rId70"/>
    <p:sldId id="1054" r:id="rId71"/>
    <p:sldId id="1097" r:id="rId72"/>
    <p:sldId id="1056" r:id="rId73"/>
    <p:sldId id="1057" r:id="rId74"/>
    <p:sldId id="1058" r:id="rId75"/>
    <p:sldId id="1059" r:id="rId76"/>
    <p:sldId id="1060" r:id="rId77"/>
    <p:sldId id="1061" r:id="rId78"/>
    <p:sldId id="1062" r:id="rId79"/>
    <p:sldId id="1063" r:id="rId80"/>
    <p:sldId id="1064" r:id="rId81"/>
    <p:sldId id="1065" r:id="rId82"/>
    <p:sldId id="1066" r:id="rId83"/>
    <p:sldId id="1067" r:id="rId84"/>
    <p:sldId id="1068" r:id="rId85"/>
    <p:sldId id="1069" r:id="rId86"/>
    <p:sldId id="1070" r:id="rId87"/>
    <p:sldId id="1071" r:id="rId88"/>
    <p:sldId id="1072" r:id="rId89"/>
    <p:sldId id="1073" r:id="rId90"/>
    <p:sldId id="1074" r:id="rId91"/>
    <p:sldId id="1075" r:id="rId92"/>
    <p:sldId id="1076" r:id="rId93"/>
    <p:sldId id="1077" r:id="rId94"/>
    <p:sldId id="1078" r:id="rId95"/>
    <p:sldId id="1079" r:id="rId96"/>
    <p:sldId id="1081" r:id="rId97"/>
    <p:sldId id="1089" r:id="rId98"/>
    <p:sldId id="1092" r:id="rId99"/>
    <p:sldId id="1093" r:id="rId100"/>
    <p:sldId id="1094" r:id="rId101"/>
    <p:sldId id="1096" r:id="rId102"/>
    <p:sldId id="1099" r:id="rId103"/>
    <p:sldId id="1100" r:id="rId104"/>
    <p:sldId id="1101" r:id="rId105"/>
    <p:sldId id="1102" r:id="rId106"/>
    <p:sldId id="975" r:id="rId107"/>
    <p:sldId id="1136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38" autoAdjust="0"/>
  </p:normalViewPr>
  <p:slideViewPr>
    <p:cSldViewPr snapToGrid="0"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slide" Target="slides/slide106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110" Type="http://schemas.openxmlformats.org/officeDocument/2006/relationships/handoutMaster" Target="handoutMasters/handoutMaster1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wmf"/><Relationship Id="rId1" Type="http://schemas.openxmlformats.org/officeDocument/2006/relationships/image" Target="../media/image73.wmf"/><Relationship Id="rId2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4" Type="http://schemas.openxmlformats.org/officeDocument/2006/relationships/image" Target="../media/image84.emf"/><Relationship Id="rId5" Type="http://schemas.openxmlformats.org/officeDocument/2006/relationships/image" Target="../media/image85.wmf"/><Relationship Id="rId6" Type="http://schemas.openxmlformats.org/officeDocument/2006/relationships/image" Target="../media/image86.wmf"/><Relationship Id="rId1" Type="http://schemas.openxmlformats.org/officeDocument/2006/relationships/image" Target="../media/image81.wmf"/><Relationship Id="rId2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4" Type="http://schemas.openxmlformats.org/officeDocument/2006/relationships/image" Target="../media/image90.wmf"/><Relationship Id="rId5" Type="http://schemas.openxmlformats.org/officeDocument/2006/relationships/image" Target="../media/image91.wmf"/><Relationship Id="rId6" Type="http://schemas.openxmlformats.org/officeDocument/2006/relationships/image" Target="../media/image92.emf"/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4" Type="http://schemas.openxmlformats.org/officeDocument/2006/relationships/image" Target="../media/image92.emf"/><Relationship Id="rId1" Type="http://schemas.openxmlformats.org/officeDocument/2006/relationships/image" Target="../media/image93.wmf"/><Relationship Id="rId2" Type="http://schemas.openxmlformats.org/officeDocument/2006/relationships/image" Target="../media/image9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45EE-5DDC-8E48-96F5-776E4642F7FF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4325-3DCE-3144-904D-E3159E4D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4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81532-CFFC-4A2D-9D8A-66E58441D2B9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BA22-507E-40EE-A608-95FF2E42E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9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41D242-EB61-8847-9EA8-A1B91C2C9721}" type="datetime1">
              <a:rPr lang="en-US" smtClean="0"/>
              <a:t>10/30/12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76200" y="6096000"/>
            <a:ext cx="4292600" cy="685800"/>
            <a:chOff x="1371600" y="4343400"/>
            <a:chExt cx="4292600" cy="685800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965960" y="4382869"/>
              <a:ext cx="3698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0" name="Picture 19" descr="Boulder FL master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885355-9900-4A29-94F7-ECABF0F025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78486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7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3100"/>
            <a:ext cx="4040188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43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43100"/>
            <a:ext cx="4041775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4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66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8400"/>
            <a:ext cx="511175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98700"/>
            <a:ext cx="3008313" cy="3827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408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6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A9FD82-4A47-9741-9F07-8F5A53B027DF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606709"/>
            <a:ext cx="9144000" cy="1251030"/>
            <a:chOff x="0" y="5606709"/>
            <a:chExt cx="9144000" cy="125103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76200" y="6096000"/>
              <a:ext cx="3759200" cy="685800"/>
              <a:chOff x="1371600" y="4343400"/>
              <a:chExt cx="3759200" cy="685800"/>
            </a:xfrm>
          </p:grpSpPr>
          <p:sp>
            <p:nvSpPr>
              <p:cNvPr id="25" name="TextBox 24"/>
              <p:cNvSpPr txBox="1"/>
              <p:nvPr userDrawn="1"/>
            </p:nvSpPr>
            <p:spPr>
              <a:xfrm>
                <a:off x="1965960" y="4382869"/>
                <a:ext cx="3164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26" name="Picture 25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EEDE3-1888-F94D-8527-288B790CF33F}" type="datetime1">
              <a:rPr lang="en-US" smtClean="0"/>
              <a:t>10/30/12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5606970"/>
            <a:ext cx="9144000" cy="1251030"/>
            <a:chOff x="0" y="5606709"/>
            <a:chExt cx="9144000" cy="125103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15" name="Freeform 14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76200" y="6096000"/>
              <a:ext cx="3886200" cy="685800"/>
              <a:chOff x="1371600" y="4343400"/>
              <a:chExt cx="3886200" cy="685800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1965960" y="4382869"/>
                <a:ext cx="3291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13" name="Picture 12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A759FB-7B67-1D4D-9A15-1D1164DFA4D0}" type="datetime1">
              <a:rPr lang="en-US" smtClean="0"/>
              <a:t>10/30/12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65100"/>
            <a:ext cx="7048500" cy="6858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927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0927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81101"/>
            <a:ext cx="4040188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81101"/>
            <a:ext cx="4041775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B1A3BD-9F85-174C-8272-80EF8B8B1D7F}" type="datetime1">
              <a:rPr lang="en-US" smtClean="0"/>
              <a:t>10/30/12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34DEF-9711-2F45-B7FA-1CCA686A608C}" type="datetime1">
              <a:rPr lang="en-US" smtClean="0"/>
              <a:t>10/30/12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15900"/>
            <a:ext cx="7479792" cy="463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B94A20-CFC8-8146-86C2-66E295167370}" type="datetime1">
              <a:rPr lang="en-US" smtClean="0"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0301"/>
            <a:ext cx="8229600" cy="46862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B7BBE-6255-D843-A827-4EF3D345B83C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A88E3-ABD8-3049-B172-163FE08DFADB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609600"/>
          </a:xfrm>
          <a:prstGeom prst="rect">
            <a:avLst/>
          </a:prstGeom>
        </p:spPr>
        <p:txBody>
          <a:bodyPr vert="horz" anchor="b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81101"/>
            <a:ext cx="8229600" cy="46863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0CE68565-9B9B-3F44-96D7-2871272DCC70}" type="datetime1">
              <a:rPr lang="en-US" smtClean="0"/>
              <a:t>10/30/12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 vert="horz" anchor="b"/>
          <a:lstStyle>
            <a:lvl1pPr algn="r" eaLnBrk="1" latinLnBrk="0" hangingPunct="1">
              <a:defRPr kumimoji="0" sz="12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45500" y="6407944"/>
            <a:ext cx="5675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488267" y="5596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71267" y="8467"/>
            <a:ext cx="1981200" cy="954107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CCAR</a:t>
            </a:r>
          </a:p>
          <a:p>
            <a:pPr algn="ctr"/>
            <a:r>
              <a:rPr lang="en-US" sz="1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Colorado Center for Astrodynamics Research</a:t>
            </a:r>
            <a:endParaRPr lang="en-US" sz="10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00" y="6096000"/>
            <a:ext cx="3581400" cy="685800"/>
            <a:chOff x="1371600" y="4343400"/>
            <a:chExt cx="3581400" cy="685800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1965960" y="4382869"/>
              <a:ext cx="29870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8" name="Picture 27" descr="Boulder FL master.eps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70" r:id="rId8"/>
    <p:sldLayoutId id="2147483971" r:id="rId9"/>
    <p:sldLayoutId id="2147483996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2700"/>
            <a:ext cx="82296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9747" name="Rectangle 3"/>
          <p:cNvSpPr>
            <a:spLocks noChangeArrowheads="1"/>
          </p:cNvSpPr>
          <p:nvPr userDrawn="1"/>
        </p:nvSpPr>
        <p:spPr bwMode="auto">
          <a:xfrm>
            <a:off x="25400" y="939800"/>
            <a:ext cx="8470900" cy="228600"/>
          </a:xfrm>
          <a:prstGeom prst="rect">
            <a:avLst/>
          </a:prstGeom>
          <a:gradFill rotWithShape="0">
            <a:gsLst>
              <a:gs pos="0">
                <a:srgbClr val="BA9700"/>
              </a:gs>
              <a:gs pos="100000">
                <a:srgbClr val="BA9700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56563" y="0"/>
            <a:ext cx="1087437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13200" y="6438900"/>
            <a:ext cx="5118100" cy="279400"/>
          </a:xfrm>
          <a:prstGeom prst="rect">
            <a:avLst/>
          </a:prstGeom>
          <a:gradFill rotWithShape="0">
            <a:gsLst>
              <a:gs pos="0">
                <a:srgbClr val="BA9700">
                  <a:gamma/>
                  <a:tint val="0"/>
                  <a:invGamma/>
                </a:srgbClr>
              </a:gs>
              <a:gs pos="100000">
                <a:srgbClr val="BA97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52400" y="6172200"/>
            <a:ext cx="4570413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Colorado Center for Astrodynamics Research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The University of Colorado          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225925" y="6448425"/>
            <a:ext cx="457041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0"/>
              </a:spcBef>
              <a:defRPr/>
            </a:pPr>
            <a:fld id="{75AB28CD-99C7-40B9-B9E6-C9FB64B3AD9B}" type="slidenum">
              <a:rPr lang="en-US" sz="1400" b="1">
                <a:solidFill>
                  <a:srgbClr val="15188B"/>
                </a:solidFill>
                <a:latin typeface="Helvetica" pitchFamily="1" charset="0"/>
              </a:rPr>
              <a:pPr algn="r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1400" b="1">
                <a:solidFill>
                  <a:srgbClr val="15188B"/>
                </a:solidFill>
                <a:latin typeface="Helvetica" pitchFamily="1" charset="0"/>
              </a:rPr>
              <a:t>           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7885113" y="6424613"/>
            <a:ext cx="1809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endParaRPr 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71.emf"/><Relationship Id="rId6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/Relationships>
</file>

<file path=ppt/slides/_rels/slide10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7.wmf"/><Relationship Id="rId13" Type="http://schemas.openxmlformats.org/officeDocument/2006/relationships/image" Target="../media/image78.emf"/><Relationship Id="rId14" Type="http://schemas.openxmlformats.org/officeDocument/2006/relationships/image" Target="../media/image79.emf"/><Relationship Id="rId15" Type="http://schemas.openxmlformats.org/officeDocument/2006/relationships/image" Target="../media/image8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7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6.wmf"/></Relationships>
</file>

<file path=ppt/slides/_rels/slide10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85.w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8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81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2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83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84.emf"/></Relationships>
</file>

<file path=ppt/slides/_rels/slide10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91.w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9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87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88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89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90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93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94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87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9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51.emf"/><Relationship Id="rId7" Type="http://schemas.openxmlformats.org/officeDocument/2006/relationships/image" Target="../media/image44.emf"/><Relationship Id="rId8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52.emf"/><Relationship Id="rId7" Type="http://schemas.openxmlformats.org/officeDocument/2006/relationships/image" Target="../media/image44.emf"/><Relationship Id="rId8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4.emf"/><Relationship Id="rId7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55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56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57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58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59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4.emf"/><Relationship Id="rId6" Type="http://schemas.openxmlformats.org/officeDocument/2006/relationships/image" Target="../media/image59.emf"/><Relationship Id="rId7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4.emf"/><Relationship Id="rId5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4.emf"/><Relationship Id="rId5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4.emf"/><Relationship Id="rId5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4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8"/>
          <p:cNvSpPr txBox="1">
            <a:spLocks noChangeArrowheads="1"/>
          </p:cNvSpPr>
          <p:nvPr/>
        </p:nvSpPr>
        <p:spPr bwMode="auto">
          <a:xfrm>
            <a:off x="1822243" y="1304763"/>
            <a:ext cx="7188614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ASEN 5070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Statistical Orbit Determination I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Fall 2012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Professor Jeffrey S. Parker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Professor </a:t>
            </a:r>
            <a:r>
              <a:rPr lang="en-US" sz="2800" dirty="0"/>
              <a:t>George H. </a:t>
            </a:r>
            <a:r>
              <a:rPr lang="en-US" sz="2800" dirty="0" smtClean="0"/>
              <a:t>Born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dirty="0" smtClean="0"/>
          </a:p>
          <a:p>
            <a:pPr algn="ctr" eaLnBrk="1" hangingPunct="1">
              <a:spcBef>
                <a:spcPct val="20000"/>
              </a:spcBef>
            </a:pPr>
            <a:r>
              <a:rPr lang="en-US" sz="2800" smtClean="0"/>
              <a:t>Lecture 16:  </a:t>
            </a:r>
            <a:r>
              <a:rPr lang="en-US" sz="2800" dirty="0" smtClean="0"/>
              <a:t>Numerical Compensations</a:t>
            </a:r>
            <a:endParaRPr lang="en-US" sz="2800" dirty="0"/>
          </a:p>
        </p:txBody>
      </p:sp>
      <p:pic>
        <p:nvPicPr>
          <p:cNvPr id="32770" name="Picture 27" descr="ccartitl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5511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656"/>
          <a:stretch/>
        </p:blipFill>
        <p:spPr>
          <a:xfrm>
            <a:off x="0" y="1409701"/>
            <a:ext cx="9144000" cy="35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20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Recall the </a:t>
            </a:r>
            <a:r>
              <a:rPr lang="en-US" sz="2000" dirty="0" err="1" smtClean="0"/>
              <a:t>Kalman</a:t>
            </a:r>
            <a:r>
              <a:rPr lang="en-US" sz="2000" dirty="0" smtClean="0"/>
              <a:t> Gain, which was formed in the derivation of the Sequential Algorithm.</a:t>
            </a:r>
          </a:p>
          <a:p>
            <a:r>
              <a:rPr lang="en-US" sz="2000" dirty="0" smtClean="0"/>
              <a:t>What happens if                     or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Gain’s Influence</a:t>
            </a:r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40" y="2468821"/>
            <a:ext cx="4216400" cy="635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9" y="4933723"/>
            <a:ext cx="2964341" cy="5910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96" y="4368752"/>
            <a:ext cx="3761399" cy="591077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39" y="1878866"/>
            <a:ext cx="1168400" cy="3175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41" y="1869389"/>
            <a:ext cx="1168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72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What is the Role of the </a:t>
            </a:r>
            <a:r>
              <a:rPr lang="en-US" sz="2800" dirty="0" err="1"/>
              <a:t>Kalman</a:t>
            </a:r>
            <a:r>
              <a:rPr lang="en-US" sz="2800" dirty="0"/>
              <a:t> Gain?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65125" y="1203325"/>
            <a:ext cx="80106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Let’s examine a simple case </a:t>
            </a:r>
            <a:r>
              <a:rPr lang="en-US" sz="2000" dirty="0" smtClean="0"/>
              <a:t>where        &amp;         are </a:t>
            </a:r>
            <a:r>
              <a:rPr lang="en-US" sz="2000" dirty="0"/>
              <a:t>both scalars and </a:t>
            </a:r>
            <a:r>
              <a:rPr lang="en-US" sz="2000" dirty="0" smtClean="0"/>
              <a:t>we observe  </a:t>
            </a:r>
            <a:r>
              <a:rPr lang="en-US" sz="2400" i="1" dirty="0" smtClean="0">
                <a:latin typeface="Times New Roman"/>
                <a:cs typeface="Times New Roman"/>
              </a:rPr>
              <a:t>   </a:t>
            </a:r>
            <a:r>
              <a:rPr lang="en-US" sz="2000" dirty="0" smtClean="0"/>
              <a:t>    directly, </a:t>
            </a:r>
            <a:r>
              <a:rPr lang="en-US" sz="2000" dirty="0"/>
              <a:t>i.e.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67953"/>
              </p:ext>
            </p:extLst>
          </p:nvPr>
        </p:nvGraphicFramePr>
        <p:xfrm>
          <a:off x="2514600" y="2103438"/>
          <a:ext cx="16764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3" imgW="787320" imgH="228600" progId="">
                  <p:embed/>
                </p:oleObj>
              </mc:Choice>
              <mc:Fallback>
                <p:oleObj name="Equation" r:id="rId3" imgW="78732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03438"/>
                        <a:ext cx="16764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752600" y="2574925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so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8979"/>
              </p:ext>
            </p:extLst>
          </p:nvPr>
        </p:nvGraphicFramePr>
        <p:xfrm>
          <a:off x="3668947" y="2868898"/>
          <a:ext cx="9779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5" imgW="431800" imgH="241300" progId="Equation.3">
                  <p:embed/>
                </p:oleObj>
              </mc:Choice>
              <mc:Fallback>
                <p:oleObj name="Equation" r:id="rId5" imgW="431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947" y="2868898"/>
                        <a:ext cx="9779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57200" y="3668713"/>
            <a:ext cx="83730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Furthermore assume that    </a:t>
            </a:r>
            <a:r>
              <a:rPr lang="en-US" sz="2000" dirty="0" smtClean="0"/>
              <a:t>      </a:t>
            </a:r>
            <a:r>
              <a:rPr lang="en-US" sz="2000" dirty="0"/>
              <a:t>is a constant so that                     .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16627"/>
              </p:ext>
            </p:extLst>
          </p:nvPr>
        </p:nvGraphicFramePr>
        <p:xfrm>
          <a:off x="7095849" y="3604533"/>
          <a:ext cx="1447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7" imgW="736560" imgH="279360" progId="">
                  <p:embed/>
                </p:oleObj>
              </mc:Choice>
              <mc:Fallback>
                <p:oleObj name="Equation" r:id="rId7" imgW="73656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849" y="3604533"/>
                        <a:ext cx="1447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57200" y="4251325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Then at time </a:t>
            </a:r>
            <a:r>
              <a:rPr lang="en-US" sz="2000" i="1"/>
              <a:t>k,</a:t>
            </a:r>
            <a:endParaRPr lang="en-US" sz="2000"/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71329"/>
              </p:ext>
            </p:extLst>
          </p:nvPr>
        </p:nvGraphicFramePr>
        <p:xfrm>
          <a:off x="3962400" y="4331610"/>
          <a:ext cx="99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9" imgW="457200" imgH="241200" progId="">
                  <p:embed/>
                </p:oleObj>
              </mc:Choice>
              <mc:Fallback>
                <p:oleObj name="Equation" r:id="rId9" imgW="45720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31610"/>
                        <a:ext cx="99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55432"/>
              </p:ext>
            </p:extLst>
          </p:nvPr>
        </p:nvGraphicFramePr>
        <p:xfrm>
          <a:off x="3620177" y="5104666"/>
          <a:ext cx="1905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1" imgW="787320" imgH="253800" progId="Equation.3">
                  <p:embed/>
                </p:oleObj>
              </mc:Choice>
              <mc:Fallback>
                <p:oleObj name="Equation" r:id="rId11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177" y="5104666"/>
                        <a:ext cx="1905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36" y="1279115"/>
            <a:ext cx="457200" cy="292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84" y="1259725"/>
            <a:ext cx="469900" cy="2921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18" y="1615720"/>
            <a:ext cx="457200" cy="292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48" y="2187780"/>
            <a:ext cx="2640217" cy="371488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21" y="3748620"/>
            <a:ext cx="457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/>
              <a:t>What is the Role of the Kalman Gain?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" y="1181100"/>
            <a:ext cx="310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The Kalman gain @       is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33731"/>
              </p:ext>
            </p:extLst>
          </p:nvPr>
        </p:nvGraphicFramePr>
        <p:xfrm>
          <a:off x="2885746" y="1133331"/>
          <a:ext cx="303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139680" imgH="228600" progId="">
                  <p:embed/>
                </p:oleObj>
              </mc:Choice>
              <mc:Fallback>
                <p:oleObj name="Equation" r:id="rId3" imgW="1396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746" y="1133331"/>
                        <a:ext cx="303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79190"/>
              </p:ext>
            </p:extLst>
          </p:nvPr>
        </p:nvGraphicFramePr>
        <p:xfrm>
          <a:off x="2479675" y="1481138"/>
          <a:ext cx="37274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5" imgW="1727200" imgH="355600" progId="Equation.3">
                  <p:embed/>
                </p:oleObj>
              </mc:Choice>
              <mc:Fallback>
                <p:oleObj name="Equation" r:id="rId5" imgW="1727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1481138"/>
                        <a:ext cx="37274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67609"/>
              </p:ext>
            </p:extLst>
          </p:nvPr>
        </p:nvGraphicFramePr>
        <p:xfrm>
          <a:off x="2943365" y="2207102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7" imgW="1041120" imgH="304560" progId="">
                  <p:embed/>
                </p:oleObj>
              </mc:Choice>
              <mc:Fallback>
                <p:oleObj name="Equation" r:id="rId7" imgW="1041120" imgH="304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365" y="2207102"/>
                        <a:ext cx="2286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81000" y="2971800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The measurement update becomes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79324"/>
              </p:ext>
            </p:extLst>
          </p:nvPr>
        </p:nvGraphicFramePr>
        <p:xfrm>
          <a:off x="2719389" y="3416301"/>
          <a:ext cx="2469543" cy="489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9" imgW="1473200" imgH="292100" progId="Equation.3">
                  <p:embed/>
                </p:oleObj>
              </mc:Choice>
              <mc:Fallback>
                <p:oleObj name="Equation" r:id="rId9" imgW="1473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9" y="3416301"/>
                        <a:ext cx="2469543" cy="489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40404"/>
              </p:ext>
            </p:extLst>
          </p:nvPr>
        </p:nvGraphicFramePr>
        <p:xfrm>
          <a:off x="3029045" y="4100467"/>
          <a:ext cx="2492914" cy="7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11" imgW="1485720" imgH="457200" progId="">
                  <p:embed/>
                </p:oleObj>
              </mc:Choice>
              <mc:Fallback>
                <p:oleObj name="Equation" r:id="rId11" imgW="148572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045" y="4100467"/>
                        <a:ext cx="2492914" cy="76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4585"/>
              </p:ext>
            </p:extLst>
          </p:nvPr>
        </p:nvGraphicFramePr>
        <p:xfrm>
          <a:off x="3011912" y="5030836"/>
          <a:ext cx="2826600" cy="80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912" y="5030836"/>
                        <a:ext cx="2826600" cy="801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17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/>
              <a:t>What is the Role of the Kalman Gain?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88925" y="1160463"/>
            <a:ext cx="88470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Hence, the best estimate of      is a weighted average of the predicted</a:t>
            </a:r>
          </a:p>
          <a:p>
            <a:r>
              <a:rPr lang="en-US" sz="2000" dirty="0"/>
              <a:t>estimate and the measurement.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measurement is very noisy</a:t>
            </a:r>
          </a:p>
          <a:p>
            <a:r>
              <a:rPr lang="en-US" sz="2000" dirty="0"/>
              <a:t>(inaccurate) relative to the predicted state (               ) 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38459"/>
              </p:ext>
            </p:extLst>
          </p:nvPr>
        </p:nvGraphicFramePr>
        <p:xfrm>
          <a:off x="3846412" y="1111440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3" imgW="164880" imgH="228600" progId="">
                  <p:embed/>
                </p:oleObj>
              </mc:Choice>
              <mc:Fallback>
                <p:oleObj name="Equation" r:id="rId3" imgW="1648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412" y="1111440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29617"/>
              </p:ext>
            </p:extLst>
          </p:nvPr>
        </p:nvGraphicFramePr>
        <p:xfrm>
          <a:off x="5724839" y="2649812"/>
          <a:ext cx="1136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5" imgW="609480" imgH="241200" progId="">
                  <p:embed/>
                </p:oleObj>
              </mc:Choice>
              <mc:Fallback>
                <p:oleObj name="Equation" r:id="rId5" imgW="60948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839" y="2649812"/>
                        <a:ext cx="1136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88384" y="3513236"/>
            <a:ext cx="763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Then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53935"/>
              </p:ext>
            </p:extLst>
          </p:nvPr>
        </p:nvGraphicFramePr>
        <p:xfrm>
          <a:off x="1567727" y="3409367"/>
          <a:ext cx="1600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7" imgW="787320" imgH="457200" progId="">
                  <p:embed/>
                </p:oleObj>
              </mc:Choice>
              <mc:Fallback>
                <p:oleObj name="Equation" r:id="rId7" imgW="78732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727" y="3409367"/>
                        <a:ext cx="16002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19556"/>
              </p:ext>
            </p:extLst>
          </p:nvPr>
        </p:nvGraphicFramePr>
        <p:xfrm>
          <a:off x="3940845" y="3429959"/>
          <a:ext cx="15303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9" imgW="774360" imgH="457200" progId="">
                  <p:embed/>
                </p:oleObj>
              </mc:Choice>
              <mc:Fallback>
                <p:oleObj name="Equation" r:id="rId9" imgW="77436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845" y="3429959"/>
                        <a:ext cx="15303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505131" y="4659902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and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21972"/>
              </p:ext>
            </p:extLst>
          </p:nvPr>
        </p:nvGraphicFramePr>
        <p:xfrm>
          <a:off x="2833006" y="4585229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11" imgW="457200" imgH="228600" progId="">
                  <p:embed/>
                </p:oleObj>
              </mc:Choice>
              <mc:Fallback>
                <p:oleObj name="Equation" r:id="rId11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006" y="4585229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81000" y="5298697"/>
            <a:ext cx="4792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Hence, the measurement has little effect.</a:t>
            </a: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793422"/>
              </p:ext>
            </p:extLst>
          </p:nvPr>
        </p:nvGraphicFramePr>
        <p:xfrm>
          <a:off x="4827133" y="1586103"/>
          <a:ext cx="30257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13" imgW="1727200" imgH="495300" progId="Equation.3">
                  <p:embed/>
                </p:oleObj>
              </mc:Choice>
              <mc:Fallback>
                <p:oleObj name="Equation" r:id="rId13" imgW="1727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133" y="1586103"/>
                        <a:ext cx="30257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76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/>
              <a:t>What is the Role of the Kalman Gain?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86594" y="3140548"/>
            <a:ext cx="172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Conversely if </a:t>
            </a: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190281"/>
              </p:ext>
            </p:extLst>
          </p:nvPr>
        </p:nvGraphicFramePr>
        <p:xfrm>
          <a:off x="2155544" y="3121592"/>
          <a:ext cx="1136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3" imgW="609480" imgH="241200" progId="">
                  <p:embed/>
                </p:oleObj>
              </mc:Choice>
              <mc:Fallback>
                <p:oleObj name="Equation" r:id="rId3" imgW="60948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544" y="3121592"/>
                        <a:ext cx="1136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965853"/>
              </p:ext>
            </p:extLst>
          </p:nvPr>
        </p:nvGraphicFramePr>
        <p:xfrm>
          <a:off x="3676556" y="3264898"/>
          <a:ext cx="114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5" imgW="469800" imgH="228600" progId="Equation.3">
                  <p:embed/>
                </p:oleObj>
              </mc:Choice>
              <mc:Fallback>
                <p:oleObj name="Equation" r:id="rId5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556" y="3264898"/>
                        <a:ext cx="1143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86593" y="3826348"/>
            <a:ext cx="844273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and the predicted estimate has little effect.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general the </a:t>
            </a:r>
            <a:r>
              <a:rPr lang="en-US" sz="2000" dirty="0" err="1"/>
              <a:t>Kalman</a:t>
            </a:r>
            <a:r>
              <a:rPr lang="en-US" sz="2000" dirty="0"/>
              <a:t> </a:t>
            </a:r>
            <a:r>
              <a:rPr lang="en-US" sz="2000" dirty="0" smtClean="0"/>
              <a:t>gain provides </a:t>
            </a:r>
            <a:r>
              <a:rPr lang="en-US" sz="2000" dirty="0"/>
              <a:t>a relative weighting between the </a:t>
            </a:r>
            <a:r>
              <a:rPr lang="en-US" sz="2000" i="1" dirty="0" smtClean="0"/>
              <a:t>a priori </a:t>
            </a:r>
            <a:r>
              <a:rPr lang="en-US" sz="2000" dirty="0"/>
              <a:t>and the tracking data. 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88925" y="1160463"/>
            <a:ext cx="88470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Hence, the best estimate of      is a weighted average of the predicted</a:t>
            </a:r>
          </a:p>
          <a:p>
            <a:r>
              <a:rPr lang="en-US" sz="2000" dirty="0"/>
              <a:t>estimate and the measurement. </a:t>
            </a:r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4455"/>
              </p:ext>
            </p:extLst>
          </p:nvPr>
        </p:nvGraphicFramePr>
        <p:xfrm>
          <a:off x="3846412" y="1111440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7" imgW="164880" imgH="228600" progId="">
                  <p:embed/>
                </p:oleObj>
              </mc:Choice>
              <mc:Fallback>
                <p:oleObj name="Equation" r:id="rId7" imgW="1648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412" y="1111440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366937"/>
              </p:ext>
            </p:extLst>
          </p:nvPr>
        </p:nvGraphicFramePr>
        <p:xfrm>
          <a:off x="4827133" y="1586103"/>
          <a:ext cx="30257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9" imgW="1727200" imgH="495300" progId="Equation.3">
                  <p:embed/>
                </p:oleObj>
              </mc:Choice>
              <mc:Fallback>
                <p:oleObj name="Equation" r:id="rId9" imgW="1727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133" y="1586103"/>
                        <a:ext cx="30257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2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Batch</a:t>
            </a:r>
          </a:p>
          <a:p>
            <a:pPr lvl="1"/>
            <a:r>
              <a:rPr lang="en-US" sz="1600" dirty="0" smtClean="0"/>
              <a:t>Process all observations at once</a:t>
            </a:r>
          </a:p>
          <a:p>
            <a:endParaRPr lang="en-US" sz="1800" dirty="0" smtClean="0"/>
          </a:p>
          <a:p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 smtClean="0"/>
              <a:t>Sequential / CKF</a:t>
            </a:r>
          </a:p>
          <a:p>
            <a:pPr lvl="1"/>
            <a:r>
              <a:rPr lang="en-US" sz="1600" dirty="0" smtClean="0"/>
              <a:t>Process one observation at a time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Extended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 (EKF)</a:t>
            </a:r>
          </a:p>
          <a:p>
            <a:pPr lvl="1"/>
            <a:r>
              <a:rPr lang="en-US" sz="1600" dirty="0" smtClean="0"/>
              <a:t>Process one observation at a time and update ref.</a:t>
            </a:r>
          </a:p>
          <a:p>
            <a:pPr lvl="1"/>
            <a:r>
              <a:rPr lang="en-US" sz="1600" dirty="0" smtClean="0"/>
              <a:t>Can be good for long arcs, if properly implemented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7" y="1815075"/>
            <a:ext cx="5369278" cy="62722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95" y="3904989"/>
            <a:ext cx="2309729" cy="46055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91" y="3392593"/>
            <a:ext cx="2879935" cy="4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57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3226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 5 (?) and the test are graded.</a:t>
            </a:r>
          </a:p>
          <a:p>
            <a:pPr lvl="1"/>
            <a:r>
              <a:rPr lang="en-US" dirty="0" smtClean="0"/>
              <a:t>Contact me within the week to challenge any grading.</a:t>
            </a:r>
          </a:p>
          <a:p>
            <a:r>
              <a:rPr lang="en-US" dirty="0" smtClean="0"/>
              <a:t>Homework </a:t>
            </a:r>
            <a:r>
              <a:rPr lang="en-US" dirty="0"/>
              <a:t>6 </a:t>
            </a:r>
            <a:r>
              <a:rPr lang="en-US" dirty="0" smtClean="0"/>
              <a:t>will be graded shortly</a:t>
            </a:r>
          </a:p>
          <a:p>
            <a:r>
              <a:rPr lang="en-US" dirty="0" smtClean="0"/>
              <a:t>Homework 7 </a:t>
            </a:r>
            <a:r>
              <a:rPr lang="en-US" dirty="0"/>
              <a:t>due </a:t>
            </a:r>
            <a:r>
              <a:rPr lang="en-US" dirty="0" smtClean="0"/>
              <a:t>this week.</a:t>
            </a:r>
          </a:p>
          <a:p>
            <a:pPr lvl="1"/>
            <a:r>
              <a:rPr lang="en-US" dirty="0" smtClean="0"/>
              <a:t>Points for quality</a:t>
            </a:r>
          </a:p>
          <a:p>
            <a:endParaRPr lang="en-US" dirty="0"/>
          </a:p>
          <a:p>
            <a:r>
              <a:rPr lang="en-US" dirty="0" smtClean="0"/>
              <a:t>Guest lecturer this Thursday</a:t>
            </a:r>
          </a:p>
          <a:p>
            <a:pPr lvl="1"/>
            <a:r>
              <a:rPr lang="en-US" dirty="0" smtClean="0"/>
              <a:t>Jason Leonard will speak about LiAISON Navigation</a:t>
            </a:r>
          </a:p>
          <a:p>
            <a:endParaRPr lang="en-US" dirty="0"/>
          </a:p>
          <a:p>
            <a:r>
              <a:rPr lang="en-US" dirty="0" smtClean="0"/>
              <a:t>I’m unavailable Wednesday – Monday</a:t>
            </a:r>
          </a:p>
          <a:p>
            <a:pPr lvl="1"/>
            <a:r>
              <a:rPr lang="en-US" dirty="0" smtClean="0"/>
              <a:t>Will be around sometimes, so you may catch me.</a:t>
            </a:r>
          </a:p>
          <a:p>
            <a:pPr lvl="1"/>
            <a:r>
              <a:rPr lang="en-US" dirty="0" smtClean="0"/>
              <a:t>But I will be missing office hours – email me or call me if you have questions.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6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1932"/>
          <a:stretch/>
        </p:blipFill>
        <p:spPr>
          <a:xfrm>
            <a:off x="0" y="1409701"/>
            <a:ext cx="9144000" cy="1130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498" y="2809504"/>
            <a:ext cx="3386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estimating </a:t>
            </a:r>
            <a:r>
              <a:rPr lang="en-US" sz="2000" i="1" dirty="0" smtClean="0">
                <a:latin typeface="Times"/>
                <a:cs typeface="Times"/>
              </a:rPr>
              <a:t>c</a:t>
            </a:r>
            <a:r>
              <a:rPr lang="en-US" dirty="0" smtClean="0"/>
              <a:t> and </a:t>
            </a:r>
            <a:r>
              <a:rPr lang="en-US" sz="2000" i="1" dirty="0" smtClean="0">
                <a:latin typeface="Times"/>
                <a:cs typeface="Times"/>
              </a:rPr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90848" y="2483602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90497" y="2478670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2" y="3883017"/>
            <a:ext cx="3292908" cy="101004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67" y="3495023"/>
            <a:ext cx="4094187" cy="2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2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8" y="3819037"/>
            <a:ext cx="3281669" cy="10065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1932"/>
          <a:stretch/>
        </p:blipFill>
        <p:spPr>
          <a:xfrm>
            <a:off x="0" y="1409701"/>
            <a:ext cx="9144000" cy="1130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498" y="2809504"/>
            <a:ext cx="3329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estimating </a:t>
            </a:r>
            <a:r>
              <a:rPr lang="en-US" sz="2000" i="1" dirty="0" smtClean="0">
                <a:latin typeface="Times"/>
                <a:cs typeface="Times"/>
              </a:rPr>
              <a:t>a</a:t>
            </a:r>
            <a:r>
              <a:rPr lang="en-US" dirty="0" smtClean="0"/>
              <a:t> and </a:t>
            </a:r>
            <a:r>
              <a:rPr lang="en-US" sz="2000" i="1" dirty="0">
                <a:latin typeface="Times"/>
                <a:cs typeface="Times"/>
              </a:rPr>
              <a:t>b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13090" y="2483602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26038" y="2478670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01" y="2989313"/>
            <a:ext cx="5389948" cy="25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1932"/>
          <a:stretch/>
        </p:blipFill>
        <p:spPr>
          <a:xfrm>
            <a:off x="0" y="1409701"/>
            <a:ext cx="9144000" cy="1130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498" y="2809504"/>
            <a:ext cx="3386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estimating </a:t>
            </a:r>
            <a:r>
              <a:rPr lang="en-US" sz="2000" i="1" dirty="0">
                <a:latin typeface="Times"/>
                <a:cs typeface="Times"/>
              </a:rPr>
              <a:t>b</a:t>
            </a:r>
            <a:r>
              <a:rPr lang="en-US" dirty="0" smtClean="0"/>
              <a:t> and </a:t>
            </a:r>
            <a:r>
              <a:rPr lang="en-US" sz="2000" i="1" dirty="0" smtClean="0">
                <a:latin typeface="Times"/>
                <a:cs typeface="Times"/>
              </a:rPr>
              <a:t>x</a:t>
            </a:r>
            <a:r>
              <a:rPr lang="en-US" baseline="-25000" dirty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13090" y="2483602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54252" y="2478670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8" y="3794175"/>
            <a:ext cx="3281668" cy="1006597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06" y="2989313"/>
            <a:ext cx="4672377" cy="2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1932"/>
          <a:stretch/>
        </p:blipFill>
        <p:spPr>
          <a:xfrm>
            <a:off x="0" y="1409701"/>
            <a:ext cx="9144000" cy="1130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498" y="2809504"/>
            <a:ext cx="331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estimating </a:t>
            </a:r>
            <a:r>
              <a:rPr lang="en-US" sz="2000" i="1" dirty="0" smtClean="0">
                <a:latin typeface="Times"/>
                <a:cs typeface="Times"/>
              </a:rPr>
              <a:t>a</a:t>
            </a:r>
            <a:r>
              <a:rPr lang="en-US" dirty="0" smtClean="0"/>
              <a:t> and </a:t>
            </a:r>
            <a:r>
              <a:rPr lang="en-US" sz="2000" i="1" dirty="0" smtClean="0">
                <a:latin typeface="Times"/>
                <a:cs typeface="Times"/>
              </a:rPr>
              <a:t>c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90848" y="2483602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26038" y="2478670"/>
            <a:ext cx="0" cy="40456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6" y="3819036"/>
            <a:ext cx="3281669" cy="1006596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39" y="3175716"/>
            <a:ext cx="4412550" cy="22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8513"/>
          <a:stretch/>
        </p:blipFill>
        <p:spPr>
          <a:xfrm>
            <a:off x="0" y="1689057"/>
            <a:ext cx="9144000" cy="15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056"/>
            <a:ext cx="9144000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1" y="2937109"/>
            <a:ext cx="5849850" cy="3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1" y="2937109"/>
            <a:ext cx="5849850" cy="3781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45" y="3325368"/>
            <a:ext cx="2552448" cy="3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3226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 5 (?) and the test are graded.</a:t>
            </a:r>
          </a:p>
          <a:p>
            <a:pPr lvl="1"/>
            <a:r>
              <a:rPr lang="en-US" dirty="0" smtClean="0"/>
              <a:t>Contact me within the week to challenge any grading.</a:t>
            </a:r>
          </a:p>
          <a:p>
            <a:r>
              <a:rPr lang="en-US" dirty="0" smtClean="0"/>
              <a:t>Homework </a:t>
            </a:r>
            <a:r>
              <a:rPr lang="en-US" dirty="0"/>
              <a:t>6 </a:t>
            </a:r>
            <a:r>
              <a:rPr lang="en-US" dirty="0" smtClean="0"/>
              <a:t>will be graded shortly</a:t>
            </a:r>
          </a:p>
          <a:p>
            <a:r>
              <a:rPr lang="en-US" dirty="0" smtClean="0"/>
              <a:t>Homework 7 </a:t>
            </a:r>
            <a:r>
              <a:rPr lang="en-US" dirty="0"/>
              <a:t>due </a:t>
            </a:r>
            <a:r>
              <a:rPr lang="en-US" dirty="0" smtClean="0"/>
              <a:t>this week.</a:t>
            </a:r>
          </a:p>
          <a:p>
            <a:pPr lvl="1"/>
            <a:r>
              <a:rPr lang="en-US" dirty="0" smtClean="0"/>
              <a:t>Points for quality</a:t>
            </a:r>
          </a:p>
          <a:p>
            <a:endParaRPr lang="en-US" dirty="0"/>
          </a:p>
          <a:p>
            <a:r>
              <a:rPr lang="en-US" dirty="0" smtClean="0"/>
              <a:t>Guest lecturer this Thursday</a:t>
            </a:r>
          </a:p>
          <a:p>
            <a:pPr lvl="1"/>
            <a:r>
              <a:rPr lang="en-US" dirty="0" smtClean="0"/>
              <a:t>Jason Leonard will speak about LiAISON Navigation</a:t>
            </a:r>
          </a:p>
          <a:p>
            <a:endParaRPr lang="en-US" dirty="0"/>
          </a:p>
          <a:p>
            <a:r>
              <a:rPr lang="en-US" dirty="0" smtClean="0"/>
              <a:t>I’m unavailable Wednesday – Monday</a:t>
            </a:r>
          </a:p>
          <a:p>
            <a:pPr lvl="1"/>
            <a:r>
              <a:rPr lang="en-US" dirty="0" smtClean="0"/>
              <a:t>Will be around sometimes, so you may catch me.</a:t>
            </a:r>
          </a:p>
          <a:p>
            <a:pPr lvl="1"/>
            <a:r>
              <a:rPr lang="en-US" dirty="0" smtClean="0"/>
              <a:t>But I will be missing office hours – email me or call me if you have questions.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527" b="1"/>
          <a:stretch/>
        </p:blipFill>
        <p:spPr>
          <a:xfrm>
            <a:off x="631149" y="3050138"/>
            <a:ext cx="4891571" cy="2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527" b="1"/>
          <a:stretch/>
        </p:blipFill>
        <p:spPr>
          <a:xfrm>
            <a:off x="631149" y="3050138"/>
            <a:ext cx="4891571" cy="2402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84" y="3546400"/>
            <a:ext cx="2552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4" y="2716023"/>
            <a:ext cx="3551914" cy="2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4" y="2716023"/>
            <a:ext cx="3551914" cy="278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12" y="2968547"/>
            <a:ext cx="4230375" cy="28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7" y="2717790"/>
            <a:ext cx="3224021" cy="2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7" y="2717790"/>
            <a:ext cx="3224021" cy="2889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47" y="4168144"/>
            <a:ext cx="5008308" cy="148095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49" y="3483785"/>
            <a:ext cx="1345539" cy="2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12" y="3202835"/>
            <a:ext cx="3314293" cy="7957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7" y="2717790"/>
            <a:ext cx="3224021" cy="28898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42" y="4114032"/>
            <a:ext cx="6293613" cy="12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6" y="2798380"/>
            <a:ext cx="7376950" cy="7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6" y="2798380"/>
            <a:ext cx="7376950" cy="723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8" y="3656317"/>
            <a:ext cx="5588626" cy="1847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3478" y="4300983"/>
            <a:ext cx="2819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Can’t use a Laplace Transform because A(t) is time-dependent!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7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9" y="2843251"/>
            <a:ext cx="6917833" cy="6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 few corrections regarding last week’s debrief.  Sorry for any confusion – I made a mistake when I announced the answers!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85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9" y="2843251"/>
            <a:ext cx="6917833" cy="646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33" y="3536025"/>
            <a:ext cx="1879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6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514600"/>
            <a:ext cx="7137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4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514600"/>
            <a:ext cx="7137400" cy="1828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09952" y="3606661"/>
            <a:ext cx="1130052" cy="399421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5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7150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7150100" cy="1663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6236" y="3842659"/>
            <a:ext cx="1130052" cy="399421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1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590800"/>
            <a:ext cx="7175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590800"/>
            <a:ext cx="7175500" cy="1676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53759" y="3842659"/>
            <a:ext cx="1130052" cy="399421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587500"/>
            <a:ext cx="71374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587500"/>
            <a:ext cx="7137400" cy="3670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952" y="4854081"/>
            <a:ext cx="1130052" cy="399421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3730" y="4854823"/>
            <a:ext cx="6060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 This is a demo for why machines have limits.</a:t>
            </a:r>
          </a:p>
          <a:p>
            <a:r>
              <a:rPr lang="en-US" dirty="0" smtClean="0"/>
              <a:t>Computer round-off =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40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3226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r>
              <a:rPr lang="en-US" dirty="0" smtClean="0"/>
              <a:t> Filter (CKF)</a:t>
            </a:r>
          </a:p>
          <a:p>
            <a:r>
              <a:rPr lang="en-US" dirty="0" smtClean="0"/>
              <a:t>Extended </a:t>
            </a:r>
            <a:r>
              <a:rPr lang="en-US" dirty="0" err="1" smtClean="0"/>
              <a:t>Kalman</a:t>
            </a:r>
            <a:r>
              <a:rPr lang="en-US" dirty="0" smtClean="0"/>
              <a:t> Filter (EKF)</a:t>
            </a:r>
          </a:p>
          <a:p>
            <a:endParaRPr lang="en-US" dirty="0"/>
          </a:p>
          <a:p>
            <a:r>
              <a:rPr lang="en-US" dirty="0" smtClean="0"/>
              <a:t>Numerical Issues</a:t>
            </a:r>
          </a:p>
          <a:p>
            <a:pPr lvl="1"/>
            <a:r>
              <a:rPr lang="en-US" dirty="0" smtClean="0"/>
              <a:t>Machine precision</a:t>
            </a:r>
          </a:p>
          <a:p>
            <a:pPr lvl="1"/>
            <a:r>
              <a:rPr lang="en-US" dirty="0" smtClean="0"/>
              <a:t>Covariance collapse</a:t>
            </a:r>
          </a:p>
          <a:p>
            <a:endParaRPr lang="en-US" dirty="0"/>
          </a:p>
          <a:p>
            <a:r>
              <a:rPr lang="en-US" dirty="0" smtClean="0"/>
              <a:t>Numerical Compensation</a:t>
            </a:r>
          </a:p>
          <a:p>
            <a:pPr lvl="1"/>
            <a:r>
              <a:rPr lang="en-US" dirty="0" smtClean="0"/>
              <a:t>Joseph, Potter, </a:t>
            </a:r>
            <a:r>
              <a:rPr lang="en-US" dirty="0" err="1" smtClean="0"/>
              <a:t>Cholesky</a:t>
            </a:r>
            <a:r>
              <a:rPr lang="en-US" dirty="0" smtClean="0"/>
              <a:t>, Square-root free, unscented, Givens, orthogonal transformation, SVD</a:t>
            </a:r>
          </a:p>
          <a:p>
            <a:pPr lvl="1"/>
            <a:r>
              <a:rPr lang="en-US" dirty="0" smtClean="0"/>
              <a:t>State Noise Compensation, Dynamical Model Compensation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3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</a:t>
            </a:r>
            <a:r>
              <a:rPr lang="en-US" dirty="0" err="1" smtClean="0"/>
              <a:t>ReDebrief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416"/>
          <a:stretch/>
        </p:blipFill>
        <p:spPr>
          <a:xfrm>
            <a:off x="0" y="1012103"/>
            <a:ext cx="9144000" cy="2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9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Full, nonlinear system: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3730" y="4038717"/>
            <a:ext cx="1028701" cy="536575"/>
            <a:chOff x="6222998" y="2828925"/>
            <a:chExt cx="1028701" cy="536575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2" y="5329905"/>
            <a:ext cx="780689" cy="519158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20" y="4828636"/>
            <a:ext cx="798940" cy="292681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337384" y="4733968"/>
            <a:ext cx="134707" cy="13470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19079116">
            <a:off x="791122" y="4517288"/>
            <a:ext cx="1220075" cy="525593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6061" y="4828637"/>
            <a:ext cx="134707" cy="134707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164197" y="2357362"/>
            <a:ext cx="6427139" cy="2501691"/>
          </a:xfrm>
          <a:custGeom>
            <a:avLst/>
            <a:gdLst>
              <a:gd name="connsiteX0" fmla="*/ 0 w 6427139"/>
              <a:gd name="connsiteY0" fmla="*/ 2501691 h 2501691"/>
              <a:gd name="connsiteX1" fmla="*/ 471452 w 6427139"/>
              <a:gd name="connsiteY1" fmla="*/ 2039840 h 2501691"/>
              <a:gd name="connsiteX2" fmla="*/ 1635649 w 6427139"/>
              <a:gd name="connsiteY2" fmla="*/ 1289333 h 2501691"/>
              <a:gd name="connsiteX3" fmla="*/ 3126977 w 6427139"/>
              <a:gd name="connsiteY3" fmla="*/ 683154 h 2501691"/>
              <a:gd name="connsiteX4" fmla="*/ 5041648 w 6427139"/>
              <a:gd name="connsiteY4" fmla="*/ 202060 h 2501691"/>
              <a:gd name="connsiteX5" fmla="*/ 6427139 w 6427139"/>
              <a:gd name="connsiteY5" fmla="*/ 0 h 250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139" h="2501691">
                <a:moveTo>
                  <a:pt x="0" y="2501691"/>
                </a:moveTo>
                <a:cubicBezTo>
                  <a:pt x="99422" y="2371795"/>
                  <a:pt x="198844" y="2241900"/>
                  <a:pt x="471452" y="2039840"/>
                </a:cubicBezTo>
                <a:cubicBezTo>
                  <a:pt x="744060" y="1837780"/>
                  <a:pt x="1193062" y="1515447"/>
                  <a:pt x="1635649" y="1289333"/>
                </a:cubicBezTo>
                <a:cubicBezTo>
                  <a:pt x="2078236" y="1063219"/>
                  <a:pt x="2559311" y="864366"/>
                  <a:pt x="3126977" y="683154"/>
                </a:cubicBezTo>
                <a:cubicBezTo>
                  <a:pt x="3694644" y="501942"/>
                  <a:pt x="4491621" y="315919"/>
                  <a:pt x="5041648" y="202060"/>
                </a:cubicBezTo>
                <a:cubicBezTo>
                  <a:pt x="5591675" y="88201"/>
                  <a:pt x="6427139" y="0"/>
                  <a:pt x="6427139" y="0"/>
                </a:cubicBezTo>
              </a:path>
            </a:pathLst>
          </a:custGeom>
          <a:ln w="57150" cmpd="sng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370674" y="1885890"/>
            <a:ext cx="644639" cy="67353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16613" y="1785645"/>
            <a:ext cx="1028701" cy="536575"/>
            <a:chOff x="6222998" y="2828925"/>
            <a:chExt cx="1028701" cy="536575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lelogram 65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Freeform 67"/>
          <p:cNvSpPr/>
          <p:nvPr/>
        </p:nvSpPr>
        <p:spPr>
          <a:xfrm rot="120000">
            <a:off x="1470537" y="2384678"/>
            <a:ext cx="6427139" cy="2501691"/>
          </a:xfrm>
          <a:custGeom>
            <a:avLst/>
            <a:gdLst>
              <a:gd name="connsiteX0" fmla="*/ 0 w 6427139"/>
              <a:gd name="connsiteY0" fmla="*/ 2501691 h 2501691"/>
              <a:gd name="connsiteX1" fmla="*/ 471452 w 6427139"/>
              <a:gd name="connsiteY1" fmla="*/ 2039840 h 2501691"/>
              <a:gd name="connsiteX2" fmla="*/ 1635649 w 6427139"/>
              <a:gd name="connsiteY2" fmla="*/ 1289333 h 2501691"/>
              <a:gd name="connsiteX3" fmla="*/ 3126977 w 6427139"/>
              <a:gd name="connsiteY3" fmla="*/ 683154 h 2501691"/>
              <a:gd name="connsiteX4" fmla="*/ 5041648 w 6427139"/>
              <a:gd name="connsiteY4" fmla="*/ 202060 h 2501691"/>
              <a:gd name="connsiteX5" fmla="*/ 6427139 w 6427139"/>
              <a:gd name="connsiteY5" fmla="*/ 0 h 250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139" h="2501691">
                <a:moveTo>
                  <a:pt x="0" y="2501691"/>
                </a:moveTo>
                <a:cubicBezTo>
                  <a:pt x="99422" y="2371795"/>
                  <a:pt x="198844" y="2241900"/>
                  <a:pt x="471452" y="2039840"/>
                </a:cubicBezTo>
                <a:cubicBezTo>
                  <a:pt x="744060" y="1837780"/>
                  <a:pt x="1193062" y="1515447"/>
                  <a:pt x="1635649" y="1289333"/>
                </a:cubicBezTo>
                <a:cubicBezTo>
                  <a:pt x="2078236" y="1063219"/>
                  <a:pt x="2559311" y="864366"/>
                  <a:pt x="3126977" y="683154"/>
                </a:cubicBezTo>
                <a:cubicBezTo>
                  <a:pt x="3694644" y="501942"/>
                  <a:pt x="4491621" y="315919"/>
                  <a:pt x="5041648" y="202060"/>
                </a:cubicBezTo>
                <a:cubicBezTo>
                  <a:pt x="5591675" y="88201"/>
                  <a:pt x="6427139" y="0"/>
                  <a:pt x="6427139" y="0"/>
                </a:cubicBezTo>
              </a:path>
            </a:pathLst>
          </a:custGeom>
          <a:ln w="571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55" y="3040517"/>
            <a:ext cx="608633" cy="331168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37" y="3392501"/>
            <a:ext cx="738689" cy="321547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H="1" flipV="1">
            <a:off x="2181225" y="4092588"/>
            <a:ext cx="3023989" cy="1507350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2423969" y="3702050"/>
            <a:ext cx="2790865" cy="1907510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3321050" y="3663062"/>
            <a:ext cx="1903406" cy="1956120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779614" y="3143250"/>
            <a:ext cx="1473706" cy="2475932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462873" y="2822575"/>
            <a:ext cx="742341" cy="2796607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5151458" y="2994025"/>
            <a:ext cx="53756" cy="2625157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224456" y="2892425"/>
            <a:ext cx="587226" cy="2717135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24456" y="2200275"/>
            <a:ext cx="1605148" cy="3418907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43699" y="2290240"/>
            <a:ext cx="2258826" cy="3328942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1520825" y="4329807"/>
            <a:ext cx="3636280" cy="1289376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374428" y="4012048"/>
            <a:ext cx="2807172" cy="1609819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807254" y="3747958"/>
            <a:ext cx="2382813" cy="1878142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414166" y="3461064"/>
            <a:ext cx="1792834" cy="2148103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4096995" y="3205705"/>
            <a:ext cx="1093072" cy="2411928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4797043" y="3008713"/>
            <a:ext cx="380324" cy="2608920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77367" y="2858121"/>
            <a:ext cx="269966" cy="2759512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90067" y="2710216"/>
            <a:ext cx="984480" cy="2894717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90067" y="2575958"/>
            <a:ext cx="1826746" cy="3037442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07000" y="2524548"/>
            <a:ext cx="2543286" cy="3084619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930313" y="4323884"/>
            <a:ext cx="3217420" cy="1285283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1" y="4839386"/>
            <a:ext cx="713485" cy="314273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14" y="5184073"/>
            <a:ext cx="591116" cy="2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5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pic>
        <p:nvPicPr>
          <p:cNvPr id="170" name="Picture 16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79" y="4378505"/>
            <a:ext cx="2428299" cy="7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6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sp>
        <p:nvSpPr>
          <p:cNvPr id="16" name="Oval 15"/>
          <p:cNvSpPr>
            <a:spLocks noChangeAspect="1"/>
          </p:cNvSpPr>
          <p:nvPr/>
        </p:nvSpPr>
        <p:spPr>
          <a:xfrm>
            <a:off x="1461461" y="303208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827132" y="315539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202497" y="364712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2570874" y="266792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2939252" y="338535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3307629" y="352108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3676007" y="311389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4044384" y="342413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4412762" y="25709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781139" y="330779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5149517" y="300725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5517894" y="292969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5886271" y="342413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6254649" y="29587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6623026" y="358895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6991404" y="366651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7359781" y="351139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7728158" y="302664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8096535" y="309450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1942999" y="50288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16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73" y="4883308"/>
            <a:ext cx="3237502" cy="3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4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Uncertainties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08" y="5403783"/>
            <a:ext cx="562593" cy="320245"/>
          </a:xfrm>
          <a:prstGeom prst="rect">
            <a:avLst/>
          </a:prstGeom>
        </p:spPr>
      </p:pic>
      <p:sp>
        <p:nvSpPr>
          <p:cNvPr id="168" name="Oval 167"/>
          <p:cNvSpPr>
            <a:spLocks noChangeAspect="1"/>
          </p:cNvSpPr>
          <p:nvPr/>
        </p:nvSpPr>
        <p:spPr>
          <a:xfrm>
            <a:off x="1942999" y="50288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997852" y="5378450"/>
            <a:ext cx="0" cy="395662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73" y="4883308"/>
            <a:ext cx="3237502" cy="3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9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5" y="4931441"/>
            <a:ext cx="5627624" cy="386854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32" y="5392575"/>
            <a:ext cx="562594" cy="320246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3239483" y="5378450"/>
            <a:ext cx="0" cy="395662"/>
          </a:xfrm>
          <a:prstGeom prst="line">
            <a:avLst/>
          </a:prstGeom>
          <a:ln w="15875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5326" y="3090357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5326" y="3090357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0772" y="5069259"/>
            <a:ext cx="23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a few times.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1471" y="4685493"/>
            <a:ext cx="4205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Replace reference trajectory with best-estimate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Update </a:t>
            </a:r>
            <a:r>
              <a:rPr lang="en-US" sz="1600" i="1" dirty="0" smtClean="0"/>
              <a:t>a priori</a:t>
            </a:r>
            <a:r>
              <a:rPr lang="en-US" sz="1600" dirty="0" smtClean="0"/>
              <a:t> state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Generate new computed observations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7629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Trajectory remains within the linear region longer if you model the dynamics very well.</a:t>
            </a:r>
          </a:p>
          <a:p>
            <a:r>
              <a:rPr lang="en-US" dirty="0" smtClean="0"/>
              <a:t>Always a limit</a:t>
            </a:r>
          </a:p>
          <a:p>
            <a:r>
              <a:rPr lang="en-US" dirty="0" smtClean="0"/>
              <a:t>ARTEMIS addressed this by </a:t>
            </a:r>
            <a:r>
              <a:rPr lang="en-US" dirty="0" err="1" smtClean="0"/>
              <a:t>deweighting</a:t>
            </a:r>
            <a:r>
              <a:rPr lang="en-US" dirty="0" smtClean="0"/>
              <a:t> older measurements</a:t>
            </a:r>
          </a:p>
          <a:p>
            <a:pPr lvl="1"/>
            <a:r>
              <a:rPr lang="en-US" dirty="0" smtClean="0"/>
              <a:t>Makes sense because ARTEMIS </a:t>
            </a:r>
            <a:r>
              <a:rPr lang="en-US" dirty="0" err="1" smtClean="0"/>
              <a:t>Nav</a:t>
            </a:r>
            <a:r>
              <a:rPr lang="en-US" dirty="0" smtClean="0"/>
              <a:t> only cared about where the spacecraft is and not where it has been.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92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Conceptualization of the Conventional </a:t>
            </a:r>
            <a:r>
              <a:rPr lang="en-US" dirty="0" err="1" smtClean="0"/>
              <a:t>Kalman</a:t>
            </a:r>
            <a:r>
              <a:rPr lang="en-US" dirty="0" smtClean="0"/>
              <a:t> Filter (Sequential Filter)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7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69987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56076" y="2948978"/>
            <a:ext cx="0" cy="150876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93797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454306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7" y="5027498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6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40608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122601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5" y="4989588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</a:t>
            </a:r>
            <a:r>
              <a:rPr lang="en-US" dirty="0" err="1" smtClean="0"/>
              <a:t>ReDebrief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822"/>
          <a:stretch/>
        </p:blipFill>
        <p:spPr>
          <a:xfrm>
            <a:off x="0" y="1012102"/>
            <a:ext cx="9144000" cy="2370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2620" y="3631946"/>
            <a:ext cx="707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True.  The transpose of a column of zeros becomes a row of zeros.  That row propagates through the whole system and the H</a:t>
            </a:r>
            <a:r>
              <a:rPr lang="en-US" baseline="30000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 matrix becomes singular.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91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73405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58885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96149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5" y="4856906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8712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05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0467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57" y="4923247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9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3125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483069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91" y="4951679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2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8288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7619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23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1131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6672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2602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17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5445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40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03647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3992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8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87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63927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0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5968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6345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9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</a:t>
            </a:r>
            <a:r>
              <a:rPr lang="en-US" dirty="0" err="1" smtClean="0"/>
              <a:t>ReDebrief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6494"/>
          <a:stretch/>
        </p:blipFill>
        <p:spPr>
          <a:xfrm>
            <a:off x="0" y="1039806"/>
            <a:ext cx="9144000" cy="17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9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3124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3894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9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0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337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4450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5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5020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14761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89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7863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71623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07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0429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35020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85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1131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5168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2554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1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0183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7816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700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2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22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1092" y="4880801"/>
            <a:ext cx="277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Evolution of covariance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545681" y="5374384"/>
            <a:ext cx="327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of final covariance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16916" y="3923596"/>
            <a:ext cx="142172" cy="938251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1687102" y="3449732"/>
            <a:ext cx="266138" cy="1990994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</a:t>
            </a:r>
            <a:r>
              <a:rPr lang="en-US" dirty="0" err="1" smtClean="0"/>
              <a:t>ReDebrief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792"/>
          <a:stretch/>
        </p:blipFill>
        <p:spPr>
          <a:xfrm>
            <a:off x="0" y="1039806"/>
            <a:ext cx="9144000" cy="1629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400" y="3047882"/>
            <a:ext cx="70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False.  Consider H-tilde = [a, b, 0]^T and Phi = 1.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48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the covariance matrix as observations are processed.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Covariance </a:t>
            </a:r>
            <a:r>
              <a:rPr lang="en-US" dirty="0"/>
              <a:t>M</a:t>
            </a:r>
            <a:r>
              <a:rPr lang="en-US" dirty="0" smtClean="0"/>
              <a:t>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72" y="2082303"/>
            <a:ext cx="5278576" cy="32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2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Conceptualization of the Extended </a:t>
            </a:r>
            <a:r>
              <a:rPr lang="en-US" dirty="0" err="1" smtClean="0"/>
              <a:t>Kalman</a:t>
            </a:r>
            <a:r>
              <a:rPr lang="en-US" dirty="0" smtClean="0"/>
              <a:t> Filter (EKF)</a:t>
            </a:r>
          </a:p>
          <a:p>
            <a:endParaRPr lang="en-US" dirty="0"/>
          </a:p>
          <a:p>
            <a:r>
              <a:rPr lang="en-US" dirty="0" smtClean="0"/>
              <a:t>Major change: the reference trajectory is updated by the best estimate after every measurement.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9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EKF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69987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56076" y="2948978"/>
            <a:ext cx="0" cy="150876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93797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454306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7" y="5027498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77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EKF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607507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40608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122601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5" y="4989588"/>
            <a:ext cx="635000" cy="7112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00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315486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73405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58885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96149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5" y="4856906"/>
            <a:ext cx="635000" cy="71120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1162419" y="340608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58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11236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8712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05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0467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57" y="4923247"/>
            <a:ext cx="635000" cy="711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1162419" y="3273405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37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68099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3125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483069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91" y="4951679"/>
            <a:ext cx="635000" cy="7112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162419" y="3387129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7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61890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8288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7619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2419" y="313125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8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39668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6672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2419" y="3282882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31131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697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11236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2602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2419" y="331131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8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9" y="1090696"/>
            <a:ext cx="6731418" cy="21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8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02395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62419" y="322602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25445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383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68275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03647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3992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8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419" y="3254451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213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32808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63927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62419" y="303647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67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92075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6345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5968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79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96307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3894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9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62419" y="315968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3124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865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38640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337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4450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62419" y="3131249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48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132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14761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5020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38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55574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71623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62419" y="3150201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7863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39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85208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0429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35020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62419" y="3178632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67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053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5168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2554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62419" y="3292352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31131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28" y="1260467"/>
            <a:ext cx="3993854" cy="44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585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162419" y="331131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34974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0183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7816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5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162419" y="330183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053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190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98474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146850" y="3070640"/>
            <a:ext cx="7099100" cy="606546"/>
          </a:xfrm>
          <a:custGeom>
            <a:avLst/>
            <a:gdLst>
              <a:gd name="connsiteX0" fmla="*/ 0 w 7099100"/>
              <a:gd name="connsiteY0" fmla="*/ 606546 h 606546"/>
              <a:gd name="connsiteX1" fmla="*/ 379125 w 7099100"/>
              <a:gd name="connsiteY1" fmla="*/ 303273 h 606546"/>
              <a:gd name="connsiteX2" fmla="*/ 720336 w 7099100"/>
              <a:gd name="connsiteY2" fmla="*/ 208500 h 606546"/>
              <a:gd name="connsiteX3" fmla="*/ 1108939 w 7099100"/>
              <a:gd name="connsiteY3" fmla="*/ 303273 h 606546"/>
              <a:gd name="connsiteX4" fmla="*/ 1478585 w 7099100"/>
              <a:gd name="connsiteY4" fmla="*/ 66341 h 606546"/>
              <a:gd name="connsiteX5" fmla="*/ 1838752 w 7099100"/>
              <a:gd name="connsiteY5" fmla="*/ 199023 h 606546"/>
              <a:gd name="connsiteX6" fmla="*/ 2208399 w 7099100"/>
              <a:gd name="connsiteY6" fmla="*/ 180069 h 606546"/>
              <a:gd name="connsiteX7" fmla="*/ 2578045 w 7099100"/>
              <a:gd name="connsiteY7" fmla="*/ 151637 h 606546"/>
              <a:gd name="connsiteX8" fmla="*/ 2947691 w 7099100"/>
              <a:gd name="connsiteY8" fmla="*/ 170591 h 606546"/>
              <a:gd name="connsiteX9" fmla="*/ 3317337 w 7099100"/>
              <a:gd name="connsiteY9" fmla="*/ 0 h 606546"/>
              <a:gd name="connsiteX10" fmla="*/ 3686983 w 7099100"/>
              <a:gd name="connsiteY10" fmla="*/ 104250 h 606546"/>
              <a:gd name="connsiteX11" fmla="*/ 4056629 w 7099100"/>
              <a:gd name="connsiteY11" fmla="*/ 85296 h 606546"/>
              <a:gd name="connsiteX12" fmla="*/ 4426275 w 7099100"/>
              <a:gd name="connsiteY12" fmla="*/ 75818 h 606546"/>
              <a:gd name="connsiteX13" fmla="*/ 4795921 w 7099100"/>
              <a:gd name="connsiteY13" fmla="*/ 113728 h 606546"/>
              <a:gd name="connsiteX14" fmla="*/ 5165567 w 7099100"/>
              <a:gd name="connsiteY14" fmla="*/ 94773 h 606546"/>
              <a:gd name="connsiteX15" fmla="*/ 5535213 w 7099100"/>
              <a:gd name="connsiteY15" fmla="*/ 142159 h 606546"/>
              <a:gd name="connsiteX16" fmla="*/ 5904859 w 7099100"/>
              <a:gd name="connsiteY16" fmla="*/ 189546 h 606546"/>
              <a:gd name="connsiteX17" fmla="*/ 6265027 w 7099100"/>
              <a:gd name="connsiteY17" fmla="*/ 208500 h 606546"/>
              <a:gd name="connsiteX18" fmla="*/ 6634673 w 7099100"/>
              <a:gd name="connsiteY18" fmla="*/ 199023 h 606546"/>
              <a:gd name="connsiteX19" fmla="*/ 7099100 w 7099100"/>
              <a:gd name="connsiteY19" fmla="*/ 208500 h 60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99100" h="606546">
                <a:moveTo>
                  <a:pt x="0" y="606546"/>
                </a:moveTo>
                <a:lnTo>
                  <a:pt x="379125" y="303273"/>
                </a:lnTo>
                <a:lnTo>
                  <a:pt x="720336" y="208500"/>
                </a:lnTo>
                <a:lnTo>
                  <a:pt x="1108939" y="303273"/>
                </a:lnTo>
                <a:lnTo>
                  <a:pt x="1478585" y="66341"/>
                </a:lnTo>
                <a:lnTo>
                  <a:pt x="1838752" y="199023"/>
                </a:lnTo>
                <a:lnTo>
                  <a:pt x="2208399" y="180069"/>
                </a:lnTo>
                <a:lnTo>
                  <a:pt x="2578045" y="151637"/>
                </a:lnTo>
                <a:lnTo>
                  <a:pt x="2947691" y="170591"/>
                </a:lnTo>
                <a:lnTo>
                  <a:pt x="3317337" y="0"/>
                </a:lnTo>
                <a:lnTo>
                  <a:pt x="3686983" y="104250"/>
                </a:lnTo>
                <a:lnTo>
                  <a:pt x="4056629" y="85296"/>
                </a:lnTo>
                <a:lnTo>
                  <a:pt x="4426275" y="75818"/>
                </a:lnTo>
                <a:lnTo>
                  <a:pt x="4795921" y="113728"/>
                </a:lnTo>
                <a:lnTo>
                  <a:pt x="5165567" y="94773"/>
                </a:lnTo>
                <a:lnTo>
                  <a:pt x="5535213" y="142159"/>
                </a:lnTo>
                <a:lnTo>
                  <a:pt x="5904859" y="189546"/>
                </a:lnTo>
                <a:lnTo>
                  <a:pt x="6265027" y="208500"/>
                </a:lnTo>
                <a:lnTo>
                  <a:pt x="6634673" y="199023"/>
                </a:lnTo>
                <a:lnTo>
                  <a:pt x="7099100" y="20850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43852" y="4975574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Evolution of reference, w/covariance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545681" y="537438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Reference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74625" y="3146459"/>
            <a:ext cx="331733" cy="181963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1677624" y="3705618"/>
            <a:ext cx="559208" cy="1705911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sp>
        <p:nvSpPr>
          <p:cNvPr id="119" name="Freeform 118"/>
          <p:cNvSpPr/>
          <p:nvPr/>
        </p:nvSpPr>
        <p:spPr>
          <a:xfrm>
            <a:off x="1146850" y="3070640"/>
            <a:ext cx="7099100" cy="606546"/>
          </a:xfrm>
          <a:custGeom>
            <a:avLst/>
            <a:gdLst>
              <a:gd name="connsiteX0" fmla="*/ 0 w 7099100"/>
              <a:gd name="connsiteY0" fmla="*/ 606546 h 606546"/>
              <a:gd name="connsiteX1" fmla="*/ 379125 w 7099100"/>
              <a:gd name="connsiteY1" fmla="*/ 303273 h 606546"/>
              <a:gd name="connsiteX2" fmla="*/ 720336 w 7099100"/>
              <a:gd name="connsiteY2" fmla="*/ 208500 h 606546"/>
              <a:gd name="connsiteX3" fmla="*/ 1108939 w 7099100"/>
              <a:gd name="connsiteY3" fmla="*/ 303273 h 606546"/>
              <a:gd name="connsiteX4" fmla="*/ 1478585 w 7099100"/>
              <a:gd name="connsiteY4" fmla="*/ 66341 h 606546"/>
              <a:gd name="connsiteX5" fmla="*/ 1838752 w 7099100"/>
              <a:gd name="connsiteY5" fmla="*/ 199023 h 606546"/>
              <a:gd name="connsiteX6" fmla="*/ 2208399 w 7099100"/>
              <a:gd name="connsiteY6" fmla="*/ 180069 h 606546"/>
              <a:gd name="connsiteX7" fmla="*/ 2578045 w 7099100"/>
              <a:gd name="connsiteY7" fmla="*/ 151637 h 606546"/>
              <a:gd name="connsiteX8" fmla="*/ 2947691 w 7099100"/>
              <a:gd name="connsiteY8" fmla="*/ 170591 h 606546"/>
              <a:gd name="connsiteX9" fmla="*/ 3317337 w 7099100"/>
              <a:gd name="connsiteY9" fmla="*/ 0 h 606546"/>
              <a:gd name="connsiteX10" fmla="*/ 3686983 w 7099100"/>
              <a:gd name="connsiteY10" fmla="*/ 104250 h 606546"/>
              <a:gd name="connsiteX11" fmla="*/ 4056629 w 7099100"/>
              <a:gd name="connsiteY11" fmla="*/ 85296 h 606546"/>
              <a:gd name="connsiteX12" fmla="*/ 4426275 w 7099100"/>
              <a:gd name="connsiteY12" fmla="*/ 75818 h 606546"/>
              <a:gd name="connsiteX13" fmla="*/ 4795921 w 7099100"/>
              <a:gd name="connsiteY13" fmla="*/ 113728 h 606546"/>
              <a:gd name="connsiteX14" fmla="*/ 5165567 w 7099100"/>
              <a:gd name="connsiteY14" fmla="*/ 94773 h 606546"/>
              <a:gd name="connsiteX15" fmla="*/ 5535213 w 7099100"/>
              <a:gd name="connsiteY15" fmla="*/ 142159 h 606546"/>
              <a:gd name="connsiteX16" fmla="*/ 5904859 w 7099100"/>
              <a:gd name="connsiteY16" fmla="*/ 189546 h 606546"/>
              <a:gd name="connsiteX17" fmla="*/ 6265027 w 7099100"/>
              <a:gd name="connsiteY17" fmla="*/ 208500 h 606546"/>
              <a:gd name="connsiteX18" fmla="*/ 6634673 w 7099100"/>
              <a:gd name="connsiteY18" fmla="*/ 199023 h 606546"/>
              <a:gd name="connsiteX19" fmla="*/ 7099100 w 7099100"/>
              <a:gd name="connsiteY19" fmla="*/ 208500 h 60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99100" h="606546">
                <a:moveTo>
                  <a:pt x="0" y="606546"/>
                </a:moveTo>
                <a:lnTo>
                  <a:pt x="379125" y="303273"/>
                </a:lnTo>
                <a:lnTo>
                  <a:pt x="720336" y="208500"/>
                </a:lnTo>
                <a:lnTo>
                  <a:pt x="1108939" y="303273"/>
                </a:lnTo>
                <a:lnTo>
                  <a:pt x="1478585" y="66341"/>
                </a:lnTo>
                <a:lnTo>
                  <a:pt x="1838752" y="199023"/>
                </a:lnTo>
                <a:lnTo>
                  <a:pt x="2208399" y="180069"/>
                </a:lnTo>
                <a:lnTo>
                  <a:pt x="2578045" y="151637"/>
                </a:lnTo>
                <a:lnTo>
                  <a:pt x="2947691" y="170591"/>
                </a:lnTo>
                <a:lnTo>
                  <a:pt x="3317337" y="0"/>
                </a:lnTo>
                <a:lnTo>
                  <a:pt x="3686983" y="104250"/>
                </a:lnTo>
                <a:lnTo>
                  <a:pt x="4056629" y="85296"/>
                </a:lnTo>
                <a:lnTo>
                  <a:pt x="4426275" y="75818"/>
                </a:lnTo>
                <a:lnTo>
                  <a:pt x="4795921" y="113728"/>
                </a:lnTo>
                <a:lnTo>
                  <a:pt x="5165567" y="94773"/>
                </a:lnTo>
                <a:lnTo>
                  <a:pt x="5535213" y="142159"/>
                </a:lnTo>
                <a:lnTo>
                  <a:pt x="5904859" y="189546"/>
                </a:lnTo>
                <a:lnTo>
                  <a:pt x="6265027" y="208500"/>
                </a:lnTo>
                <a:lnTo>
                  <a:pt x="6634673" y="199023"/>
                </a:lnTo>
                <a:lnTo>
                  <a:pt x="7099100" y="20850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5356628" y="4541148"/>
            <a:ext cx="286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mapped Reference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5696340" y="3298096"/>
            <a:ext cx="388602" cy="1269955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979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995115"/>
            <a:ext cx="0" cy="4880801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cxnSp>
        <p:nvCxnSpPr>
          <p:cNvPr id="92" name="Straight Connector 91"/>
          <p:cNvCxnSpPr/>
          <p:nvPr/>
        </p:nvCxnSpPr>
        <p:spPr>
          <a:xfrm>
            <a:off x="1517166" y="1014069"/>
            <a:ext cx="0" cy="4871325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1461461" y="5439311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1882837" y="1023547"/>
            <a:ext cx="0" cy="4842892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>
            <a:spLocks noChangeAspect="1"/>
          </p:cNvSpPr>
          <p:nvPr/>
        </p:nvSpPr>
        <p:spPr>
          <a:xfrm>
            <a:off x="1827132" y="1468438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202497" y="196964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2939252" y="126244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3307629" y="286715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3676007" y="109523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4412762" y="1310496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781139" y="1052202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6254649" y="118652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6" y="5051390"/>
            <a:ext cx="591116" cy="291909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04139" y="4861847"/>
            <a:ext cx="7002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Pitfall 1:  Beware of large </a:t>
            </a:r>
            <a:r>
              <a:rPr lang="en-US" i="1" dirty="0" smtClean="0"/>
              <a:t>a priori</a:t>
            </a:r>
            <a:r>
              <a:rPr lang="en-US" dirty="0" smtClean="0"/>
              <a:t> </a:t>
            </a:r>
            <a:r>
              <a:rPr lang="en-US" dirty="0" err="1" smtClean="0"/>
              <a:t>covariances</a:t>
            </a:r>
            <a:r>
              <a:rPr lang="en-US" dirty="0" smtClean="0"/>
              <a:t> with noisy data</a:t>
            </a:r>
            <a:br>
              <a:rPr lang="en-US" dirty="0" smtClean="0"/>
            </a:br>
            <a:r>
              <a:rPr lang="en-US" dirty="0" smtClean="0"/>
              <a:t>	- Breaks linear approximations</a:t>
            </a:r>
            <a:br>
              <a:rPr lang="en-US" dirty="0" smtClean="0"/>
            </a:br>
            <a:r>
              <a:rPr lang="en-US" dirty="0" smtClean="0"/>
              <a:t>	- Causes filter to diverge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1146850" y="938251"/>
            <a:ext cx="2976125" cy="3790914"/>
          </a:xfrm>
          <a:custGeom>
            <a:avLst/>
            <a:gdLst>
              <a:gd name="connsiteX0" fmla="*/ 0 w 2976125"/>
              <a:gd name="connsiteY0" fmla="*/ 2994822 h 3790914"/>
              <a:gd name="connsiteX1" fmla="*/ 360168 w 2976125"/>
              <a:gd name="connsiteY1" fmla="*/ 3790914 h 3790914"/>
              <a:gd name="connsiteX2" fmla="*/ 729814 w 2976125"/>
              <a:gd name="connsiteY2" fmla="*/ 2824231 h 3790914"/>
              <a:gd name="connsiteX3" fmla="*/ 1042592 w 2976125"/>
              <a:gd name="connsiteY3" fmla="*/ 2719981 h 3790914"/>
              <a:gd name="connsiteX4" fmla="*/ 1421716 w 2976125"/>
              <a:gd name="connsiteY4" fmla="*/ 616024 h 3790914"/>
              <a:gd name="connsiteX5" fmla="*/ 1838752 w 2976125"/>
              <a:gd name="connsiteY5" fmla="*/ 710797 h 3790914"/>
              <a:gd name="connsiteX6" fmla="*/ 2217877 w 2976125"/>
              <a:gd name="connsiteY6" fmla="*/ 796092 h 3790914"/>
              <a:gd name="connsiteX7" fmla="*/ 2568566 w 2976125"/>
              <a:gd name="connsiteY7" fmla="*/ 435955 h 3790914"/>
              <a:gd name="connsiteX8" fmla="*/ 2976125 w 2976125"/>
              <a:gd name="connsiteY8" fmla="*/ 0 h 379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6125" h="3790914">
                <a:moveTo>
                  <a:pt x="0" y="2994822"/>
                </a:moveTo>
                <a:lnTo>
                  <a:pt x="360168" y="3790914"/>
                </a:lnTo>
                <a:lnTo>
                  <a:pt x="729814" y="2824231"/>
                </a:lnTo>
                <a:lnTo>
                  <a:pt x="1042592" y="2719981"/>
                </a:lnTo>
                <a:lnTo>
                  <a:pt x="1421716" y="616024"/>
                </a:lnTo>
                <a:lnTo>
                  <a:pt x="1838752" y="710797"/>
                </a:lnTo>
                <a:lnTo>
                  <a:pt x="2217877" y="796092"/>
                </a:lnTo>
                <a:lnTo>
                  <a:pt x="2568566" y="435955"/>
                </a:lnTo>
                <a:lnTo>
                  <a:pt x="2976125" y="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77924" y="280527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Regime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3848110" y="2255595"/>
            <a:ext cx="758248" cy="2009184"/>
          </a:xfrm>
          <a:prstGeom prst="rightBrace">
            <a:avLst>
              <a:gd name="adj1" fmla="val 140464"/>
              <a:gd name="adj2" fmla="val 36497"/>
            </a:avLst>
          </a:prstGeom>
          <a:ln w="22225" cmpd="sng">
            <a:solidFill>
              <a:schemeClr val="tx1"/>
            </a:solidFill>
            <a:prstDash val="solid"/>
            <a:headEnd type="none" w="lg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42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4139" y="4861847"/>
            <a:ext cx="625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Pitfall 2:  Beware of collapsing covariance</a:t>
            </a:r>
            <a:br>
              <a:rPr lang="en-US" dirty="0" smtClean="0"/>
            </a:br>
            <a:r>
              <a:rPr lang="en-US" dirty="0" smtClean="0"/>
              <a:t>	- Prevents new data from influencing solution</a:t>
            </a:r>
            <a:br>
              <a:rPr lang="en-US" dirty="0" smtClean="0"/>
            </a:br>
            <a:r>
              <a:rPr lang="en-US" dirty="0" smtClean="0"/>
              <a:t>	- More prevalent for longer time-spans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54575" y="3136981"/>
            <a:ext cx="0" cy="77713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385638" y="2597691"/>
            <a:ext cx="85191" cy="1172758"/>
            <a:chOff x="2236993" y="2505894"/>
            <a:chExt cx="109463" cy="150688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0227" y="2693662"/>
            <a:ext cx="85191" cy="1172758"/>
            <a:chOff x="2236993" y="2505894"/>
            <a:chExt cx="109463" cy="150688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62360" y="3076355"/>
            <a:ext cx="85191" cy="1172758"/>
            <a:chOff x="2236993" y="2505894"/>
            <a:chExt cx="109463" cy="150688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9055" y="2314282"/>
            <a:ext cx="85191" cy="1172758"/>
            <a:chOff x="2236993" y="2505894"/>
            <a:chExt cx="109463" cy="15068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35751" y="2872632"/>
            <a:ext cx="85191" cy="1172758"/>
            <a:chOff x="2236993" y="2505894"/>
            <a:chExt cx="109463" cy="150688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22446" y="2978266"/>
            <a:ext cx="85191" cy="1172758"/>
            <a:chOff x="2236993" y="2505894"/>
            <a:chExt cx="109463" cy="150688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09141" y="2661364"/>
            <a:ext cx="85191" cy="1172758"/>
            <a:chOff x="2236993" y="2505894"/>
            <a:chExt cx="109463" cy="150688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95836" y="2902813"/>
            <a:ext cx="85191" cy="1172758"/>
            <a:chOff x="2236993" y="2505894"/>
            <a:chExt cx="109463" cy="150688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82532" y="2238829"/>
            <a:ext cx="85191" cy="1172758"/>
            <a:chOff x="2236993" y="2505894"/>
            <a:chExt cx="109463" cy="150688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69227" y="2755407"/>
            <a:ext cx="85191" cy="1172758"/>
            <a:chOff x="2236993" y="2505894"/>
            <a:chExt cx="109463" cy="15068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65400" y="2417252"/>
            <a:ext cx="85191" cy="1172758"/>
            <a:chOff x="2236993" y="2505894"/>
            <a:chExt cx="109463" cy="150688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52095" y="2356890"/>
            <a:ext cx="85191" cy="1172758"/>
            <a:chOff x="2236993" y="2505894"/>
            <a:chExt cx="109463" cy="1506888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38790" y="2656406"/>
            <a:ext cx="85191" cy="1172758"/>
            <a:chOff x="2236993" y="2505894"/>
            <a:chExt cx="109463" cy="150688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125486" y="2019395"/>
            <a:ext cx="85191" cy="1172758"/>
            <a:chOff x="2236993" y="2505894"/>
            <a:chExt cx="109463" cy="150688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12181" y="2680424"/>
            <a:ext cx="85191" cy="1172758"/>
            <a:chOff x="2236993" y="2505894"/>
            <a:chExt cx="109463" cy="150688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98876" y="2740781"/>
            <a:ext cx="85191" cy="1172758"/>
            <a:chOff x="2236993" y="2505894"/>
            <a:chExt cx="109463" cy="150688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985571" y="2458948"/>
            <a:ext cx="85191" cy="1172758"/>
            <a:chOff x="2236993" y="2505894"/>
            <a:chExt cx="109463" cy="150688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72266" y="2081684"/>
            <a:ext cx="85191" cy="1172758"/>
            <a:chOff x="2236993" y="2505894"/>
            <a:chExt cx="109463" cy="1506888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58961" y="2134501"/>
            <a:ext cx="85191" cy="1172758"/>
            <a:chOff x="2236993" y="2505894"/>
            <a:chExt cx="109463" cy="150688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0" y="4132094"/>
            <a:ext cx="591116" cy="291909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54" y="1605648"/>
            <a:ext cx="513823" cy="322228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137372" y="1762775"/>
            <a:ext cx="7373965" cy="1497411"/>
          </a:xfrm>
          <a:custGeom>
            <a:avLst/>
            <a:gdLst>
              <a:gd name="connsiteX0" fmla="*/ 0 w 7373965"/>
              <a:gd name="connsiteY0" fmla="*/ 1497411 h 1497411"/>
              <a:gd name="connsiteX1" fmla="*/ 1023636 w 7373965"/>
              <a:gd name="connsiteY1" fmla="*/ 1497411 h 1497411"/>
              <a:gd name="connsiteX2" fmla="*/ 2634913 w 7373965"/>
              <a:gd name="connsiteY2" fmla="*/ 1468979 h 1497411"/>
              <a:gd name="connsiteX3" fmla="*/ 4359928 w 7373965"/>
              <a:gd name="connsiteY3" fmla="*/ 1288911 h 1497411"/>
              <a:gd name="connsiteX4" fmla="*/ 5990162 w 7373965"/>
              <a:gd name="connsiteY4" fmla="*/ 805569 h 1497411"/>
              <a:gd name="connsiteX5" fmla="*/ 7373965 w 7373965"/>
              <a:gd name="connsiteY5" fmla="*/ 0 h 149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965" h="1497411">
                <a:moveTo>
                  <a:pt x="0" y="1497411"/>
                </a:moveTo>
                <a:lnTo>
                  <a:pt x="1023636" y="1497411"/>
                </a:lnTo>
                <a:cubicBezTo>
                  <a:pt x="1462788" y="1492672"/>
                  <a:pt x="2078864" y="1503729"/>
                  <a:pt x="2634913" y="1468979"/>
                </a:cubicBezTo>
                <a:cubicBezTo>
                  <a:pt x="3190962" y="1434229"/>
                  <a:pt x="3800720" y="1399479"/>
                  <a:pt x="4359928" y="1288911"/>
                </a:cubicBezTo>
                <a:cubicBezTo>
                  <a:pt x="4919136" y="1178343"/>
                  <a:pt x="5487822" y="1020388"/>
                  <a:pt x="5990162" y="805569"/>
                </a:cubicBezTo>
                <a:cubicBezTo>
                  <a:pt x="6492502" y="590750"/>
                  <a:pt x="7373965" y="0"/>
                  <a:pt x="7373965" y="0"/>
                </a:cubicBezTo>
              </a:path>
            </a:pathLst>
          </a:custGeom>
          <a:ln w="50800" cmpd="sng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273181" y="2196541"/>
            <a:ext cx="85191" cy="1172758"/>
            <a:chOff x="2236993" y="2505894"/>
            <a:chExt cx="109463" cy="1506888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559876" y="2448668"/>
            <a:ext cx="85191" cy="1172758"/>
            <a:chOff x="2236993" y="2505894"/>
            <a:chExt cx="109463" cy="1506888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46572" y="2029632"/>
            <a:ext cx="85191" cy="1172758"/>
            <a:chOff x="2236993" y="2505894"/>
            <a:chExt cx="109463" cy="1506888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33267" y="2520075"/>
            <a:ext cx="85191" cy="1172758"/>
            <a:chOff x="2236993" y="2505894"/>
            <a:chExt cx="109463" cy="1506888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19962" y="2419323"/>
            <a:ext cx="85191" cy="1172758"/>
            <a:chOff x="2236993" y="2505894"/>
            <a:chExt cx="109463" cy="150688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06657" y="2298599"/>
            <a:ext cx="85191" cy="1172758"/>
            <a:chOff x="2236993" y="2505894"/>
            <a:chExt cx="109463" cy="1506888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993352" y="1921335"/>
            <a:ext cx="85191" cy="1172758"/>
            <a:chOff x="2236993" y="2505894"/>
            <a:chExt cx="109463" cy="150688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289525" y="2002583"/>
            <a:ext cx="85191" cy="1172758"/>
            <a:chOff x="2236993" y="2505894"/>
            <a:chExt cx="109463" cy="1506888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252132" y="3096073"/>
            <a:ext cx="85191" cy="1172758"/>
            <a:chOff x="2236993" y="2505894"/>
            <a:chExt cx="109463" cy="1506888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538827" y="2239227"/>
            <a:ext cx="85191" cy="117275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825523" y="2939735"/>
            <a:ext cx="85191" cy="1172758"/>
            <a:chOff x="2236993" y="2505894"/>
            <a:chExt cx="109463" cy="1506888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112218" y="2997984"/>
            <a:ext cx="85191" cy="1172758"/>
            <a:chOff x="2236993" y="2505894"/>
            <a:chExt cx="109463" cy="1506888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398913" y="2681082"/>
            <a:ext cx="85191" cy="1172758"/>
            <a:chOff x="2236993" y="2505894"/>
            <a:chExt cx="109463" cy="150688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685608" y="2922531"/>
            <a:ext cx="85191" cy="1172758"/>
            <a:chOff x="2236993" y="2505894"/>
            <a:chExt cx="109463" cy="1506888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972304" y="2258547"/>
            <a:ext cx="85191" cy="117275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53531" y="1765650"/>
            <a:ext cx="85191" cy="1172758"/>
            <a:chOff x="2236993" y="2505894"/>
            <a:chExt cx="109463" cy="1506888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97247" y="2683750"/>
            <a:ext cx="85191" cy="1172758"/>
            <a:chOff x="2236993" y="2505894"/>
            <a:chExt cx="109463" cy="1506888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381836" y="2779721"/>
            <a:ext cx="85191" cy="1172758"/>
            <a:chOff x="2236993" y="2505894"/>
            <a:chExt cx="109463" cy="1506888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673969" y="3162414"/>
            <a:ext cx="85191" cy="117275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960664" y="2400341"/>
            <a:ext cx="85191" cy="1172758"/>
            <a:chOff x="2236993" y="2505894"/>
            <a:chExt cx="109463" cy="1506888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27117" y="2821231"/>
            <a:ext cx="85191" cy="1172758"/>
            <a:chOff x="2236993" y="2505894"/>
            <a:chExt cx="109463" cy="1506888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840645" y="2196493"/>
            <a:ext cx="85191" cy="1172758"/>
            <a:chOff x="2236993" y="2505894"/>
            <a:chExt cx="109463" cy="1506888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253753" y="2803802"/>
            <a:ext cx="85191" cy="1172758"/>
            <a:chOff x="2236993" y="2505894"/>
            <a:chExt cx="109463" cy="1506888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142650" y="1910030"/>
            <a:ext cx="85191" cy="1172758"/>
            <a:chOff x="2236993" y="2505894"/>
            <a:chExt cx="109463" cy="1506888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429345" y="1570674"/>
            <a:ext cx="85191" cy="1172758"/>
            <a:chOff x="2236993" y="2505894"/>
            <a:chExt cx="109463" cy="1506888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716040" y="1623491"/>
            <a:ext cx="85191" cy="1172758"/>
            <a:chOff x="2236993" y="2505894"/>
            <a:chExt cx="109463" cy="1506888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577041" y="1908313"/>
            <a:ext cx="85191" cy="1172758"/>
            <a:chOff x="2236993" y="2505894"/>
            <a:chExt cx="109463" cy="1506888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863736" y="1787589"/>
            <a:ext cx="85191" cy="1172758"/>
            <a:chOff x="2236993" y="2505894"/>
            <a:chExt cx="109463" cy="1506888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8150431" y="1410325"/>
            <a:ext cx="85191" cy="1172758"/>
            <a:chOff x="2236993" y="2505894"/>
            <a:chExt cx="109463" cy="1506888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8010610" y="1254640"/>
            <a:ext cx="85191" cy="1172758"/>
            <a:chOff x="2236993" y="2505894"/>
            <a:chExt cx="109463" cy="150688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1137372" y="3146458"/>
            <a:ext cx="7336052" cy="767661"/>
          </a:xfrm>
          <a:custGeom>
            <a:avLst/>
            <a:gdLst>
              <a:gd name="connsiteX0" fmla="*/ 0 w 7336052"/>
              <a:gd name="connsiteY0" fmla="*/ 767661 h 767661"/>
              <a:gd name="connsiteX1" fmla="*/ 568687 w 7336052"/>
              <a:gd name="connsiteY1" fmla="*/ 634979 h 767661"/>
              <a:gd name="connsiteX2" fmla="*/ 1488063 w 7336052"/>
              <a:gd name="connsiteY2" fmla="*/ 502297 h 767661"/>
              <a:gd name="connsiteX3" fmla="*/ 2701260 w 7336052"/>
              <a:gd name="connsiteY3" fmla="*/ 388569 h 767661"/>
              <a:gd name="connsiteX4" fmla="*/ 4246191 w 7336052"/>
              <a:gd name="connsiteY4" fmla="*/ 303274 h 767661"/>
              <a:gd name="connsiteX5" fmla="*/ 5449910 w 7336052"/>
              <a:gd name="connsiteY5" fmla="*/ 189546 h 767661"/>
              <a:gd name="connsiteX6" fmla="*/ 7336052 w 7336052"/>
              <a:gd name="connsiteY6" fmla="*/ 0 h 76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6052" h="767661">
                <a:moveTo>
                  <a:pt x="0" y="767661"/>
                </a:moveTo>
                <a:cubicBezTo>
                  <a:pt x="160338" y="723433"/>
                  <a:pt x="320677" y="679206"/>
                  <a:pt x="568687" y="634979"/>
                </a:cubicBezTo>
                <a:cubicBezTo>
                  <a:pt x="816697" y="590752"/>
                  <a:pt x="1132634" y="543365"/>
                  <a:pt x="1488063" y="502297"/>
                </a:cubicBezTo>
                <a:cubicBezTo>
                  <a:pt x="1843492" y="461229"/>
                  <a:pt x="2241572" y="421739"/>
                  <a:pt x="2701260" y="388569"/>
                </a:cubicBezTo>
                <a:cubicBezTo>
                  <a:pt x="3160948" y="355398"/>
                  <a:pt x="3788083" y="336444"/>
                  <a:pt x="4246191" y="303274"/>
                </a:cubicBezTo>
                <a:cubicBezTo>
                  <a:pt x="4704299" y="270104"/>
                  <a:pt x="5449910" y="189546"/>
                  <a:pt x="5449910" y="189546"/>
                </a:cubicBezTo>
                <a:lnTo>
                  <a:pt x="7336052" y="0"/>
                </a:lnTo>
              </a:path>
            </a:pathLst>
          </a:custGeom>
          <a:ln w="317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37372" y="3032731"/>
            <a:ext cx="7326574" cy="308353"/>
          </a:xfrm>
          <a:custGeom>
            <a:avLst/>
            <a:gdLst>
              <a:gd name="connsiteX0" fmla="*/ 0 w 7326574"/>
              <a:gd name="connsiteY0" fmla="*/ 85296 h 305063"/>
              <a:gd name="connsiteX1" fmla="*/ 549730 w 7326574"/>
              <a:gd name="connsiteY1" fmla="*/ 199023 h 305063"/>
              <a:gd name="connsiteX2" fmla="*/ 1488063 w 7326574"/>
              <a:gd name="connsiteY2" fmla="*/ 293796 h 305063"/>
              <a:gd name="connsiteX3" fmla="*/ 2530654 w 7326574"/>
              <a:gd name="connsiteY3" fmla="*/ 303273 h 305063"/>
              <a:gd name="connsiteX4" fmla="*/ 4378884 w 7326574"/>
              <a:gd name="connsiteY4" fmla="*/ 284319 h 305063"/>
              <a:gd name="connsiteX5" fmla="*/ 6113377 w 7326574"/>
              <a:gd name="connsiteY5" fmla="*/ 151637 h 305063"/>
              <a:gd name="connsiteX6" fmla="*/ 7326574 w 7326574"/>
              <a:gd name="connsiteY6" fmla="*/ 0 h 305063"/>
              <a:gd name="connsiteX0" fmla="*/ 0 w 7326574"/>
              <a:gd name="connsiteY0" fmla="*/ 85296 h 308353"/>
              <a:gd name="connsiteX1" fmla="*/ 549730 w 7326574"/>
              <a:gd name="connsiteY1" fmla="*/ 199023 h 308353"/>
              <a:gd name="connsiteX2" fmla="*/ 1488063 w 7326574"/>
              <a:gd name="connsiteY2" fmla="*/ 293796 h 308353"/>
              <a:gd name="connsiteX3" fmla="*/ 2530654 w 7326574"/>
              <a:gd name="connsiteY3" fmla="*/ 303273 h 308353"/>
              <a:gd name="connsiteX4" fmla="*/ 4492621 w 7326574"/>
              <a:gd name="connsiteY4" fmla="*/ 246409 h 308353"/>
              <a:gd name="connsiteX5" fmla="*/ 6113377 w 7326574"/>
              <a:gd name="connsiteY5" fmla="*/ 151637 h 308353"/>
              <a:gd name="connsiteX6" fmla="*/ 7326574 w 7326574"/>
              <a:gd name="connsiteY6" fmla="*/ 0 h 308353"/>
              <a:gd name="connsiteX0" fmla="*/ 0 w 7326574"/>
              <a:gd name="connsiteY0" fmla="*/ 85296 h 308353"/>
              <a:gd name="connsiteX1" fmla="*/ 549730 w 7326574"/>
              <a:gd name="connsiteY1" fmla="*/ 199023 h 308353"/>
              <a:gd name="connsiteX2" fmla="*/ 1488063 w 7326574"/>
              <a:gd name="connsiteY2" fmla="*/ 293796 h 308353"/>
              <a:gd name="connsiteX3" fmla="*/ 2530654 w 7326574"/>
              <a:gd name="connsiteY3" fmla="*/ 303273 h 308353"/>
              <a:gd name="connsiteX4" fmla="*/ 4492621 w 7326574"/>
              <a:gd name="connsiteY4" fmla="*/ 246409 h 308353"/>
              <a:gd name="connsiteX5" fmla="*/ 6065986 w 7326574"/>
              <a:gd name="connsiteY5" fmla="*/ 104251 h 308353"/>
              <a:gd name="connsiteX6" fmla="*/ 7326574 w 7326574"/>
              <a:gd name="connsiteY6" fmla="*/ 0 h 308353"/>
              <a:gd name="connsiteX0" fmla="*/ 0 w 7326574"/>
              <a:gd name="connsiteY0" fmla="*/ 85296 h 308353"/>
              <a:gd name="connsiteX1" fmla="*/ 549730 w 7326574"/>
              <a:gd name="connsiteY1" fmla="*/ 199023 h 308353"/>
              <a:gd name="connsiteX2" fmla="*/ 1488063 w 7326574"/>
              <a:gd name="connsiteY2" fmla="*/ 293796 h 308353"/>
              <a:gd name="connsiteX3" fmla="*/ 2530654 w 7326574"/>
              <a:gd name="connsiteY3" fmla="*/ 303273 h 308353"/>
              <a:gd name="connsiteX4" fmla="*/ 4397840 w 7326574"/>
              <a:gd name="connsiteY4" fmla="*/ 246409 h 308353"/>
              <a:gd name="connsiteX5" fmla="*/ 6065986 w 7326574"/>
              <a:gd name="connsiteY5" fmla="*/ 104251 h 308353"/>
              <a:gd name="connsiteX6" fmla="*/ 7326574 w 7326574"/>
              <a:gd name="connsiteY6" fmla="*/ 0 h 30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26574" h="308353">
                <a:moveTo>
                  <a:pt x="0" y="85296"/>
                </a:moveTo>
                <a:cubicBezTo>
                  <a:pt x="150860" y="124784"/>
                  <a:pt x="301720" y="164273"/>
                  <a:pt x="549730" y="199023"/>
                </a:cubicBezTo>
                <a:cubicBezTo>
                  <a:pt x="797740" y="233773"/>
                  <a:pt x="1157909" y="276421"/>
                  <a:pt x="1488063" y="293796"/>
                </a:cubicBezTo>
                <a:cubicBezTo>
                  <a:pt x="1818217" y="311171"/>
                  <a:pt x="2045691" y="311171"/>
                  <a:pt x="2530654" y="303273"/>
                </a:cubicBezTo>
                <a:cubicBezTo>
                  <a:pt x="3015617" y="295375"/>
                  <a:pt x="3808618" y="279579"/>
                  <a:pt x="4397840" y="246409"/>
                </a:cubicBezTo>
                <a:cubicBezTo>
                  <a:pt x="4987062" y="213239"/>
                  <a:pt x="5577864" y="145319"/>
                  <a:pt x="6065986" y="104251"/>
                </a:cubicBezTo>
                <a:lnTo>
                  <a:pt x="7326574" y="0"/>
                </a:lnTo>
              </a:path>
            </a:pathLst>
          </a:custGeom>
          <a:ln w="317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46850" y="3099072"/>
            <a:ext cx="7298140" cy="407523"/>
          </a:xfrm>
          <a:custGeom>
            <a:avLst/>
            <a:gdLst>
              <a:gd name="connsiteX0" fmla="*/ 0 w 7298140"/>
              <a:gd name="connsiteY0" fmla="*/ 407523 h 407523"/>
              <a:gd name="connsiteX1" fmla="*/ 786683 w 7298140"/>
              <a:gd name="connsiteY1" fmla="*/ 398046 h 407523"/>
              <a:gd name="connsiteX2" fmla="*/ 2416917 w 7298140"/>
              <a:gd name="connsiteY2" fmla="*/ 350660 h 407523"/>
              <a:gd name="connsiteX3" fmla="*/ 4435753 w 7298140"/>
              <a:gd name="connsiteY3" fmla="*/ 265364 h 407523"/>
              <a:gd name="connsiteX4" fmla="*/ 5914337 w 7298140"/>
              <a:gd name="connsiteY4" fmla="*/ 123205 h 407523"/>
              <a:gd name="connsiteX5" fmla="*/ 7298140 w 7298140"/>
              <a:gd name="connsiteY5" fmla="*/ 0 h 40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98140" h="407523">
                <a:moveTo>
                  <a:pt x="0" y="407523"/>
                </a:moveTo>
                <a:lnTo>
                  <a:pt x="786683" y="398046"/>
                </a:lnTo>
                <a:lnTo>
                  <a:pt x="2416917" y="350660"/>
                </a:lnTo>
                <a:lnTo>
                  <a:pt x="4435753" y="265364"/>
                </a:lnTo>
                <a:cubicBezTo>
                  <a:pt x="5018656" y="227455"/>
                  <a:pt x="5914337" y="123205"/>
                  <a:pt x="5914337" y="123205"/>
                </a:cubicBezTo>
                <a:lnTo>
                  <a:pt x="7298140" y="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87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4139" y="4861847"/>
            <a:ext cx="625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Pitfall 2:  Beware of collapsing covariance</a:t>
            </a:r>
            <a:br>
              <a:rPr lang="en-US" dirty="0" smtClean="0"/>
            </a:br>
            <a:r>
              <a:rPr lang="en-US" dirty="0" smtClean="0"/>
              <a:t>	- Prevents new data from influencing solution</a:t>
            </a:r>
            <a:br>
              <a:rPr lang="en-US" dirty="0" smtClean="0"/>
            </a:br>
            <a:r>
              <a:rPr lang="en-US" dirty="0" smtClean="0"/>
              <a:t>	- More prevalent for longer time-spans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86164" y="2738704"/>
            <a:ext cx="0" cy="77713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76435" y="2123597"/>
            <a:ext cx="85191" cy="1172758"/>
            <a:chOff x="2236993" y="2505894"/>
            <a:chExt cx="109463" cy="150688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288642" y="2206503"/>
            <a:ext cx="85191" cy="1172758"/>
            <a:chOff x="2236993" y="2505894"/>
            <a:chExt cx="109463" cy="1506888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" y="3581515"/>
            <a:ext cx="228600" cy="266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1" y="3039574"/>
            <a:ext cx="190500" cy="203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90" y="3657428"/>
            <a:ext cx="228600" cy="228600"/>
          </a:xfrm>
          <a:prstGeom prst="rect">
            <a:avLst/>
          </a:prstGeom>
        </p:spPr>
      </p:pic>
      <p:grpSp>
        <p:nvGrpSpPr>
          <p:cNvPr id="188" name="Group 187"/>
          <p:cNvGrpSpPr/>
          <p:nvPr/>
        </p:nvGrpSpPr>
        <p:grpSpPr>
          <a:xfrm>
            <a:off x="2046832" y="2228611"/>
            <a:ext cx="85191" cy="1172758"/>
            <a:chOff x="2236993" y="2505894"/>
            <a:chExt cx="109463" cy="1506888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884530" y="2922512"/>
            <a:ext cx="1842140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25" y="2738951"/>
            <a:ext cx="190500" cy="228600"/>
          </a:xfrm>
          <a:prstGeom prst="rect">
            <a:avLst/>
          </a:prstGeom>
        </p:spPr>
      </p:pic>
      <p:cxnSp>
        <p:nvCxnSpPr>
          <p:cNvPr id="205" name="Straight Connector 204"/>
          <p:cNvCxnSpPr/>
          <p:nvPr/>
        </p:nvCxnSpPr>
        <p:spPr>
          <a:xfrm>
            <a:off x="884530" y="3125712"/>
            <a:ext cx="1842140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014289" y="2735984"/>
            <a:ext cx="0" cy="77713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>
            <a:spLocks noChangeAspect="1"/>
          </p:cNvSpPr>
          <p:nvPr/>
        </p:nvSpPr>
        <p:spPr>
          <a:xfrm>
            <a:off x="4804560" y="2666204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4416767" y="2749110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24" y="3578795"/>
            <a:ext cx="228600" cy="266700"/>
          </a:xfrm>
          <a:prstGeom prst="rect">
            <a:avLst/>
          </a:prstGeom>
        </p:spPr>
      </p:pic>
      <p:pic>
        <p:nvPicPr>
          <p:cNvPr id="215" name="Picture 2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496" y="3036854"/>
            <a:ext cx="190500" cy="203200"/>
          </a:xfrm>
          <a:prstGeom prst="rect">
            <a:avLst/>
          </a:prstGeom>
        </p:spPr>
      </p:pic>
      <p:pic>
        <p:nvPicPr>
          <p:cNvPr id="216" name="Picture 2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46" y="4013423"/>
            <a:ext cx="228600" cy="2286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460120" y="1189344"/>
            <a:ext cx="758190" cy="3140838"/>
            <a:chOff x="5834444" y="1969240"/>
            <a:chExt cx="758190" cy="1277772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6222237" y="1969240"/>
              <a:ext cx="0" cy="117275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834444" y="2052146"/>
              <a:ext cx="0" cy="117275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592634" y="2074254"/>
              <a:ext cx="0" cy="117275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/>
          <p:cNvSpPr>
            <a:spLocks noChangeAspect="1"/>
          </p:cNvSpPr>
          <p:nvPr/>
        </p:nvSpPr>
        <p:spPr>
          <a:xfrm>
            <a:off x="5174957" y="2771218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4012655" y="3071424"/>
            <a:ext cx="1842140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1" name="Picture 2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50" y="2887863"/>
            <a:ext cx="190500" cy="228600"/>
          </a:xfrm>
          <a:prstGeom prst="rect">
            <a:avLst/>
          </a:prstGeom>
        </p:spPr>
      </p:pic>
      <p:cxnSp>
        <p:nvCxnSpPr>
          <p:cNvPr id="222" name="Straight Connector 221"/>
          <p:cNvCxnSpPr/>
          <p:nvPr/>
        </p:nvCxnSpPr>
        <p:spPr>
          <a:xfrm>
            <a:off x="4012655" y="3122992"/>
            <a:ext cx="1842140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30645" y="3004299"/>
            <a:ext cx="0" cy="246409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20916" y="2124361"/>
            <a:ext cx="85191" cy="1172758"/>
            <a:chOff x="2236993" y="2505894"/>
            <a:chExt cx="109463" cy="150688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33123" y="2207267"/>
            <a:ext cx="85191" cy="1172758"/>
            <a:chOff x="2236993" y="2505894"/>
            <a:chExt cx="109463" cy="1506888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61" y="3373779"/>
            <a:ext cx="228600" cy="2667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52" y="3040338"/>
            <a:ext cx="190500" cy="2032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215" y="3563419"/>
            <a:ext cx="228600" cy="2286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7791313" y="2229375"/>
            <a:ext cx="85191" cy="1172758"/>
            <a:chOff x="2236993" y="2505894"/>
            <a:chExt cx="109463" cy="150688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6629011" y="3084389"/>
            <a:ext cx="1842140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06" y="2900828"/>
            <a:ext cx="190500" cy="22860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6629011" y="3126476"/>
            <a:ext cx="1842140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81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2412490" y="3295144"/>
            <a:ext cx="0" cy="77713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>
            <a:spLocks noChangeAspect="1"/>
          </p:cNvSpPr>
          <p:nvPr/>
        </p:nvSpPr>
        <p:spPr>
          <a:xfrm>
            <a:off x="3202761" y="2922091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2814968" y="3308270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25" y="4137955"/>
            <a:ext cx="228600" cy="266700"/>
          </a:xfrm>
          <a:prstGeom prst="rect">
            <a:avLst/>
          </a:prstGeom>
        </p:spPr>
      </p:pic>
      <p:pic>
        <p:nvPicPr>
          <p:cNvPr id="215" name="Picture 2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97" y="3596014"/>
            <a:ext cx="190500" cy="203200"/>
          </a:xfrm>
          <a:prstGeom prst="rect">
            <a:avLst/>
          </a:prstGeom>
        </p:spPr>
      </p:pic>
      <p:pic>
        <p:nvPicPr>
          <p:cNvPr id="216" name="Picture 2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5" y="5217038"/>
            <a:ext cx="228600" cy="228600"/>
          </a:xfrm>
          <a:prstGeom prst="rect">
            <a:avLst/>
          </a:prstGeom>
        </p:spPr>
      </p:pic>
      <p:cxnSp>
        <p:nvCxnSpPr>
          <p:cNvPr id="209" name="Straight Connector 208"/>
          <p:cNvCxnSpPr/>
          <p:nvPr/>
        </p:nvCxnSpPr>
        <p:spPr>
          <a:xfrm>
            <a:off x="3246114" y="1445231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858321" y="1952292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616511" y="2006635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>
            <a:spLocks noChangeAspect="1"/>
          </p:cNvSpPr>
          <p:nvPr/>
        </p:nvSpPr>
        <p:spPr>
          <a:xfrm>
            <a:off x="3573158" y="3330378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2410856" y="3682152"/>
            <a:ext cx="4157469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81689" y="2215899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>
            <a:spLocks noChangeAspect="1"/>
          </p:cNvSpPr>
          <p:nvPr/>
        </p:nvSpPr>
        <p:spPr>
          <a:xfrm>
            <a:off x="4038336" y="3539642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470290" y="1599876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>
            <a:off x="4426937" y="2923619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124280" y="2424399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spect="1"/>
          </p:cNvSpPr>
          <p:nvPr/>
        </p:nvSpPr>
        <p:spPr>
          <a:xfrm>
            <a:off x="5080927" y="3748142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31838" y="1922103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5488485" y="3245846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5854094" y="2234854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>
            <a:spLocks noChangeAspect="1"/>
          </p:cNvSpPr>
          <p:nvPr/>
        </p:nvSpPr>
        <p:spPr>
          <a:xfrm>
            <a:off x="5810741" y="3558597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6252174" y="1808375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6208821" y="3132118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811502" y="3781435"/>
            <a:ext cx="0" cy="25588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4768149" y="3871345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99" y="3347009"/>
            <a:ext cx="635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68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2412490" y="3295144"/>
            <a:ext cx="0" cy="77713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>
            <a:spLocks noChangeAspect="1"/>
          </p:cNvSpPr>
          <p:nvPr/>
        </p:nvSpPr>
        <p:spPr>
          <a:xfrm>
            <a:off x="3202761" y="2922091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2814968" y="3308270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25" y="4137955"/>
            <a:ext cx="228600" cy="266700"/>
          </a:xfrm>
          <a:prstGeom prst="rect">
            <a:avLst/>
          </a:prstGeom>
        </p:spPr>
      </p:pic>
      <p:pic>
        <p:nvPicPr>
          <p:cNvPr id="215" name="Picture 2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97" y="3596014"/>
            <a:ext cx="190500" cy="203200"/>
          </a:xfrm>
          <a:prstGeom prst="rect">
            <a:avLst/>
          </a:prstGeom>
        </p:spPr>
      </p:pic>
      <p:pic>
        <p:nvPicPr>
          <p:cNvPr id="216" name="Picture 2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5" y="5217038"/>
            <a:ext cx="228600" cy="228600"/>
          </a:xfrm>
          <a:prstGeom prst="rect">
            <a:avLst/>
          </a:prstGeom>
        </p:spPr>
      </p:pic>
      <p:cxnSp>
        <p:nvCxnSpPr>
          <p:cNvPr id="209" name="Straight Connector 208"/>
          <p:cNvCxnSpPr/>
          <p:nvPr/>
        </p:nvCxnSpPr>
        <p:spPr>
          <a:xfrm>
            <a:off x="3246114" y="1445231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858321" y="1952292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616511" y="2006635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>
            <a:spLocks noChangeAspect="1"/>
          </p:cNvSpPr>
          <p:nvPr/>
        </p:nvSpPr>
        <p:spPr>
          <a:xfrm>
            <a:off x="3573158" y="3330378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1" name="Picture 2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53" y="3691305"/>
            <a:ext cx="190500" cy="228600"/>
          </a:xfrm>
          <a:prstGeom prst="rect">
            <a:avLst/>
          </a:prstGeom>
        </p:spPr>
      </p:pic>
      <p:cxnSp>
        <p:nvCxnSpPr>
          <p:cNvPr id="222" name="Straight Connector 221"/>
          <p:cNvCxnSpPr/>
          <p:nvPr/>
        </p:nvCxnSpPr>
        <p:spPr>
          <a:xfrm>
            <a:off x="2410856" y="3682152"/>
            <a:ext cx="4157469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81689" y="2215899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>
            <a:spLocks noChangeAspect="1"/>
          </p:cNvSpPr>
          <p:nvPr/>
        </p:nvSpPr>
        <p:spPr>
          <a:xfrm>
            <a:off x="4038336" y="3539642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470290" y="1599876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>
            <a:off x="4426937" y="2923619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124280" y="2424399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spect="1"/>
          </p:cNvSpPr>
          <p:nvPr/>
        </p:nvSpPr>
        <p:spPr>
          <a:xfrm>
            <a:off x="5080927" y="3748142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5531838" y="1922103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5488485" y="3245846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5854094" y="2234854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>
            <a:spLocks noChangeAspect="1"/>
          </p:cNvSpPr>
          <p:nvPr/>
        </p:nvSpPr>
        <p:spPr>
          <a:xfrm>
            <a:off x="5810741" y="3558597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6252174" y="1808375"/>
            <a:ext cx="0" cy="288270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6208821" y="3132118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811502" y="3781435"/>
            <a:ext cx="0" cy="255887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4768149" y="3871345"/>
            <a:ext cx="85191" cy="85191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10505" y="3832331"/>
            <a:ext cx="4157820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787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Recall the </a:t>
            </a:r>
            <a:r>
              <a:rPr lang="en-US" sz="2000" dirty="0" err="1" smtClean="0"/>
              <a:t>Kalman</a:t>
            </a:r>
            <a:r>
              <a:rPr lang="en-US" sz="2000" dirty="0" smtClean="0"/>
              <a:t> Gain, which was formed in the derivation of the Sequential Algorithm.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Gain’s Influence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53" y="2017962"/>
            <a:ext cx="6524479" cy="710876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4690576" y="1088551"/>
            <a:ext cx="783556" cy="3876715"/>
          </a:xfrm>
          <a:prstGeom prst="leftBrace">
            <a:avLst>
              <a:gd name="adj1" fmla="val 67365"/>
              <a:gd name="adj2" fmla="val 50000"/>
            </a:avLst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23" y="3564855"/>
            <a:ext cx="5588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64" y="4146301"/>
            <a:ext cx="4216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Buff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22225" cmpd="sng">
          <a:solidFill>
            <a:schemeClr val="tx1"/>
          </a:solidFill>
          <a:prstDash val="solid"/>
          <a:headEnd type="none" w="lg" len="sm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CAR_born_template2">
  <a:themeElements>
    <a:clrScheme name="cca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a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a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23224</TotalTime>
  <Words>1230</Words>
  <Application>Microsoft Macintosh PowerPoint</Application>
  <PresentationFormat>On-screen Show (4:3)</PresentationFormat>
  <Paragraphs>375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9" baseType="lpstr">
      <vt:lpstr>CUBuff</vt:lpstr>
      <vt:lpstr>CCAR_born_template2</vt:lpstr>
      <vt:lpstr>Equation</vt:lpstr>
      <vt:lpstr>PowerPoint Presentation</vt:lpstr>
      <vt:lpstr>Announcements</vt:lpstr>
      <vt:lpstr>Exam 1 Debrief Again</vt:lpstr>
      <vt:lpstr>Exam 1 ReDebrief</vt:lpstr>
      <vt:lpstr>Exam 1 ReDebrief</vt:lpstr>
      <vt:lpstr>Exam 1 ReDebrief</vt:lpstr>
      <vt:lpstr>Exam 1 ReDebrief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Quiz Review</vt:lpstr>
      <vt:lpstr>Quiz Review</vt:lpstr>
      <vt:lpstr>Quiz Review</vt:lpstr>
      <vt:lpstr>Quiz Review</vt:lpstr>
      <vt:lpstr>Quiz Review</vt:lpstr>
      <vt:lpstr>Quiz Review</vt:lpstr>
      <vt:lpstr>Quiz Review</vt:lpstr>
      <vt:lpstr>Quiz Review</vt:lpstr>
      <vt:lpstr>Topics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Side Note</vt:lpstr>
      <vt:lpstr>PowerPoint Presentation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Evolution of Covariance Matrix</vt:lpstr>
      <vt:lpstr>PowerPoint Presentation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Kalman Gain’s Influence</vt:lpstr>
      <vt:lpstr>Kalman Gain’s Influence</vt:lpstr>
      <vt:lpstr>What is the Role of the Kalman Gain?</vt:lpstr>
      <vt:lpstr>What is the Role of the Kalman Gain?</vt:lpstr>
      <vt:lpstr>What is the Role of the Kalman Gain?</vt:lpstr>
      <vt:lpstr>What is the Role of the Kalman Gain?</vt:lpstr>
      <vt:lpstr>Summary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Leonard</dc:creator>
  <cp:lastModifiedBy>Jeff Parker</cp:lastModifiedBy>
  <cp:revision>569</cp:revision>
  <dcterms:created xsi:type="dcterms:W3CDTF">2010-10-26T19:01:06Z</dcterms:created>
  <dcterms:modified xsi:type="dcterms:W3CDTF">2012-10-30T15:31:48Z</dcterms:modified>
</cp:coreProperties>
</file>