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347" r:id="rId2"/>
    <p:sldId id="423" r:id="rId3"/>
    <p:sldId id="424" r:id="rId4"/>
    <p:sldId id="425" r:id="rId5"/>
    <p:sldId id="426" r:id="rId6"/>
    <p:sldId id="427" r:id="rId7"/>
    <p:sldId id="428" r:id="rId8"/>
    <p:sldId id="422" r:id="rId9"/>
    <p:sldId id="400" r:id="rId10"/>
    <p:sldId id="401" r:id="rId11"/>
    <p:sldId id="402" r:id="rId12"/>
    <p:sldId id="416" r:id="rId13"/>
    <p:sldId id="417" r:id="rId14"/>
    <p:sldId id="418" r:id="rId15"/>
    <p:sldId id="403" r:id="rId16"/>
    <p:sldId id="419" r:id="rId17"/>
    <p:sldId id="404" r:id="rId18"/>
    <p:sldId id="405" r:id="rId19"/>
    <p:sldId id="420" r:id="rId20"/>
    <p:sldId id="421" r:id="rId21"/>
    <p:sldId id="406" r:id="rId22"/>
    <p:sldId id="412" r:id="rId23"/>
    <p:sldId id="414" r:id="rId24"/>
    <p:sldId id="415" r:id="rId25"/>
    <p:sldId id="408" r:id="rId26"/>
    <p:sldId id="409" r:id="rId27"/>
    <p:sldId id="410" r:id="rId28"/>
    <p:sldId id="411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B879"/>
    <a:srgbClr val="D3B979"/>
    <a:srgbClr val="D2C121"/>
    <a:srgbClr val="D2BF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041" autoAdjust="0"/>
  </p:normalViewPr>
  <p:slideViewPr>
    <p:cSldViewPr>
      <p:cViewPr>
        <p:scale>
          <a:sx n="75" d="100"/>
          <a:sy n="75" d="100"/>
        </p:scale>
        <p:origin x="-1128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4" Type="http://schemas.openxmlformats.org/officeDocument/2006/relationships/image" Target="../media/image17.emf"/><Relationship Id="rId1" Type="http://schemas.openxmlformats.org/officeDocument/2006/relationships/image" Target="../media/image14.wmf"/><Relationship Id="rId2" Type="http://schemas.openxmlformats.org/officeDocument/2006/relationships/image" Target="../media/image15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4" Type="http://schemas.openxmlformats.org/officeDocument/2006/relationships/image" Target="../media/image12.wmf"/><Relationship Id="rId5" Type="http://schemas.openxmlformats.org/officeDocument/2006/relationships/image" Target="../media/image13.wmf"/><Relationship Id="rId1" Type="http://schemas.openxmlformats.org/officeDocument/2006/relationships/image" Target="../media/image9.wmf"/><Relationship Id="rId2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0571C4-E54F-244D-820D-D3DE95A62215}" type="datetimeFigureOut">
              <a:rPr lang="en-US" smtClean="0"/>
              <a:t>10/28/13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CF4CAD-B612-6A45-A4C6-4A5233F22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4769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238691-7807-6B49-9370-AF7F7F0E64A9}" type="datetimeFigureOut">
              <a:rPr lang="en-US" smtClean="0"/>
              <a:t>10/28/13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6C33CE-5D39-144A-989C-44686202B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424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C33CE-5D39-144A-989C-44686202BDA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53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ASEN 5090 Axelrad and Larson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ASEN 5090 Axelrad and Larson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ASEN 5090 Axelrad and Larson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ASEN 5090 Axelrad and Larson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ASEN 5090 Axelrad and Larson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ASEN 5090 Axelrad and Larson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ASEN 5090 Axelrad and Larson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ASEN 5090 Axelrad and Larson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ASEN 5090 Axelrad and Larson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ASEN 5090 Axelrad and Larson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ASEN 5090 Axelrad and Larson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6019800"/>
            <a:ext cx="9144000" cy="8382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CFB879"/>
                </a:solidFill>
              </a:defRPr>
            </a:lvl1pPr>
          </a:lstStyle>
          <a:p>
            <a:r>
              <a:rPr lang="en-US" smtClean="0"/>
              <a:t>ASEN 5090 Axelrad and Larson</a:t>
            </a:r>
            <a:endParaRPr lang="en-US" dirty="0"/>
          </a:p>
        </p:txBody>
      </p:sp>
      <p:pic>
        <p:nvPicPr>
          <p:cNvPr id="10" name="Picture 9" descr="UCB_logo-horiz_WHT–smal.eps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95300" y="6159326"/>
            <a:ext cx="2247900" cy="533748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EFB43-BEAF-4970-A06C-24B01B76FA9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b="0" kern="1200">
          <a:solidFill>
            <a:schemeClr val="tx1"/>
          </a:solidFill>
          <a:latin typeface="+mn-lt"/>
          <a:ea typeface="+mn-ea"/>
          <a:cs typeface="Arial Black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b="0" i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3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4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6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6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7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8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8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13.bin"/><Relationship Id="rId12" Type="http://schemas.openxmlformats.org/officeDocument/2006/relationships/image" Target="../media/image13.w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9.bin"/><Relationship Id="rId4" Type="http://schemas.openxmlformats.org/officeDocument/2006/relationships/image" Target="../media/image9.wmf"/><Relationship Id="rId5" Type="http://schemas.openxmlformats.org/officeDocument/2006/relationships/oleObject" Target="../embeddings/oleObject10.bin"/><Relationship Id="rId6" Type="http://schemas.openxmlformats.org/officeDocument/2006/relationships/image" Target="../media/image10.wmf"/><Relationship Id="rId7" Type="http://schemas.openxmlformats.org/officeDocument/2006/relationships/oleObject" Target="../embeddings/oleObject11.bin"/><Relationship Id="rId8" Type="http://schemas.openxmlformats.org/officeDocument/2006/relationships/image" Target="../media/image11.wmf"/><Relationship Id="rId9" Type="http://schemas.openxmlformats.org/officeDocument/2006/relationships/oleObject" Target="../embeddings/oleObject12.bin"/><Relationship Id="rId10" Type="http://schemas.openxmlformats.org/officeDocument/2006/relationships/image" Target="../media/image12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4" Type="http://schemas.openxmlformats.org/officeDocument/2006/relationships/image" Target="../media/image14.wmf"/><Relationship Id="rId5" Type="http://schemas.openxmlformats.org/officeDocument/2006/relationships/oleObject" Target="../embeddings/oleObject15.bin"/><Relationship Id="rId6" Type="http://schemas.openxmlformats.org/officeDocument/2006/relationships/image" Target="../media/image15.wmf"/><Relationship Id="rId7" Type="http://schemas.openxmlformats.org/officeDocument/2006/relationships/oleObject" Target="../embeddings/oleObject16.bin"/><Relationship Id="rId8" Type="http://schemas.openxmlformats.org/officeDocument/2006/relationships/image" Target="../media/image16.emf"/><Relationship Id="rId9" Type="http://schemas.openxmlformats.org/officeDocument/2006/relationships/oleObject" Target="../embeddings/oleObject17.bin"/><Relationship Id="rId10" Type="http://schemas.openxmlformats.org/officeDocument/2006/relationships/image" Target="../media/image17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4" Type="http://schemas.openxmlformats.org/officeDocument/2006/relationships/image" Target="../media/image18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4" Type="http://schemas.openxmlformats.org/officeDocument/2006/relationships/image" Target="../media/image19.w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2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GPS LEAST SQUARES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43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22313" y="609601"/>
            <a:ext cx="7772400" cy="3797300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ASEN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5090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ASEN 5090 Axelrad and Larson</a:t>
            </a:r>
            <a:endParaRPr lang="en-US" dirty="0"/>
          </a:p>
        </p:txBody>
      </p:sp>
      <p:sp>
        <p:nvSpPr>
          <p:cNvPr id="18436" name="Rectangle 9"/>
          <p:cNvSpPr>
            <a:spLocks noChangeArrowheads="1"/>
          </p:cNvSpPr>
          <p:nvPr/>
        </p:nvSpPr>
        <p:spPr bwMode="auto">
          <a:xfrm>
            <a:off x="5257800" y="6400800"/>
            <a:ext cx="3429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sz="900">
                <a:latin typeface="Comic Sans MS" charset="0"/>
              </a:rPr>
              <a:t> </a:t>
            </a:r>
          </a:p>
          <a:p>
            <a:r>
              <a:rPr lang="en-US" sz="900">
                <a:latin typeface="Comic Sans MS" charset="0"/>
              </a:rPr>
              <a:t>ASEN 5090 LECTURE NOTES – LARSON, AXELRAD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727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But this is the GPS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Measurement Model</a:t>
            </a: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843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1636167"/>
              </p:ext>
            </p:extLst>
          </p:nvPr>
        </p:nvGraphicFramePr>
        <p:xfrm>
          <a:off x="1600200" y="1193800"/>
          <a:ext cx="6108700" cy="467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00" name="Equation" r:id="rId3" imgW="6108480" imgH="4902120" progId="Equation.DSMT4">
                  <p:embed/>
                </p:oleObj>
              </mc:Choice>
              <mc:Fallback>
                <p:oleObj name="Equation" r:id="rId3" imgW="6108480" imgH="4902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193800"/>
                        <a:ext cx="6108700" cy="467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ASEN 5090 Axelrad and Larson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New GPS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Measurement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Model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GPS measurement is nonlinearly related to the state</a:t>
            </a:r>
          </a:p>
        </p:txBody>
      </p:sp>
      <p:graphicFrame>
        <p:nvGraphicFramePr>
          <p:cNvPr id="1945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9308457"/>
              </p:ext>
            </p:extLst>
          </p:nvPr>
        </p:nvGraphicFramePr>
        <p:xfrm>
          <a:off x="838201" y="2286001"/>
          <a:ext cx="8152504" cy="32003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24" name="Equation" r:id="rId3" imgW="6565900" imgH="2578100" progId="Equation.3">
                  <p:embed/>
                </p:oleObj>
              </mc:Choice>
              <mc:Fallback>
                <p:oleObj name="Equation" r:id="rId3" imgW="6565900" imgH="2578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1" y="2286001"/>
                        <a:ext cx="8152504" cy="32003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ASEN 5090 Axelrad and Larson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172200" y="2362200"/>
            <a:ext cx="23688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What’s b? Rho?</a:t>
            </a:r>
            <a:endParaRPr 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ASEN 5090 Axelrad and Larson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09600" y="762000"/>
            <a:ext cx="8305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Observation (</a:t>
            </a:r>
            <a:r>
              <a:rPr lang="en-US" sz="2400" dirty="0" err="1" smtClean="0"/>
              <a:t>pseudorange</a:t>
            </a:r>
            <a:r>
              <a:rPr lang="en-US" sz="2400" dirty="0" smtClean="0"/>
              <a:t>) does not depend linearly on what we want to know (X, Y, Z of the receiver).</a:t>
            </a:r>
          </a:p>
          <a:p>
            <a:endParaRPr lang="en-US" sz="2400" dirty="0"/>
          </a:p>
          <a:p>
            <a:r>
              <a:rPr lang="en-US" sz="2400" dirty="0" smtClean="0"/>
              <a:t>We need to linearize the observation equation, using Taylor Series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5" name="Picture 4" descr="Screen Shot 2013-10-25 at 7.36.2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886200"/>
            <a:ext cx="7246186" cy="685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3400" y="4114800"/>
            <a:ext cx="652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r>
              <a:rPr lang="en-US" dirty="0" smtClean="0"/>
              <a:t>(x)=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48000" y="5181600"/>
            <a:ext cx="29603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</a:t>
            </a:r>
            <a:r>
              <a:rPr lang="en-US" sz="2400" dirty="0" smtClean="0"/>
              <a:t>(x) = f(a) + f’(a)(x-a)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38774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ASEN 5090 Axelrad and Larson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62000" y="609600"/>
            <a:ext cx="80010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What does f</a:t>
            </a:r>
            <a:r>
              <a:rPr lang="en-US" sz="2400" dirty="0"/>
              <a:t>(x) = f(a) + f’(a)(x-a</a:t>
            </a:r>
            <a:r>
              <a:rPr lang="en-US" sz="2400" dirty="0" smtClean="0"/>
              <a:t>) have to do with GPS?</a:t>
            </a:r>
          </a:p>
          <a:p>
            <a:endParaRPr lang="en-US" sz="2400" dirty="0"/>
          </a:p>
          <a:p>
            <a:r>
              <a:rPr lang="en-US" sz="2400" dirty="0" smtClean="0"/>
              <a:t>It means </a:t>
            </a:r>
            <a:r>
              <a:rPr lang="en-US" sz="2400" i="1" dirty="0" smtClean="0"/>
              <a:t>you give up </a:t>
            </a:r>
            <a:r>
              <a:rPr lang="en-US" sz="2400" dirty="0" smtClean="0"/>
              <a:t>estimating X, Y, Z of the receiver.</a:t>
            </a:r>
          </a:p>
          <a:p>
            <a:endParaRPr lang="en-US" sz="2400" dirty="0"/>
          </a:p>
          <a:p>
            <a:r>
              <a:rPr lang="en-US" sz="2400" dirty="0" smtClean="0"/>
              <a:t>You make a guess (</a:t>
            </a:r>
            <a:r>
              <a:rPr lang="en-US" sz="2400" i="1" dirty="0" smtClean="0"/>
              <a:t>a priori </a:t>
            </a:r>
            <a:r>
              <a:rPr lang="en-US" sz="2400" dirty="0" smtClean="0"/>
              <a:t>value), call it Xo, </a:t>
            </a:r>
            <a:r>
              <a:rPr lang="en-US" sz="2400" dirty="0" err="1" smtClean="0"/>
              <a:t>Yo</a:t>
            </a:r>
            <a:r>
              <a:rPr lang="en-US" sz="2400" dirty="0" smtClean="0"/>
              <a:t>, </a:t>
            </a:r>
            <a:r>
              <a:rPr lang="en-US" sz="2400" dirty="0" err="1" smtClean="0"/>
              <a:t>Zo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f(x) – f(a) in your case is </a:t>
            </a:r>
          </a:p>
          <a:p>
            <a:endParaRPr lang="en-US" sz="2400" dirty="0"/>
          </a:p>
          <a:p>
            <a:r>
              <a:rPr lang="en-US" sz="2400" dirty="0" smtClean="0"/>
              <a:t>   </a:t>
            </a:r>
            <a:r>
              <a:rPr lang="en-US" sz="2400" dirty="0" err="1" smtClean="0"/>
              <a:t>pseudorange</a:t>
            </a:r>
            <a:r>
              <a:rPr lang="en-US" sz="2400" dirty="0" smtClean="0"/>
              <a:t> – R(evaluated for </a:t>
            </a:r>
            <a:r>
              <a:rPr lang="en-US" sz="2400" dirty="0" err="1" smtClean="0"/>
              <a:t>Xo,Yo,Zo</a:t>
            </a:r>
            <a:r>
              <a:rPr lang="en-US" sz="2400" dirty="0" smtClean="0"/>
              <a:t>) </a:t>
            </a:r>
          </a:p>
          <a:p>
            <a:endParaRPr lang="en-US" sz="2400" dirty="0" smtClean="0"/>
          </a:p>
          <a:p>
            <a:r>
              <a:rPr lang="en-US" sz="2400" dirty="0" smtClean="0"/>
              <a:t>In order to estimate </a:t>
            </a:r>
            <a:r>
              <a:rPr lang="en-US" sz="2400" dirty="0"/>
              <a:t>find </a:t>
            </a:r>
            <a:r>
              <a:rPr lang="en-US" sz="2400" dirty="0" err="1"/>
              <a:t>deltaX</a:t>
            </a:r>
            <a:r>
              <a:rPr lang="en-US" sz="2400" dirty="0"/>
              <a:t>, </a:t>
            </a:r>
            <a:r>
              <a:rPr lang="en-US" sz="2400" dirty="0" err="1"/>
              <a:t>deltaY</a:t>
            </a:r>
            <a:r>
              <a:rPr lang="en-US" sz="2400" dirty="0"/>
              <a:t>, </a:t>
            </a:r>
            <a:r>
              <a:rPr lang="en-US" sz="2400" dirty="0" err="1" smtClean="0"/>
              <a:t>deltaZ</a:t>
            </a:r>
            <a:r>
              <a:rPr lang="en-US" sz="2400" dirty="0" smtClean="0"/>
              <a:t>, you need</a:t>
            </a:r>
          </a:p>
          <a:p>
            <a:r>
              <a:rPr lang="en-US" sz="2400" dirty="0"/>
              <a:t>t</a:t>
            </a:r>
            <a:r>
              <a:rPr lang="en-US" sz="2400" dirty="0" smtClean="0"/>
              <a:t>he derivative of R.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26574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ASEN 5090 Axelrad and Larson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0"/>
            <a:ext cx="8839200" cy="6001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/>
              <a:t>Simple example in one dimension</a:t>
            </a:r>
          </a:p>
          <a:p>
            <a:endParaRPr lang="en-US" sz="2400" dirty="0"/>
          </a:p>
          <a:p>
            <a:r>
              <a:rPr lang="en-US" sz="2400" dirty="0" smtClean="0"/>
              <a:t>You’re on a desert island, and you want to know </a:t>
            </a:r>
            <a:r>
              <a:rPr lang="en-US" sz="2400" dirty="0" err="1" smtClean="0"/>
              <a:t>sqrt</a:t>
            </a:r>
            <a:r>
              <a:rPr lang="en-US" sz="2400" dirty="0" smtClean="0"/>
              <a:t>(9.2).</a:t>
            </a:r>
          </a:p>
          <a:p>
            <a:r>
              <a:rPr lang="en-US" sz="2400" dirty="0" smtClean="0"/>
              <a:t>Let f=</a:t>
            </a:r>
            <a:r>
              <a:rPr lang="en-US" sz="2400" dirty="0" err="1" smtClean="0"/>
              <a:t>sqrt</a:t>
            </a:r>
            <a:r>
              <a:rPr lang="en-US" sz="2400" dirty="0" smtClean="0"/>
              <a:t>(x) </a:t>
            </a:r>
          </a:p>
          <a:p>
            <a:endParaRPr lang="en-US" sz="2400" dirty="0"/>
          </a:p>
          <a:p>
            <a:r>
              <a:rPr lang="en-US" sz="2400" dirty="0"/>
              <a:t>f</a:t>
            </a:r>
            <a:r>
              <a:rPr lang="en-US" sz="2400" dirty="0" smtClean="0"/>
              <a:t>(9.2)=f(9) + f’(9) * 0.2</a:t>
            </a:r>
          </a:p>
          <a:p>
            <a:endParaRPr lang="en-US" sz="2400" dirty="0"/>
          </a:p>
          <a:p>
            <a:r>
              <a:rPr lang="en-US" sz="2400" dirty="0"/>
              <a:t>f</a:t>
            </a:r>
            <a:r>
              <a:rPr lang="en-US" sz="2400" dirty="0" smtClean="0"/>
              <a:t>’ = 0.5/</a:t>
            </a:r>
            <a:r>
              <a:rPr lang="en-US" sz="2400" dirty="0" err="1" smtClean="0"/>
              <a:t>sqrt</a:t>
            </a:r>
            <a:r>
              <a:rPr lang="en-US" sz="2400" dirty="0" smtClean="0"/>
              <a:t>(x)</a:t>
            </a:r>
          </a:p>
          <a:p>
            <a:endParaRPr lang="en-US" sz="2400" dirty="0" smtClean="0"/>
          </a:p>
          <a:p>
            <a:r>
              <a:rPr lang="en-US" sz="2400" dirty="0" smtClean="0"/>
              <a:t>f(9.2) = 3 + (0.5/3) * 0.2=3.0333333</a:t>
            </a:r>
          </a:p>
          <a:p>
            <a:endParaRPr lang="en-US" sz="2400" dirty="0"/>
          </a:p>
          <a:p>
            <a:r>
              <a:rPr lang="en-US" sz="2400" dirty="0" smtClean="0"/>
              <a:t>And </a:t>
            </a:r>
            <a:r>
              <a:rPr lang="en-US" sz="2400" dirty="0" err="1" smtClean="0"/>
              <a:t>matlab</a:t>
            </a:r>
            <a:r>
              <a:rPr lang="en-US" sz="2400" dirty="0" smtClean="0"/>
              <a:t> says </a:t>
            </a:r>
            <a:r>
              <a:rPr lang="en-US" sz="2400" dirty="0" err="1" smtClean="0"/>
              <a:t>sqrt</a:t>
            </a:r>
            <a:r>
              <a:rPr lang="en-US" sz="2400" smtClean="0"/>
              <a:t>(9.2)= </a:t>
            </a:r>
            <a:r>
              <a:rPr lang="en-US" sz="2400" dirty="0" smtClean="0"/>
              <a:t>3.0331501</a:t>
            </a:r>
          </a:p>
          <a:p>
            <a:endParaRPr lang="en-US" sz="2400" dirty="0"/>
          </a:p>
          <a:p>
            <a:r>
              <a:rPr lang="en-US" sz="2400" dirty="0" smtClean="0"/>
              <a:t>This is more or less what you do with GPS, except we have three variables to deal with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61966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Linearize the measurement model </a:t>
            </a:r>
            <a:r>
              <a:rPr lang="en-US" sz="2400" dirty="0" smtClean="0">
                <a:latin typeface="Arial" charset="0"/>
                <a:ea typeface="ＭＳ Ｐゴシック" charset="0"/>
                <a:cs typeface="ＭＳ Ｐゴシック" charset="0"/>
              </a:rPr>
              <a:t>– 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Taylor Expansion</a:t>
            </a: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048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2827189"/>
              </p:ext>
            </p:extLst>
          </p:nvPr>
        </p:nvGraphicFramePr>
        <p:xfrm>
          <a:off x="685800" y="1143000"/>
          <a:ext cx="8174037" cy="513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48" name="Equation" r:id="rId3" imgW="6896100" imgH="4483100" progId="Equation.3">
                  <p:embed/>
                </p:oleObj>
              </mc:Choice>
              <mc:Fallback>
                <p:oleObj name="Equation" r:id="rId3" imgW="6896100" imgH="4483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143000"/>
                        <a:ext cx="8174037" cy="513080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bg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ASEN 5090 Axelrad and Larson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33400" y="914400"/>
            <a:ext cx="8305800" cy="106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Linearize the measurement model </a:t>
            </a:r>
            <a:r>
              <a:rPr lang="en-US" sz="2400" dirty="0" smtClean="0">
                <a:latin typeface="Arial" charset="0"/>
                <a:ea typeface="ＭＳ Ｐゴシック" charset="0"/>
                <a:cs typeface="ＭＳ Ｐゴシック" charset="0"/>
              </a:rPr>
              <a:t>– 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Taylor Expansion</a:t>
            </a: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048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342118"/>
              </p:ext>
            </p:extLst>
          </p:nvPr>
        </p:nvGraphicFramePr>
        <p:xfrm>
          <a:off x="685800" y="1143000"/>
          <a:ext cx="8174037" cy="513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Equation" r:id="rId3" imgW="6896100" imgH="4483100" progId="Equation.3">
                  <p:embed/>
                </p:oleObj>
              </mc:Choice>
              <mc:Fallback>
                <p:oleObj name="Equation" r:id="rId3" imgW="6896100" imgH="4483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143000"/>
                        <a:ext cx="8174037" cy="513080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bg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ASEN 5090 Axelrad and Larson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33400" y="914400"/>
            <a:ext cx="8305800" cy="106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85800" y="1143000"/>
            <a:ext cx="29603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f(x) = f(a) + f’(a)(x-a)</a:t>
            </a:r>
          </a:p>
        </p:txBody>
      </p:sp>
    </p:spTree>
    <p:extLst>
      <p:ext uri="{BB962C8B-B14F-4D97-AF65-F5344CB8AC3E}">
        <p14:creationId xmlns:p14="http://schemas.microsoft.com/office/powerpoint/2010/main" val="25058992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715962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Linearization of pseudorange equation</a:t>
            </a:r>
          </a:p>
        </p:txBody>
      </p:sp>
      <p:graphicFrame>
        <p:nvGraphicFramePr>
          <p:cNvPr id="2150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5913401"/>
              </p:ext>
            </p:extLst>
          </p:nvPr>
        </p:nvGraphicFramePr>
        <p:xfrm>
          <a:off x="1371600" y="870284"/>
          <a:ext cx="7048500" cy="49463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572" name="Equation" r:id="rId3" imgW="6591240" imgH="4444920" progId="Equation.DSMT4">
                  <p:embed/>
                </p:oleObj>
              </mc:Choice>
              <mc:Fallback>
                <p:oleObj name="Equation" r:id="rId3" imgW="6591240" imgH="4444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870284"/>
                        <a:ext cx="7048500" cy="494631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ASEN 5090 Axelrad and Larson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0" y="2971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253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1410949"/>
              </p:ext>
            </p:extLst>
          </p:nvPr>
        </p:nvGraphicFramePr>
        <p:xfrm>
          <a:off x="1219200" y="-152400"/>
          <a:ext cx="7239000" cy="61004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596" name="Equation" r:id="rId3" imgW="6540480" imgH="5511600" progId="Equation.DSMT4">
                  <p:embed/>
                </p:oleObj>
              </mc:Choice>
              <mc:Fallback>
                <p:oleObj name="Equation" r:id="rId3" imgW="6540480" imgH="5511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-152400"/>
                        <a:ext cx="7239000" cy="610043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ASEN 5090 Axelrad and Larson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0" y="2971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253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0273849"/>
              </p:ext>
            </p:extLst>
          </p:nvPr>
        </p:nvGraphicFramePr>
        <p:xfrm>
          <a:off x="1219200" y="-152400"/>
          <a:ext cx="7239000" cy="61004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763" name="Equation" r:id="rId3" imgW="6540480" imgH="5511600" progId="Equation.DSMT4">
                  <p:embed/>
                </p:oleObj>
              </mc:Choice>
              <mc:Fallback>
                <p:oleObj name="Equation" r:id="rId3" imgW="6540480" imgH="5511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-152400"/>
                        <a:ext cx="7239000" cy="610043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ASEN 5090 Axelrad and Larson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66800" y="0"/>
            <a:ext cx="754380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962400" y="0"/>
            <a:ext cx="1741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dimensions</a:t>
            </a:r>
          </a:p>
        </p:txBody>
      </p:sp>
    </p:spTree>
    <p:extLst>
      <p:ext uri="{BB962C8B-B14F-4D97-AF65-F5344CB8AC3E}">
        <p14:creationId xmlns:p14="http://schemas.microsoft.com/office/powerpoint/2010/main" val="3152421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ASEN 5090 Axelrad and Larson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2342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0" y="2971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ASEN 5090 Axelrad and Larson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057400" y="228600"/>
            <a:ext cx="4701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What should your code look like?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468208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6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Pseudorange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Point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Positioning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35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0850" y="901700"/>
            <a:ext cx="8050213" cy="5095875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Least squares estimate</a:t>
            </a:r>
          </a:p>
          <a:p>
            <a:pPr eaLnBrk="1" hangingPunct="1"/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Update</a:t>
            </a:r>
          </a:p>
          <a:p>
            <a:pPr eaLnBrk="1" hangingPunct="1"/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Iterate until converged and convert xyz to LLH</a:t>
            </a:r>
          </a:p>
          <a:p>
            <a:pPr eaLnBrk="1" hangingPunct="1"/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Covariance matrix (assuming all errors have same variance)</a:t>
            </a:r>
          </a:p>
          <a:p>
            <a:pPr eaLnBrk="1" hangingPunct="1"/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Sigma is computed from </a:t>
            </a: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postfit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residuals</a:t>
            </a:r>
          </a:p>
        </p:txBody>
      </p:sp>
      <p:sp>
        <p:nvSpPr>
          <p:cNvPr id="23562" name="Rectangle 4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563" name="Rectangle 5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355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2620332"/>
              </p:ext>
            </p:extLst>
          </p:nvPr>
        </p:nvGraphicFramePr>
        <p:xfrm>
          <a:off x="4038600" y="990600"/>
          <a:ext cx="3265488" cy="1414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836" name="Equation" r:id="rId3" imgW="2400120" imgH="1041120" progId="Equation.DSMT4">
                  <p:embed/>
                </p:oleObj>
              </mc:Choice>
              <mc:Fallback>
                <p:oleObj name="Equation" r:id="rId3" imgW="2400120" imgH="1041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990600"/>
                        <a:ext cx="3265488" cy="1414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4" name="Rectangle 8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565" name="Rectangle 9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355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1296232"/>
              </p:ext>
            </p:extLst>
          </p:nvPr>
        </p:nvGraphicFramePr>
        <p:xfrm>
          <a:off x="1905000" y="2438400"/>
          <a:ext cx="2374996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837" name="Equation" r:id="rId5" imgW="952087" imgH="228501" progId="Equation.3">
                  <p:embed/>
                </p:oleObj>
              </mc:Choice>
              <mc:Fallback>
                <p:oleObj name="Equation" r:id="rId5" imgW="952087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438400"/>
                        <a:ext cx="2374996" cy="5699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6" name="Rectangle 11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567" name="Rectangle 12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568" name="Rectangle 13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569" name="Rectangle 14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355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7239674"/>
              </p:ext>
            </p:extLst>
          </p:nvPr>
        </p:nvGraphicFramePr>
        <p:xfrm>
          <a:off x="4114800" y="5334000"/>
          <a:ext cx="221372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838" name="Equation" r:id="rId7" imgW="825500" imgH="203200" progId="Equation.3">
                  <p:embed/>
                </p:oleObj>
              </mc:Choice>
              <mc:Fallback>
                <p:oleObj name="Equation" r:id="rId7" imgW="8255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5334000"/>
                        <a:ext cx="2213728" cy="533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70" name="Rectangle 16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571" name="Rectangle 1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355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6809518"/>
              </p:ext>
            </p:extLst>
          </p:nvPr>
        </p:nvGraphicFramePr>
        <p:xfrm>
          <a:off x="930936" y="5257800"/>
          <a:ext cx="2379002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839" name="Equation" r:id="rId9" imgW="1016000" imgH="228600" progId="Equation.3">
                  <p:embed/>
                </p:oleObj>
              </mc:Choice>
              <mc:Fallback>
                <p:oleObj name="Equation" r:id="rId9" imgW="1016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0936" y="5257800"/>
                        <a:ext cx="2379002" cy="533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72" name="Rectangle 19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355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871187"/>
              </p:ext>
            </p:extLst>
          </p:nvPr>
        </p:nvGraphicFramePr>
        <p:xfrm>
          <a:off x="1828800" y="4191000"/>
          <a:ext cx="3768725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840" name="Equation" r:id="rId11" imgW="2361960" imgH="342720" progId="Equation.DSMT4">
                  <p:embed/>
                </p:oleObj>
              </mc:Choice>
              <mc:Fallback>
                <p:oleObj name="Equation" r:id="rId11" imgW="236196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191000"/>
                        <a:ext cx="3768725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ASEN 5090 Axelrad and Larson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problem with </a:t>
            </a:r>
            <a:r>
              <a:rPr lang="en-US" dirty="0" err="1" smtClean="0"/>
              <a:t>postfit</a:t>
            </a:r>
            <a:r>
              <a:rPr lang="en-US" dirty="0" smtClean="0"/>
              <a:t> residuals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What accuracy is required for the initial or a priori estimate?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How does it impact the least squares solution?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ASEN 5090 Axelrad and Larson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1493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>
                <a:latin typeface="Comic Sans MS" charset="0"/>
              </a:rPr>
              <a:t> </a:t>
            </a:r>
          </a:p>
          <a:p>
            <a:pPr eaLnBrk="1" hangingPunct="1"/>
            <a:r>
              <a:rPr lang="en-US" sz="900">
                <a:latin typeface="Comic Sans MS" charset="0"/>
              </a:rPr>
              <a:t>ASEN 5090 LECTURE NOTES – LARSON, AXELRAD      </a:t>
            </a:r>
            <a:fld id="{908E7E13-11C3-894B-B158-9F1A65CC686B}" type="slidenum">
              <a:rPr lang="en-US" sz="900">
                <a:latin typeface="Comic Sans MS" charset="0"/>
              </a:rPr>
              <a:pPr eaLnBrk="1" hangingPunct="1"/>
              <a:t>23</a:t>
            </a:fld>
            <a:endParaRPr lang="en-US" sz="900">
              <a:latin typeface="Comic Sans MS" charset="0"/>
            </a:endParaRPr>
          </a:p>
        </p:txBody>
      </p:sp>
      <p:sp>
        <p:nvSpPr>
          <p:cNvPr id="2356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639762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Point Positioning</a:t>
            </a:r>
          </a:p>
        </p:txBody>
      </p:sp>
      <p:sp>
        <p:nvSpPr>
          <p:cNvPr id="235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838200"/>
            <a:ext cx="7472363" cy="5095875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Range equation</a:t>
            </a:r>
          </a:p>
          <a:p>
            <a:pPr eaLnBrk="1" hangingPunct="1"/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Taylor expansion</a:t>
            </a:r>
          </a:p>
          <a:p>
            <a:pPr eaLnBrk="1" hangingPunct="1"/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Evaluate at initial estimate </a:t>
            </a:r>
          </a:p>
          <a:p>
            <a:pPr eaLnBrk="1" hangingPunct="1"/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Correct the measured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range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for known errors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3562" name="Rectangle 4"/>
          <p:cNvSpPr>
            <a:spLocks noChangeArrowheads="1"/>
          </p:cNvSpPr>
          <p:nvPr/>
        </p:nvSpPr>
        <p:spPr bwMode="auto">
          <a:xfrm>
            <a:off x="0" y="32956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355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8286451"/>
              </p:ext>
            </p:extLst>
          </p:nvPr>
        </p:nvGraphicFramePr>
        <p:xfrm>
          <a:off x="3308350" y="879475"/>
          <a:ext cx="568325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906" name="Equation" r:id="rId3" imgW="3530520" imgH="304560" progId="Equation.DSMT4">
                  <p:embed/>
                </p:oleObj>
              </mc:Choice>
              <mc:Fallback>
                <p:oleObj name="Equation" r:id="rId3" imgW="353052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8350" y="879475"/>
                        <a:ext cx="5683250" cy="492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3" name="Rectangle 6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564" name="Rectangle 7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565" name="Rectangle 8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355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3923468"/>
              </p:ext>
            </p:extLst>
          </p:nvPr>
        </p:nvGraphicFramePr>
        <p:xfrm>
          <a:off x="5181600" y="2209800"/>
          <a:ext cx="2414588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907" name="Equation" r:id="rId5" imgW="1497950" imgH="253890" progId="Equation.3">
                  <p:embed/>
                </p:oleObj>
              </mc:Choice>
              <mc:Fallback>
                <p:oleObj name="Equation" r:id="rId5" imgW="1497950" imgH="253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2209800"/>
                        <a:ext cx="2414588" cy="415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6" name="Rectangle 10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567" name="Rectangle 12"/>
          <p:cNvSpPr>
            <a:spLocks noChangeArrowheads="1"/>
          </p:cNvSpPr>
          <p:nvPr/>
        </p:nvSpPr>
        <p:spPr bwMode="auto">
          <a:xfrm>
            <a:off x="0" y="2971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568" name="Rectangle 13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355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3455393"/>
              </p:ext>
            </p:extLst>
          </p:nvPr>
        </p:nvGraphicFramePr>
        <p:xfrm>
          <a:off x="5335357" y="2819400"/>
          <a:ext cx="365624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908" name="Equation" r:id="rId7" imgW="2108200" imgH="266700" progId="Equation.3">
                  <p:embed/>
                </p:oleObj>
              </mc:Choice>
              <mc:Fallback>
                <p:oleObj name="Equation" r:id="rId7" imgW="2108200" imgH="266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5357" y="2819400"/>
                        <a:ext cx="3656240" cy="457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9" name="Rectangle 15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355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8835623"/>
              </p:ext>
            </p:extLst>
          </p:nvPr>
        </p:nvGraphicFramePr>
        <p:xfrm>
          <a:off x="4648200" y="1447800"/>
          <a:ext cx="4246563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909" name="Equation" r:id="rId9" imgW="2527300" imgH="381000" progId="Equation.3">
                  <p:embed/>
                </p:oleObj>
              </mc:Choice>
              <mc:Fallback>
                <p:oleObj name="Equation" r:id="rId9" imgW="2527300" imgH="38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1447800"/>
                        <a:ext cx="4246563" cy="638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70" name="Rectangle 17"/>
          <p:cNvSpPr>
            <a:spLocks noChangeArrowheads="1"/>
          </p:cNvSpPr>
          <p:nvPr/>
        </p:nvSpPr>
        <p:spPr bwMode="auto">
          <a:xfrm>
            <a:off x="0" y="2971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571" name="Rectangle 18"/>
          <p:cNvSpPr>
            <a:spLocks noChangeArrowheads="1"/>
          </p:cNvSpPr>
          <p:nvPr/>
        </p:nvSpPr>
        <p:spPr bwMode="auto">
          <a:xfrm>
            <a:off x="0" y="2971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8780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Linearized GPS Measurement Equation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ASEN 5090 Axelrad and Larson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24</a:t>
            </a:fld>
            <a:endParaRPr lang="en-US"/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4211283"/>
              </p:ext>
            </p:extLst>
          </p:nvPr>
        </p:nvGraphicFramePr>
        <p:xfrm>
          <a:off x="152400" y="1878706"/>
          <a:ext cx="8763000" cy="35314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783" name="Equation" r:id="rId3" imgW="5295900" imgH="2133600" progId="Equation.3">
                  <p:embed/>
                </p:oleObj>
              </mc:Choice>
              <mc:Fallback>
                <p:oleObj name="Equation" r:id="rId3" imgW="5295900" imgH="2133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878706"/>
                        <a:ext cx="8763000" cy="35314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94168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DOPS</a:t>
            </a:r>
          </a:p>
        </p:txBody>
      </p:sp>
      <p:graphicFrame>
        <p:nvGraphicFramePr>
          <p:cNvPr id="2560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6270234"/>
              </p:ext>
            </p:extLst>
          </p:nvPr>
        </p:nvGraphicFramePr>
        <p:xfrm>
          <a:off x="2133600" y="381000"/>
          <a:ext cx="6252284" cy="543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668" name="Equation" r:id="rId3" imgW="6375240" imgH="5537160" progId="Equation.DSMT4">
                  <p:embed/>
                </p:oleObj>
              </mc:Choice>
              <mc:Fallback>
                <p:oleObj name="Equation" r:id="rId3" imgW="6375240" imgH="5537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81000"/>
                        <a:ext cx="6252284" cy="543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ASEN 5090 Axelrad and Larson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Positioning Techniques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2725" y="928688"/>
            <a:ext cx="7980363" cy="54403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Standalone PR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dirty="0">
                <a:latin typeface="Arial" charset="0"/>
                <a:ea typeface="ＭＳ Ｐゴシック" charset="0"/>
              </a:rPr>
              <a:t>Current assignment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dirty="0">
                <a:latin typeface="Arial" charset="0"/>
                <a:ea typeface="ＭＳ Ｐゴシック" charset="0"/>
              </a:rPr>
              <a:t>Typical dual frequency accuracy of several m</a:t>
            </a:r>
          </a:p>
          <a:p>
            <a:pPr marL="742950" lvl="1" indent="-285750" eaLnBrk="1" hangingPunct="1">
              <a:lnSpc>
                <a:spcPct val="90000"/>
              </a:lnSpc>
            </a:pPr>
            <a:endParaRPr lang="en-US" dirty="0">
              <a:latin typeface="Arial" charset="0"/>
              <a:ea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Precise PR positions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dirty="0">
                <a:latin typeface="Arial" charset="0"/>
                <a:ea typeface="ＭＳ Ｐゴシック" charset="0"/>
              </a:rPr>
              <a:t>Use precise orbits and clock corrections</a:t>
            </a:r>
          </a:p>
          <a:p>
            <a:pPr marL="742950" lvl="1" indent="-285750" eaLnBrk="1" hangingPunct="1">
              <a:lnSpc>
                <a:spcPct val="90000"/>
              </a:lnSpc>
            </a:pPr>
            <a:endParaRPr lang="en-US" dirty="0">
              <a:latin typeface="Arial" charset="0"/>
              <a:ea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DGPS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dirty="0">
                <a:latin typeface="Arial" charset="0"/>
                <a:ea typeface="ＭＳ Ｐゴシック" charset="0"/>
              </a:rPr>
              <a:t>Corrections for common mode errors between user and reference station sent via communication link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dirty="0">
                <a:latin typeface="Arial" charset="0"/>
                <a:ea typeface="ＭＳ Ｐゴシック" charset="0"/>
              </a:rPr>
              <a:t>Typical accuracy of ~1-3 m</a:t>
            </a:r>
          </a:p>
          <a:p>
            <a:pPr marL="742950" lvl="1" indent="-285750" eaLnBrk="1" hangingPunct="1">
              <a:lnSpc>
                <a:spcPct val="90000"/>
              </a:lnSpc>
            </a:pPr>
            <a:endParaRPr lang="en-US" dirty="0">
              <a:latin typeface="Arial" charset="0"/>
              <a:ea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Carrier phase positioning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dirty="0">
                <a:latin typeface="Arial" charset="0"/>
                <a:ea typeface="ＭＳ Ｐゴシック" charset="0"/>
              </a:rPr>
              <a:t>Centimeter level accuracy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dirty="0">
                <a:latin typeface="Arial" charset="0"/>
                <a:ea typeface="ＭＳ Ｐゴシック" charset="0"/>
              </a:rPr>
              <a:t>Requires integer ambiguity resolution</a:t>
            </a:r>
          </a:p>
        </p:txBody>
      </p:sp>
      <p:grpSp>
        <p:nvGrpSpPr>
          <p:cNvPr id="26629" name="Group 4"/>
          <p:cNvGrpSpPr>
            <a:grpSpLocks/>
          </p:cNvGrpSpPr>
          <p:nvPr/>
        </p:nvGrpSpPr>
        <p:grpSpPr bwMode="auto">
          <a:xfrm>
            <a:off x="6605588" y="958850"/>
            <a:ext cx="2427287" cy="4625975"/>
            <a:chOff x="4203" y="534"/>
            <a:chExt cx="1529" cy="2914"/>
          </a:xfrm>
        </p:grpSpPr>
        <p:sp>
          <p:nvSpPr>
            <p:cNvPr id="26630" name="Line 5"/>
            <p:cNvSpPr>
              <a:spLocks noChangeShapeType="1"/>
            </p:cNvSpPr>
            <p:nvPr/>
          </p:nvSpPr>
          <p:spPr bwMode="auto">
            <a:xfrm flipH="1">
              <a:off x="4959" y="920"/>
              <a:ext cx="7" cy="252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31" name="Text Box 6"/>
            <p:cNvSpPr txBox="1">
              <a:spLocks noChangeArrowheads="1"/>
            </p:cNvSpPr>
            <p:nvPr/>
          </p:nvSpPr>
          <p:spPr bwMode="auto">
            <a:xfrm>
              <a:off x="4203" y="534"/>
              <a:ext cx="1529" cy="39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b="1">
                  <a:solidFill>
                    <a:srgbClr val="0000FF"/>
                  </a:solidFill>
                </a:rPr>
                <a:t>Increased accuracy,</a:t>
              </a:r>
              <a:r>
                <a:rPr lang="en-US" sz="1600" b="1">
                  <a:solidFill>
                    <a:srgbClr val="FF0033"/>
                  </a:solidFill>
                </a:rPr>
                <a:t> more complexity</a:t>
              </a:r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ASEN 5090 Axelrad and Larson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Example Applications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2725" y="928688"/>
            <a:ext cx="7980363" cy="5440362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Standalone PR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dirty="0">
                <a:latin typeface="Arial" charset="0"/>
                <a:ea typeface="ＭＳ Ｐゴシック" charset="0"/>
              </a:rPr>
              <a:t>Many applications such as personal navigation, en route navigation, etc.</a:t>
            </a:r>
          </a:p>
          <a:p>
            <a:pPr marL="742950" lvl="1" indent="-285750" eaLnBrk="1" hangingPunct="1">
              <a:lnSpc>
                <a:spcPct val="90000"/>
              </a:lnSpc>
            </a:pPr>
            <a:endParaRPr lang="en-US" dirty="0">
              <a:latin typeface="Arial" charset="0"/>
              <a:ea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Precise PR positions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dirty="0">
                <a:latin typeface="Arial" charset="0"/>
                <a:ea typeface="ＭＳ Ｐゴシック" charset="0"/>
              </a:rPr>
              <a:t>Mobile phones (via assisted GPS)</a:t>
            </a:r>
          </a:p>
          <a:p>
            <a:pPr marL="742950" lvl="1" indent="-285750" eaLnBrk="1" hangingPunct="1">
              <a:lnSpc>
                <a:spcPct val="90000"/>
              </a:lnSpc>
            </a:pPr>
            <a:endParaRPr lang="en-US" dirty="0">
              <a:latin typeface="Arial" charset="0"/>
              <a:ea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Local and wide area DGPS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dirty="0">
                <a:latin typeface="Arial" charset="0"/>
                <a:ea typeface="ＭＳ Ｐゴシック" charset="0"/>
              </a:rPr>
              <a:t>Transportation</a:t>
            </a:r>
          </a:p>
          <a:p>
            <a:pPr marL="1085850" lvl="2" indent="-228600" eaLnBrk="1" hangingPunct="1">
              <a:lnSpc>
                <a:spcPct val="90000"/>
              </a:lnSpc>
            </a:pPr>
            <a:r>
              <a:rPr lang="en-US" dirty="0">
                <a:latin typeface="Arial" charset="0"/>
                <a:ea typeface="ＭＳ Ｐゴシック" charset="0"/>
              </a:rPr>
              <a:t>Maritime harbor and river navigation</a:t>
            </a:r>
          </a:p>
          <a:p>
            <a:pPr marL="1085850" lvl="2" indent="-228600" eaLnBrk="1" hangingPunct="1">
              <a:lnSpc>
                <a:spcPct val="90000"/>
              </a:lnSpc>
            </a:pPr>
            <a:r>
              <a:rPr lang="en-US" dirty="0">
                <a:latin typeface="Arial" charset="0"/>
                <a:ea typeface="ＭＳ Ｐゴシック" charset="0"/>
              </a:rPr>
              <a:t>Aircraft precision approach and landing</a:t>
            </a:r>
          </a:p>
          <a:p>
            <a:pPr marL="1085850" lvl="2" indent="-228600" eaLnBrk="1" hangingPunct="1">
              <a:lnSpc>
                <a:spcPct val="90000"/>
              </a:lnSpc>
            </a:pPr>
            <a:r>
              <a:rPr lang="en-US" dirty="0">
                <a:latin typeface="Arial" charset="0"/>
                <a:ea typeface="ＭＳ Ｐゴシック" charset="0"/>
              </a:rPr>
              <a:t>Vehicle tracking</a:t>
            </a:r>
          </a:p>
          <a:p>
            <a:pPr marL="742950" lvl="1" indent="-285750" eaLnBrk="1" hangingPunct="1">
              <a:lnSpc>
                <a:spcPct val="90000"/>
              </a:lnSpc>
            </a:pPr>
            <a:endParaRPr lang="en-US" dirty="0">
              <a:latin typeface="Arial" charset="0"/>
              <a:ea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Carrier phase positioning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dirty="0">
                <a:latin typeface="Arial" charset="0"/>
                <a:ea typeface="ＭＳ Ｐゴシック" charset="0"/>
              </a:rPr>
              <a:t>Geodesy, surveying, </a:t>
            </a:r>
            <a:r>
              <a:rPr lang="en-US" dirty="0" smtClean="0">
                <a:latin typeface="Arial" charset="0"/>
                <a:ea typeface="ＭＳ Ｐゴシック" charset="0"/>
              </a:rPr>
              <a:t>precision </a:t>
            </a:r>
            <a:r>
              <a:rPr lang="en-US" dirty="0" err="1" smtClean="0">
                <a:latin typeface="Arial" charset="0"/>
                <a:ea typeface="ＭＳ Ｐゴシック" charset="0"/>
              </a:rPr>
              <a:t>agricuture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ASEN 5090 Axelrad and Larson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Precise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Point Positioning (PPP)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Precise orbits and clocks from source such as IGS</a:t>
            </a:r>
          </a:p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Must be sent via comm link</a:t>
            </a:r>
          </a:p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Logical for assisted GPS, where nav data and approximate position are sent to user to aid in acquisition</a:t>
            </a:r>
          </a:p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Also useful for stations connected to Internet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ASEN 5090 Axelrad and Larson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ASEN 5090 Axelrad and Larson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93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ASEN 5090 Axelrad and Larson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217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ASEN 5090 Axelrad and Larson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43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ASEN 5090 Axelrad and Larson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60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ASEN 5090 Axelrad and Larson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064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7772400" cy="4953000"/>
          </a:xfrm>
        </p:spPr>
        <p:txBody>
          <a:bodyPr>
            <a:normAutofit/>
          </a:bodyPr>
          <a:lstStyle/>
          <a:p>
            <a:r>
              <a:rPr lang="en-US" sz="2400" b="0" dirty="0" smtClean="0"/>
              <a:t>Civilian vs. military</a:t>
            </a:r>
            <a:br>
              <a:rPr lang="en-US" sz="2400" b="0" dirty="0" smtClean="0"/>
            </a:br>
            <a:r>
              <a:rPr lang="en-US" sz="2400" b="0" dirty="0" smtClean="0"/>
              <a:t/>
            </a:r>
            <a:br>
              <a:rPr lang="en-US" sz="2400" b="0" dirty="0" smtClean="0"/>
            </a:br>
            <a:r>
              <a:rPr lang="en-US" sz="2400" b="0" dirty="0" smtClean="0"/>
              <a:t>Single vs. dual frequency</a:t>
            </a:r>
            <a:br>
              <a:rPr lang="en-US" sz="2400" b="0" dirty="0" smtClean="0"/>
            </a:br>
            <a:r>
              <a:rPr lang="en-US" sz="2400" b="0" dirty="0" smtClean="0"/>
              <a:t/>
            </a:r>
            <a:br>
              <a:rPr lang="en-US" sz="2400" b="0" dirty="0" smtClean="0"/>
            </a:br>
            <a:r>
              <a:rPr lang="en-US" sz="2400" b="0" dirty="0" smtClean="0"/>
              <a:t>Freebie points</a:t>
            </a:r>
            <a:br>
              <a:rPr lang="en-US" sz="2400" b="0" dirty="0" smtClean="0"/>
            </a:br>
            <a:r>
              <a:rPr lang="en-US" sz="2400" b="0" dirty="0" smtClean="0"/>
              <a:t/>
            </a:r>
            <a:br>
              <a:rPr lang="en-US" sz="2400" b="0" dirty="0" smtClean="0"/>
            </a:br>
            <a:r>
              <a:rPr lang="en-US" sz="2400" b="0" dirty="0" smtClean="0"/>
              <a:t>Statistics</a:t>
            </a:r>
            <a:br>
              <a:rPr lang="en-US" sz="2400" b="0" dirty="0" smtClean="0"/>
            </a:br>
            <a:r>
              <a:rPr lang="en-US" sz="2400" b="0" dirty="0"/>
              <a:t/>
            </a:r>
            <a:br>
              <a:rPr lang="en-US" sz="2400" b="0" dirty="0"/>
            </a:br>
            <a:r>
              <a:rPr lang="en-US" sz="2400" b="0" dirty="0" smtClean="0"/>
              <a:t>Precision of satellite clocks and relativity</a:t>
            </a:r>
            <a:br>
              <a:rPr lang="en-US" sz="2400" b="0" dirty="0" smtClean="0"/>
            </a:br>
            <a:r>
              <a:rPr lang="en-US" sz="2400" b="0" dirty="0" smtClean="0"/>
              <a:t/>
            </a:r>
            <a:br>
              <a:rPr lang="en-US" sz="2400" b="0" dirty="0" smtClean="0"/>
            </a:br>
            <a:r>
              <a:rPr lang="en-US" sz="2400" b="0" dirty="0" smtClean="0"/>
              <a:t>Homework 8 is a pretty </a:t>
            </a:r>
            <a:r>
              <a:rPr lang="en-US" sz="2400" b="0" smtClean="0"/>
              <a:t>straight shot</a:t>
            </a:r>
            <a:r>
              <a:rPr lang="en-US" sz="2400" b="0"/>
              <a:t> </a:t>
            </a:r>
            <a:r>
              <a:rPr lang="en-US" sz="2400" b="0" smtClean="0"/>
              <a:t>from </a:t>
            </a:r>
            <a:r>
              <a:rPr lang="en-US" sz="2400" b="0" dirty="0" smtClean="0"/>
              <a:t>7.</a:t>
            </a:r>
            <a:r>
              <a:rPr lang="en-US" sz="2400" b="0"/>
              <a:t/>
            </a:r>
            <a:br>
              <a:rPr lang="en-US" sz="2400" b="0"/>
            </a:br>
            <a:r>
              <a:rPr lang="en-US" sz="2400" b="0" smtClean="0"/>
              <a:t/>
            </a:r>
            <a:br>
              <a:rPr lang="en-US" sz="2400" b="0" smtClean="0"/>
            </a:br>
            <a:r>
              <a:rPr lang="en-US" sz="2400" b="0" smtClean="0"/>
              <a:t>Benchmarking </a:t>
            </a:r>
            <a:r>
              <a:rPr lang="en-US" sz="2400" b="0" dirty="0" smtClean="0"/>
              <a:t>elevation angle, ENV matrix</a:t>
            </a:r>
            <a:endParaRPr lang="en-US" sz="2400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ASEN 5090 Axelrad and Larson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277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Linear Model</a:t>
            </a:r>
          </a:p>
        </p:txBody>
      </p:sp>
      <p:graphicFrame>
        <p:nvGraphicFramePr>
          <p:cNvPr id="1741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0104557"/>
              </p:ext>
            </p:extLst>
          </p:nvPr>
        </p:nvGraphicFramePr>
        <p:xfrm>
          <a:off x="381000" y="1447800"/>
          <a:ext cx="8305101" cy="342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76" name="Equation" r:id="rId3" imgW="6705360" imgH="2768400" progId="Equation.DSMT4">
                  <p:embed/>
                </p:oleObj>
              </mc:Choice>
              <mc:Fallback>
                <p:oleObj name="Equation" r:id="rId3" imgW="6705360" imgH="2768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447800"/>
                        <a:ext cx="8305101" cy="342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ASEN 5090 Axelrad and Larson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Presentation5.pptx</Template>
  <TotalTime>2463</TotalTime>
  <Words>767</Words>
  <Application>Microsoft Macintosh PowerPoint</Application>
  <PresentationFormat>On-screen Show (4:3)</PresentationFormat>
  <Paragraphs>177</Paragraphs>
  <Slides>28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0" baseType="lpstr">
      <vt:lpstr>Presentation5</vt:lpstr>
      <vt:lpstr>Equation</vt:lpstr>
      <vt:lpstr>GPS LEAST SQUARES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Civilian vs. military  Single vs. dual frequency  Freebie points  Statistics  Precision of satellite clocks and relativity  Homework 8 is a pretty straight shot from 7.  Benchmarking elevation angle, ENV matrix</vt:lpstr>
      <vt:lpstr>Linear Model</vt:lpstr>
      <vt:lpstr>But this is the GPS Measurement Model</vt:lpstr>
      <vt:lpstr>New GPS Measurement Model</vt:lpstr>
      <vt:lpstr>PowerPoint Presentation</vt:lpstr>
      <vt:lpstr>PowerPoint Presentation</vt:lpstr>
      <vt:lpstr>PowerPoint Presentation</vt:lpstr>
      <vt:lpstr>Linearize the measurement model – Taylor Expansion</vt:lpstr>
      <vt:lpstr>Linearize the measurement model – Taylor Expansion</vt:lpstr>
      <vt:lpstr>Linearization of pseudorange equation</vt:lpstr>
      <vt:lpstr>PowerPoint Presentation</vt:lpstr>
      <vt:lpstr>PowerPoint Presentation</vt:lpstr>
      <vt:lpstr>PowerPoint Presentation</vt:lpstr>
      <vt:lpstr>Pseudorange Point Positioning</vt:lpstr>
      <vt:lpstr>QUESTIONS</vt:lpstr>
      <vt:lpstr>Point Positioning</vt:lpstr>
      <vt:lpstr>Linearized GPS Measurement Equation</vt:lpstr>
      <vt:lpstr>DOPS</vt:lpstr>
      <vt:lpstr>Positioning Techniques</vt:lpstr>
      <vt:lpstr>Example Applications</vt:lpstr>
      <vt:lpstr>Precise Point Positioning (PPP)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P. Axelrad &amp; K.M. Larson</dc:creator>
  <cp:keywords/>
  <dc:description/>
  <cp:lastModifiedBy>Kristine Larson</cp:lastModifiedBy>
  <cp:revision>279</cp:revision>
  <dcterms:created xsi:type="dcterms:W3CDTF">2010-10-12T21:13:14Z</dcterms:created>
  <dcterms:modified xsi:type="dcterms:W3CDTF">2013-10-28T14:09:32Z</dcterms:modified>
  <cp:category/>
</cp:coreProperties>
</file>