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432" r:id="rId3"/>
    <p:sldId id="433" r:id="rId4"/>
    <p:sldId id="426" r:id="rId5"/>
    <p:sldId id="427" r:id="rId6"/>
    <p:sldId id="428" r:id="rId7"/>
    <p:sldId id="430" r:id="rId8"/>
    <p:sldId id="43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1" autoAdjust="0"/>
  </p:normalViewPr>
  <p:slideViewPr>
    <p:cSldViewPr>
      <p:cViewPr>
        <p:scale>
          <a:sx n="90" d="100"/>
          <a:sy n="90" d="100"/>
        </p:scale>
        <p:origin x="-188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71C4-E54F-244D-820D-D3DE95A62215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4CAD-B612-6A45-A4C6-4A5233F2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38691-7807-6B49-9370-AF7F7F0E64A9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33CE-5D39-144A-989C-44686202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C33CE-5D39-144A-989C-44686202B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FB879"/>
                </a:solidFill>
              </a:defRPr>
            </a:lvl1pPr>
          </a:lstStyle>
          <a:p>
            <a:r>
              <a:rPr lang="en-US" smtClean="0"/>
              <a:t>ASEN 5090 Axelrad and Larson</a:t>
            </a:r>
            <a:endParaRPr lang="en-US" dirty="0"/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6159326"/>
            <a:ext cx="2247900" cy="5337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Where are we so far?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5090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5257800" y="640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900">
                <a:latin typeface="Comic Sans MS" charset="0"/>
              </a:rPr>
              <a:t> </a:t>
            </a:r>
          </a:p>
          <a:p>
            <a:r>
              <a:rPr lang="en-US" sz="900">
                <a:latin typeface="Comic Sans MS" charset="0"/>
              </a:rPr>
              <a:t>ASEN 5090 LECTURE NOTES – LARSON, AXELRAD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2730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152400"/>
            <a:ext cx="23574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3276600" y="2895600"/>
            <a:ext cx="5486400" cy="304800"/>
            <a:chOff x="1248" y="2160"/>
            <a:chExt cx="3456" cy="192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V="1">
              <a:off x="1248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248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1440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440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1632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632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824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2208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2208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2400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V="1">
              <a:off x="2592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592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784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2976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3168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3360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V="1">
              <a:off x="3552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552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3744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936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V="1">
              <a:off x="4128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V="1">
              <a:off x="4320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4128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4320" y="235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V="1">
              <a:off x="4512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4512" y="216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 flipV="1">
              <a:off x="4704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04800"/>
            <a:ext cx="2073275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7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General background on GPS, history on navigation</a:t>
            </a:r>
          </a:p>
          <a:p>
            <a:r>
              <a:rPr lang="en-US" dirty="0" smtClean="0"/>
              <a:t>Stories</a:t>
            </a:r>
          </a:p>
          <a:p>
            <a:r>
              <a:rPr lang="en-US" dirty="0" smtClean="0"/>
              <a:t>Basics about signal structure (2 main frequencies, called L1 and L2), civilian codes and encrypted military codes. Carriers.</a:t>
            </a:r>
          </a:p>
          <a:p>
            <a:r>
              <a:rPr lang="en-US" dirty="0" smtClean="0"/>
              <a:t>Not emphasized, but there are multiple codes on one carrier, i.e. C/A, P, and the navigation message. Your receiver is smart enough to figure them all out (depending on its encryption status).</a:t>
            </a:r>
          </a:p>
          <a:p>
            <a:r>
              <a:rPr lang="en-US" dirty="0" smtClean="0"/>
              <a:t>Satellites are defined by their PRN (pseudo random noise)</a:t>
            </a:r>
          </a:p>
          <a:p>
            <a:r>
              <a:rPr lang="en-US" dirty="0" smtClean="0"/>
              <a:t>Learned how to generate actual PRN codes</a:t>
            </a:r>
          </a:p>
          <a:p>
            <a:r>
              <a:rPr lang="en-US" dirty="0" smtClean="0"/>
              <a:t>The “distance” between a satellite and receiver is the time shift to line up the received code and an internally generated-code.</a:t>
            </a:r>
          </a:p>
          <a:p>
            <a:r>
              <a:rPr lang="en-US" dirty="0" smtClean="0"/>
              <a:t>Normal people think of </a:t>
            </a:r>
            <a:r>
              <a:rPr lang="en-US" dirty="0" err="1" smtClean="0"/>
              <a:t>latitude,longitude,height</a:t>
            </a:r>
            <a:r>
              <a:rPr lang="en-US" dirty="0" smtClean="0"/>
              <a:t>, but geodesy and GPS like in a Cartesian frame, specifically a Earth-Centered, Earth-Fixed Reference Frame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Red and blue buses, odometers and bad clocks</a:t>
            </a:r>
          </a:p>
          <a:p>
            <a:r>
              <a:rPr lang="en-US" dirty="0" smtClean="0"/>
              <a:t>Generate C/A codes, determine shifts, correlation properties</a:t>
            </a:r>
          </a:p>
          <a:p>
            <a:r>
              <a:rPr lang="en-US" dirty="0" smtClean="0"/>
              <a:t>Satellite visibility (be able to compute azimuth and elevation angle).</a:t>
            </a:r>
          </a:p>
          <a:p>
            <a:endParaRPr lang="en-US" dirty="0"/>
          </a:p>
          <a:p>
            <a:r>
              <a:rPr lang="en-US" dirty="0" smtClean="0"/>
              <a:t>Next: design an experiment, run around with a receiver and test it! Will have two weeks.  Try to work in groups of two on campus (but it is not required).</a:t>
            </a:r>
          </a:p>
          <a:p>
            <a:endParaRPr lang="en-US" dirty="0"/>
          </a:p>
          <a:p>
            <a:r>
              <a:rPr lang="en-US" dirty="0" smtClean="0"/>
              <a:t>After that, we will start putting together the GPS measurement model, which will be described here.  Lectures will pick off one or more of these terms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Measurement Equation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GPS receiver measures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Pseudorange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by measuring the transit time of the signal: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838450" y="2730500"/>
          <a:ext cx="29352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4" name="Equation" r:id="rId3" imgW="977900" imgH="381000" progId="Equation.3">
                  <p:embed/>
                </p:oleObj>
              </mc:Choice>
              <mc:Fallback>
                <p:oleObj name="Equation" r:id="rId3" imgW="977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730500"/>
                        <a:ext cx="29352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030788" y="3994150"/>
            <a:ext cx="25288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latin typeface="Tahoma" charset="0"/>
              </a:rPr>
              <a:t>time of transmission,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encoded in signal by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GPS satellite clock 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(known precisely)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528763" y="3943350"/>
            <a:ext cx="33226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latin typeface="Tahoma" charset="0"/>
              </a:rPr>
              <a:t>time of signal reception, 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(based on receiver clock,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can be significantly in error)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Pseudorange Measurement Model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Measured pseudorange to a satellite is comprised of: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9" name="Rectangle 3"/>
          <p:cNvSpPr txBox="1">
            <a:spLocks noChangeArrowheads="1"/>
          </p:cNvSpPr>
          <p:nvPr/>
        </p:nvSpPr>
        <p:spPr bwMode="auto">
          <a:xfrm>
            <a:off x="838200" y="3124200"/>
            <a:ext cx="79248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9925" indent="-325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1800" dirty="0">
                <a:sym typeface="Symbol" charset="0"/>
              </a:rPr>
              <a:t>true range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1800" dirty="0">
                <a:sym typeface="Symbol" charset="0"/>
              </a:rPr>
              <a:t>satellite clock error (known)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1800" dirty="0">
                <a:sym typeface="Symbol" charset="0"/>
              </a:rPr>
              <a:t>receiver clock </a:t>
            </a:r>
            <a:r>
              <a:rPr lang="en-US" sz="1800" dirty="0" smtClean="0">
                <a:sym typeface="Symbol" charset="0"/>
              </a:rPr>
              <a:t>error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1800" dirty="0" smtClean="0">
                <a:sym typeface="Symbol" charset="0"/>
              </a:rPr>
              <a:t>relativity</a:t>
            </a:r>
            <a:endParaRPr lang="en-US" sz="1800" dirty="0">
              <a:sym typeface="Symbol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1800" dirty="0">
                <a:sym typeface="Symbol" charset="0"/>
              </a:rPr>
              <a:t>ionosphere and troposphere delays (estimated or measured)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1800" dirty="0">
                <a:sym typeface="Symbol" charset="0"/>
              </a:rPr>
              <a:t>other errors (satellite ephemeris and clock </a:t>
            </a:r>
            <a:r>
              <a:rPr lang="en-US" sz="1800" dirty="0" err="1">
                <a:sym typeface="Symbol" charset="0"/>
              </a:rPr>
              <a:t>mis</a:t>
            </a:r>
            <a:r>
              <a:rPr lang="en-US" sz="1800" dirty="0">
                <a:sym typeface="Symbol" charset="0"/>
              </a:rPr>
              <a:t>-modeling, measurement errors, multipath, receiver noise)</a:t>
            </a: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533400" y="914400"/>
            <a:ext cx="7632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600">
              <a:sym typeface="Symbol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90513" y="2209800"/>
          <a:ext cx="84724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54" name="Equation" r:id="rId3" imgW="4610100" imgH="368300" progId="Equation.3">
                  <p:embed/>
                </p:oleObj>
              </mc:Choice>
              <mc:Fallback>
                <p:oleObj name="Equation" r:id="rId3" imgW="4610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209800"/>
                        <a:ext cx="84724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5251450"/>
          <a:ext cx="49498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55" name="Equation" r:id="rId5" imgW="2247900" imgH="431800" progId="Equation.3">
                  <p:embed/>
                </p:oleObj>
              </mc:Choice>
              <mc:Fallback>
                <p:oleObj name="Equation" r:id="rId5" imgW="224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1450"/>
                        <a:ext cx="49498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are C/A or P codes used to measure time delay?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GPS receiver has the codes for all 32 PRN signals.  It can generate them internally and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timetag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them.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GPS receiver compares the signal it receives with the codes it generates. 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When it finds a match, that identifies which satellite transmitted it.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amount the codes are shifted by (in time) to make that match determines the transit time (how long it took to get to you) </a:t>
            </a:r>
            <a:r>
              <a:rPr lang="en-US" dirty="0" err="1" smtClean="0">
                <a:latin typeface="Symbol" charset="0"/>
                <a:ea typeface="ＭＳ Ｐゴシック" charset="0"/>
                <a:cs typeface="Symbol" charset="0"/>
              </a:rPr>
              <a:t>Δτ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This is what you did with the extra credit.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signal strength and code rate (chipping rate) impact how precisely </a:t>
            </a:r>
            <a:r>
              <a:rPr lang="en-US" dirty="0" err="1">
                <a:latin typeface="Symbol" charset="0"/>
                <a:ea typeface="ＭＳ Ｐゴシック" charset="0"/>
                <a:cs typeface="Symbol" charset="0"/>
              </a:rPr>
              <a:t>Δτ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determined.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Ranging Accuracy –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Signal in space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contribution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User Range Error (URE)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 measure of the accuracy of the pseudorange along the line-of-sight direction from a particular satellite to the user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Indication of signal quality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Composite of several factors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stability of particular </a:t>
            </a:r>
            <a:r>
              <a:rPr lang="en-US" dirty="0" smtClean="0">
                <a:latin typeface="Arial" charset="0"/>
                <a:ea typeface="ＭＳ Ｐゴシック" charset="0"/>
              </a:rPr>
              <a:t>satellite</a:t>
            </a:r>
            <a:r>
              <a:rPr lang="en-US" altLang="ja-JP" dirty="0" smtClean="0">
                <a:latin typeface="Arial" charset="0"/>
                <a:ea typeface="ＭＳ Ｐゴシック" charset="0"/>
              </a:rPr>
              <a:t>’</a:t>
            </a:r>
            <a:r>
              <a:rPr lang="en-US" dirty="0" smtClean="0">
                <a:latin typeface="Arial" charset="0"/>
                <a:ea typeface="ＭＳ Ｐゴシック" charset="0"/>
              </a:rPr>
              <a:t>s </a:t>
            </a:r>
            <a:r>
              <a:rPr lang="en-US" dirty="0">
                <a:latin typeface="Arial" charset="0"/>
                <a:ea typeface="ＭＳ Ｐゴシック" charset="0"/>
              </a:rPr>
              <a:t>clock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predictability of the </a:t>
            </a:r>
            <a:r>
              <a:rPr lang="en-US" dirty="0" smtClean="0">
                <a:latin typeface="Arial" charset="0"/>
                <a:ea typeface="ＭＳ Ｐゴシック" charset="0"/>
              </a:rPr>
              <a:t>satellite</a:t>
            </a:r>
            <a:r>
              <a:rPr lang="en-US" altLang="ja-JP" dirty="0" smtClean="0">
                <a:latin typeface="Arial" charset="0"/>
                <a:ea typeface="ＭＳ Ｐゴシック" charset="0"/>
              </a:rPr>
              <a:t>’</a:t>
            </a:r>
            <a:r>
              <a:rPr lang="en-US" dirty="0" smtClean="0">
                <a:latin typeface="Arial" charset="0"/>
                <a:ea typeface="ＭＳ Ｐゴシック" charset="0"/>
              </a:rPr>
              <a:t>s </a:t>
            </a:r>
            <a:r>
              <a:rPr lang="en-US" dirty="0">
                <a:latin typeface="Arial" charset="0"/>
                <a:ea typeface="ＭＳ Ｐゴシック" charset="0"/>
              </a:rPr>
              <a:t>orbit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533400" y="914400"/>
            <a:ext cx="80581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/>
              <a:t>The position solution involves an equation with four unknowns: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/>
              <a:t>Receiver position (x, y, z) </a:t>
            </a:r>
            <a:r>
              <a:rPr lang="en-US">
                <a:solidFill>
                  <a:srgbClr val="0000FF"/>
                </a:solidFill>
              </a:rPr>
              <a:t>(in what reference frame)</a:t>
            </a:r>
            <a:endParaRPr lang="en-US"/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/>
              <a:t>Receiver clock correction </a:t>
            </a:r>
            <a:r>
              <a:rPr lang="en-US">
                <a:solidFill>
                  <a:srgbClr val="0000FF"/>
                </a:solidFill>
              </a:rPr>
              <a:t>(correction to what?)</a:t>
            </a:r>
            <a:endParaRPr lang="en-US"/>
          </a:p>
          <a:p>
            <a:pPr marL="1022350" lvl="2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Ø"/>
            </a:pPr>
            <a:r>
              <a:rPr lang="en-US"/>
              <a:t>Position accuracy of ~1 m implies knowledge of the receiver clock to within ~3 ns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/>
              <a:t>GPS accuracy is based almost entirely on </a:t>
            </a:r>
            <a:r>
              <a:rPr lang="en-US">
                <a:solidFill>
                  <a:srgbClr val="0000FF"/>
                </a:solidFill>
              </a:rPr>
              <a:t>knowing satellite orbits and satellite clocks</a:t>
            </a:r>
            <a:r>
              <a:rPr lang="en-US"/>
              <a:t>.</a:t>
            </a:r>
          </a:p>
          <a:p>
            <a:pPr marL="1022350" lvl="2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Ø"/>
            </a:pPr>
            <a:endParaRPr lang="en-US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/>
              <a:t>Requires simultaneous measurements from </a:t>
            </a:r>
            <a:r>
              <a:rPr lang="en-US">
                <a:solidFill>
                  <a:srgbClr val="0000FF"/>
                </a:solidFill>
              </a:rPr>
              <a:t>at least</a:t>
            </a:r>
            <a:r>
              <a:rPr lang="en-US"/>
              <a:t> four satellites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/>
              <a:t>The receiver makes a range measurement to the satellite by measuring the signal propagation delay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/>
              <a:t>A data message modulated on the ranging signal provides the </a:t>
            </a:r>
            <a:r>
              <a:rPr lang="en-US">
                <a:solidFill>
                  <a:srgbClr val="0000FF"/>
                </a:solidFill>
              </a:rPr>
              <a:t>precise location of the satellite and corrections for the satellite clock.  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</a:rPr>
              <a:t>Position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49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Presentation5.pptx</Template>
  <TotalTime>2434</TotalTime>
  <Words>689</Words>
  <Application>Microsoft Macintosh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Presentation5</vt:lpstr>
      <vt:lpstr>Equation</vt:lpstr>
      <vt:lpstr>Where are we so far?</vt:lpstr>
      <vt:lpstr>So far</vt:lpstr>
      <vt:lpstr>Homeworks</vt:lpstr>
      <vt:lpstr>GPS Measurement Equation</vt:lpstr>
      <vt:lpstr>Pseudorange Measurement Model</vt:lpstr>
      <vt:lpstr>How are C/A or P codes used to measure time delay?</vt:lpstr>
      <vt:lpstr>Ranging Accuracy – “Signal in space” contribution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 Axelrad</dc:creator>
  <cp:keywords/>
  <dc:description/>
  <cp:lastModifiedBy>Kristine Larson</cp:lastModifiedBy>
  <cp:revision>209</cp:revision>
  <dcterms:created xsi:type="dcterms:W3CDTF">2010-10-12T21:13:14Z</dcterms:created>
  <dcterms:modified xsi:type="dcterms:W3CDTF">2013-09-22T21:52:39Z</dcterms:modified>
  <cp:category/>
</cp:coreProperties>
</file>