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7" r:id="rId2"/>
    <p:sldId id="349" r:id="rId3"/>
    <p:sldId id="350" r:id="rId4"/>
    <p:sldId id="368" r:id="rId5"/>
    <p:sldId id="364" r:id="rId6"/>
    <p:sldId id="351" r:id="rId7"/>
    <p:sldId id="352" r:id="rId8"/>
    <p:sldId id="373" r:id="rId9"/>
    <p:sldId id="354" r:id="rId10"/>
    <p:sldId id="369" r:id="rId11"/>
    <p:sldId id="371" r:id="rId12"/>
    <p:sldId id="365" r:id="rId13"/>
    <p:sldId id="374" r:id="rId14"/>
    <p:sldId id="372" r:id="rId15"/>
    <p:sldId id="356" r:id="rId16"/>
    <p:sldId id="370" r:id="rId17"/>
    <p:sldId id="357" r:id="rId18"/>
    <p:sldId id="358" r:id="rId19"/>
    <p:sldId id="359" r:id="rId20"/>
    <p:sldId id="360" r:id="rId21"/>
    <p:sldId id="367" r:id="rId22"/>
    <p:sldId id="382" r:id="rId23"/>
    <p:sldId id="383" r:id="rId24"/>
    <p:sldId id="384" r:id="rId25"/>
    <p:sldId id="375" r:id="rId26"/>
    <p:sldId id="376" r:id="rId27"/>
    <p:sldId id="377" r:id="rId28"/>
    <p:sldId id="378" r:id="rId29"/>
    <p:sldId id="379" r:id="rId30"/>
    <p:sldId id="385" r:id="rId31"/>
    <p:sldId id="381" r:id="rId32"/>
    <p:sldId id="3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E00"/>
    <a:srgbClr val="9762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93921" autoAdjust="0"/>
  </p:normalViewPr>
  <p:slideViewPr>
    <p:cSldViewPr>
      <p:cViewPr>
        <p:scale>
          <a:sx n="125" d="100"/>
          <a:sy n="125" d="100"/>
        </p:scale>
        <p:origin x="-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71C4-E54F-244D-820D-D3DE95A62215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4CAD-B612-6A45-A4C6-4A5233F2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38691-7807-6B49-9370-AF7F7F0E64A9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33CE-5D39-144A-989C-44686202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C33CE-5D39-144A-989C-44686202B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2EC3C1-39B7-414D-9626-1E180949311E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FB879"/>
                </a:solidFill>
              </a:defRPr>
            </a:lvl1pPr>
          </a:lstStyle>
          <a:p>
            <a:r>
              <a:rPr lang="en-US" smtClean="0"/>
              <a:t>ASEN 5090 Axelrad and Larson</a:t>
            </a:r>
            <a:endParaRPr lang="en-US" dirty="0"/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6159326"/>
            <a:ext cx="2247900" cy="5337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navcen.uscg.gov/?Do=constellationStatus" TargetMode="Externa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ORBITS IN GNSS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2313" y="3733800"/>
            <a:ext cx="7772400" cy="6731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5090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5257800" y="640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900">
                <a:latin typeface="Comic Sans MS" charset="0"/>
              </a:rPr>
              <a:t> </a:t>
            </a:r>
          </a:p>
          <a:p>
            <a:r>
              <a:rPr lang="en-US" sz="900">
                <a:latin typeface="Comic Sans MS" charset="0"/>
              </a:rPr>
              <a:t>ASEN 5090 LECTURE NOTES – LARSON, AXELRAD      </a:t>
            </a:r>
          </a:p>
        </p:txBody>
      </p:sp>
      <p:pic>
        <p:nvPicPr>
          <p:cNvPr id="7" name="Picture 454"/>
          <p:cNvPicPr>
            <a:picLocks noChangeAspect="1" noChangeArrowheads="1"/>
          </p:cNvPicPr>
          <p:nvPr/>
        </p:nvPicPr>
        <p:blipFill rotWithShape="1">
          <a:blip r:embed="rId3"/>
          <a:srcRect t="10783" r="25000"/>
          <a:stretch/>
        </p:blipFill>
        <p:spPr bwMode="auto">
          <a:xfrm>
            <a:off x="5410200" y="304800"/>
            <a:ext cx="3354388" cy="30649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" name="Picture 7" descr="gps_tr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7" t="17721" r="6901" b="22356"/>
          <a:stretch/>
        </p:blipFill>
        <p:spPr>
          <a:xfrm>
            <a:off x="609600" y="704442"/>
            <a:ext cx="4140200" cy="21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CONSTELLATION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CONSTELLATION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76801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32 active satellites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6 orbital planes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5-6 slots per plane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gps_3d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6" t="10732" r="21343" b="14472"/>
          <a:stretch/>
        </p:blipFill>
        <p:spPr>
          <a:xfrm>
            <a:off x="5867400" y="2305555"/>
            <a:ext cx="3200400" cy="3257045"/>
          </a:xfrm>
          <a:prstGeom prst="rect">
            <a:avLst/>
          </a:prstGeom>
        </p:spPr>
      </p:pic>
      <p:pic>
        <p:nvPicPr>
          <p:cNvPr id="5" name="Picture 4" descr="gps_track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17721" r="6901" b="14744"/>
          <a:stretch/>
        </p:blipFill>
        <p:spPr>
          <a:xfrm>
            <a:off x="152400" y="2377556"/>
            <a:ext cx="5643880" cy="31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3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B92E9-EB08-40AA-ADD8-47B764D0B0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663" y="76200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NOMINAL </a:t>
            </a:r>
            <a:r>
              <a:rPr lang="en-US" sz="2800" dirty="0"/>
              <a:t>GPS 24</a:t>
            </a:r>
            <a:r>
              <a:rPr lang="en-US" sz="2800" dirty="0" smtClean="0"/>
              <a:t>-SATELLITE CONSTELLATION</a:t>
            </a:r>
            <a:endParaRPr lang="en-US" sz="2800" dirty="0"/>
          </a:p>
        </p:txBody>
      </p:sp>
      <p:sp>
        <p:nvSpPr>
          <p:cNvPr id="57347" name="Text Box 70"/>
          <p:cNvSpPr txBox="1">
            <a:spLocks noChangeArrowheads="1"/>
          </p:cNvSpPr>
          <p:nvPr/>
        </p:nvSpPr>
        <p:spPr bwMode="auto">
          <a:xfrm>
            <a:off x="533400" y="5334000"/>
            <a:ext cx="737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Semimajor axis = 26559.7 km, inclination = 55 </a:t>
            </a:r>
            <a:r>
              <a:rPr lang="en-US" b="1" dirty="0" err="1"/>
              <a:t>deg</a:t>
            </a:r>
            <a:r>
              <a:rPr lang="en-US" b="1" dirty="0"/>
              <a:t>, eccentricity = 0</a:t>
            </a:r>
          </a:p>
        </p:txBody>
      </p:sp>
      <p:graphicFrame>
        <p:nvGraphicFramePr>
          <p:cNvPr id="121417" name="Group 5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417"/>
              </p:ext>
            </p:extLst>
          </p:nvPr>
        </p:nvGraphicFramePr>
        <p:xfrm>
          <a:off x="457200" y="1143000"/>
          <a:ext cx="8166100" cy="4175759"/>
        </p:xfrm>
        <a:graphic>
          <a:graphicData uri="http://schemas.openxmlformats.org/drawingml/2006/table">
            <a:tbl>
              <a:tblPr/>
              <a:tblGrid>
                <a:gridCol w="1360488"/>
                <a:gridCol w="1362075"/>
                <a:gridCol w="1360487"/>
                <a:gridCol w="1360488"/>
                <a:gridCol w="1362075"/>
                <a:gridCol w="13604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Slot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RAAN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Argument of Latitude 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Slot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RAAN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Argument of Latitude 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268.126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135.226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161.786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265.446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11.676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35.136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41.806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167.356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80.956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197.046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173.336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302.596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309.976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66.066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204.376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333.686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111.876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238.886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11.796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345.226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339.666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105.206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241.556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135.346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48" name="Rectangle 586"/>
          <p:cNvSpPr>
            <a:spLocks noChangeArrowheads="1"/>
          </p:cNvSpPr>
          <p:nvPr/>
        </p:nvSpPr>
        <p:spPr bwMode="auto">
          <a:xfrm>
            <a:off x="457200" y="5715000"/>
            <a:ext cx="81661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Defined Epoch: 00</a:t>
            </a:r>
            <a:r>
              <a:rPr lang="en-US" altLang="ja-JP" sz="1200" dirty="0">
                <a:ea typeface="MS Mincho" pitchFamily="49" charset="-128"/>
              </a:rPr>
              <a:t>00Z, 1 July 1993; Greenwich Hour Angle: 18 h 36 min 14.4 s referenced to FK5/J2000.00 coordinates</a:t>
            </a:r>
            <a:endParaRPr lang="en-US" altLang="ja-JP" dirty="0">
              <a:cs typeface="ＭＳ Ｐゴシック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9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B92E9-EB08-40AA-ADD8-47B764D0B0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663" y="76200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CURRENT CONSTELLATION STATUS</a:t>
            </a:r>
            <a:endParaRPr lang="en-US" sz="28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0668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www.navcen.uscg.gov</a:t>
            </a:r>
            <a:r>
              <a:rPr lang="en-US" dirty="0">
                <a:hlinkClick r:id="rId2"/>
              </a:rPr>
              <a:t>/?Do=</a:t>
            </a:r>
            <a:r>
              <a:rPr lang="en-US" dirty="0" err="1">
                <a:hlinkClick r:id="rId2"/>
              </a:rPr>
              <a:t>constellationStatus</a:t>
            </a:r>
            <a:endParaRPr lang="en-US" dirty="0"/>
          </a:p>
        </p:txBody>
      </p:sp>
      <p:pic>
        <p:nvPicPr>
          <p:cNvPr id="4" name="Picture 3" descr="Screen Shot 2012-09-16 at 10.0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6" y="2207516"/>
            <a:ext cx="8435584" cy="25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9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PERTURBATIONS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ORBITAL PERTURBATIONS FOR THE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GPS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ORBIT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(central force is ~0.5 m/</a:t>
            </a:r>
            <a:r>
              <a:rPr lang="en-US" sz="2200" dirty="0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2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200" baseline="30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93302" name="Group 86"/>
          <p:cNvGraphicFramePr>
            <a:graphicFrameLocks noGrp="1"/>
          </p:cNvGraphicFramePr>
          <p:nvPr/>
        </p:nvGraphicFramePr>
        <p:xfrm>
          <a:off x="457200" y="1143000"/>
          <a:ext cx="8229600" cy="4761167"/>
        </p:xfrm>
        <a:graphic>
          <a:graphicData uri="http://schemas.openxmlformats.org/drawingml/2006/table">
            <a:tbl>
              <a:tblPr/>
              <a:tblGrid>
                <a:gridCol w="2057400"/>
                <a:gridCol w="1600200"/>
                <a:gridCol w="2667000"/>
                <a:gridCol w="1905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Acceleration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m/s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Perturbation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Earth oblateness (J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km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+ 6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Sun &amp; moon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5-150 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+ 12hr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Higher Harmonics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5-80 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Various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Solar radiation pressure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100-800 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+ 3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Ocean &amp; earth tides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0-2m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+ 12hr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Earth albedo pressure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1-1.5m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BROADCAST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EPHEMERIS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GPS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SATELLITE ORBIT DETERMINATION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648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Control segment collects range measurements at monitoring stations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Uses precise orbit determination software including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high-fidelity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models of perturbations to estimate position and velocity (and clocks and many other parameters) of the satellites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Representation of the orbit in the broadcast message is a quasi-Keplerian parameterization that fits best over a 2 hour segment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toe – </a:t>
            </a:r>
            <a:r>
              <a:rPr lang="en-US" b="1" dirty="0">
                <a:latin typeface="Arial" charset="0"/>
                <a:ea typeface="ＭＳ Ｐゴシック" charset="0"/>
              </a:rPr>
              <a:t>time of ephemeris</a:t>
            </a:r>
            <a:r>
              <a:rPr lang="en-US" dirty="0">
                <a:latin typeface="Arial" charset="0"/>
                <a:ea typeface="ＭＳ Ｐゴシック" charset="0"/>
              </a:rPr>
              <a:t>, IODE – issue of data ephemeris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Keplerian elements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2 drift rates &amp; </a:t>
            </a:r>
            <a:r>
              <a:rPr lang="en-US" dirty="0" err="1">
                <a:latin typeface="Symbol" charset="0"/>
                <a:ea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6 coefficients for harmonic corrections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BROADCAST EPHEMERIS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295400" y="1149350"/>
            <a:ext cx="6705600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M</a:t>
            </a:r>
            <a:r>
              <a:rPr lang="en-US" sz="1800" baseline="-25000" dirty="0"/>
              <a:t>0</a:t>
            </a:r>
            <a:r>
              <a:rPr lang="en-US" sz="1800" dirty="0"/>
              <a:t>		Mean anomaly at reference time</a:t>
            </a:r>
          </a:p>
          <a:p>
            <a:pPr eaLnBrk="1" hangingPunct="1"/>
            <a:r>
              <a:rPr lang="en-US" sz="1800" dirty="0" err="1"/>
              <a:t>Δn</a:t>
            </a:r>
            <a:r>
              <a:rPr lang="en-US" sz="1800" dirty="0"/>
              <a:t>		Mean motion difference</a:t>
            </a:r>
          </a:p>
          <a:p>
            <a:pPr eaLnBrk="1" hangingPunct="1"/>
            <a:r>
              <a:rPr lang="en-US" sz="1800" dirty="0"/>
              <a:t>√a		Square root of semi-major axis</a:t>
            </a:r>
          </a:p>
          <a:p>
            <a:pPr eaLnBrk="1" hangingPunct="1"/>
            <a:r>
              <a:rPr lang="en-US" sz="1800" dirty="0"/>
              <a:t>Ω</a:t>
            </a:r>
            <a:r>
              <a:rPr lang="en-US" sz="1800" baseline="-25000" dirty="0"/>
              <a:t>0</a:t>
            </a:r>
            <a:r>
              <a:rPr lang="en-US" sz="1800" dirty="0"/>
              <a:t>		Longitude of ascending node at weekly epoch</a:t>
            </a:r>
          </a:p>
          <a:p>
            <a:pPr eaLnBrk="1" hangingPunct="1"/>
            <a:r>
              <a:rPr lang="en-US" sz="1800" dirty="0"/>
              <a:t>I</a:t>
            </a:r>
            <a:r>
              <a:rPr lang="en-US" sz="1800" baseline="-25000" dirty="0"/>
              <a:t>0</a:t>
            </a:r>
            <a:r>
              <a:rPr lang="en-US" sz="1800" dirty="0"/>
              <a:t>		Inclination angle at reference time</a:t>
            </a:r>
          </a:p>
          <a:p>
            <a:pPr eaLnBrk="1" hangingPunct="1"/>
            <a:r>
              <a:rPr lang="el-GR" sz="1800" dirty="0"/>
              <a:t>ω</a:t>
            </a:r>
            <a:r>
              <a:rPr lang="en-US" sz="1800" dirty="0"/>
              <a:t>		Argument of perigee</a:t>
            </a:r>
          </a:p>
          <a:p>
            <a:pPr eaLnBrk="1" hangingPunct="1"/>
            <a:r>
              <a:rPr lang="en-US" sz="1800" dirty="0" err="1"/>
              <a:t>Ω</a:t>
            </a:r>
            <a:r>
              <a:rPr lang="en-US" sz="1800" dirty="0"/>
              <a:t>		Rate of right ascension</a:t>
            </a:r>
          </a:p>
          <a:p>
            <a:pPr eaLnBrk="1" hangingPunct="1"/>
            <a:r>
              <a:rPr lang="en-US" sz="1800" dirty="0"/>
              <a:t>e		Eccentricity</a:t>
            </a:r>
          </a:p>
          <a:p>
            <a:pPr eaLnBrk="1" hangingPunct="1"/>
            <a:r>
              <a:rPr lang="en-US" sz="1800" dirty="0"/>
              <a:t>IDOT		Rate of inclination angle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uc</a:t>
            </a:r>
            <a:r>
              <a:rPr lang="en-US" sz="1800" dirty="0"/>
              <a:t>		Cosine term, argument of latitude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rc</a:t>
            </a:r>
            <a:r>
              <a:rPr lang="en-US" sz="1800" dirty="0"/>
              <a:t>		Cosine term, radius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ic</a:t>
            </a:r>
            <a:r>
              <a:rPr lang="en-US" sz="1800" dirty="0"/>
              <a:t>		Cosine term, inclination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us</a:t>
            </a:r>
            <a:r>
              <a:rPr lang="en-US" sz="1800" dirty="0"/>
              <a:t>		Sine term, argument of latitude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rs</a:t>
            </a:r>
            <a:r>
              <a:rPr lang="en-US" sz="1800" dirty="0"/>
              <a:t>		Sine term, radius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is</a:t>
            </a:r>
            <a:r>
              <a:rPr lang="en-US" sz="1800" dirty="0"/>
              <a:t>		Sine term, inclination</a:t>
            </a:r>
          </a:p>
          <a:p>
            <a:pPr eaLnBrk="1" hangingPunct="1"/>
            <a:r>
              <a:rPr lang="en-US" sz="1800" dirty="0"/>
              <a:t>t</a:t>
            </a:r>
            <a:r>
              <a:rPr lang="en-US" sz="1800" baseline="-25000" dirty="0"/>
              <a:t>oe</a:t>
            </a:r>
            <a:r>
              <a:rPr lang="en-US" sz="1800" dirty="0"/>
              <a:t>		Ephemeris reference </a:t>
            </a:r>
            <a:r>
              <a:rPr lang="en-US" sz="1800" dirty="0" smtClean="0"/>
              <a:t>time</a:t>
            </a:r>
            <a:endParaRPr lang="en-US" sz="1800" dirty="0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371600" y="25908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8200" y="990600"/>
            <a:ext cx="152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6626" name="Object 12"/>
          <p:cNvGraphicFramePr>
            <a:graphicFrameLocks noChangeAspect="1"/>
          </p:cNvGraphicFramePr>
          <p:nvPr/>
        </p:nvGraphicFramePr>
        <p:xfrm>
          <a:off x="771525" y="304800"/>
          <a:ext cx="27654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1" name="Equation" r:id="rId3" imgW="1803400" imgH="3378200" progId="Equation.3">
                  <p:embed/>
                </p:oleObj>
              </mc:Choice>
              <mc:Fallback>
                <p:oleObj name="Equation" r:id="rId3" imgW="1803400" imgH="337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04800"/>
                        <a:ext cx="276542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4"/>
          <p:cNvSpPr>
            <a:spLocks noChangeArrowheads="1"/>
          </p:cNvSpPr>
          <p:nvPr/>
        </p:nvSpPr>
        <p:spPr bwMode="auto">
          <a:xfrm>
            <a:off x="3694113" y="228600"/>
            <a:ext cx="5313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WGS84 (GPS) gravitational parameter for GPS ephemeris users</a:t>
            </a:r>
          </a:p>
        </p:txBody>
      </p:sp>
      <p:sp>
        <p:nvSpPr>
          <p:cNvPr id="26634" name="Rectangle 18"/>
          <p:cNvSpPr>
            <a:spLocks noChangeArrowheads="1"/>
          </p:cNvSpPr>
          <p:nvPr/>
        </p:nvSpPr>
        <p:spPr bwMode="auto">
          <a:xfrm>
            <a:off x="3732213" y="609600"/>
            <a:ext cx="28209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WGS84 (GPS) earth rotation rate</a:t>
            </a:r>
          </a:p>
        </p:txBody>
      </p:sp>
      <p:sp>
        <p:nvSpPr>
          <p:cNvPr id="26635" name="Rectangle 19"/>
          <p:cNvSpPr>
            <a:spLocks noChangeArrowheads="1"/>
          </p:cNvSpPr>
          <p:nvPr/>
        </p:nvSpPr>
        <p:spPr bwMode="auto">
          <a:xfrm>
            <a:off x="3733800" y="1066800"/>
            <a:ext cx="20939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Computed mean motion</a:t>
            </a:r>
          </a:p>
        </p:txBody>
      </p:sp>
      <p:sp>
        <p:nvSpPr>
          <p:cNvPr id="26636" name="Rectangle 20"/>
          <p:cNvSpPr>
            <a:spLocks noChangeArrowheads="1"/>
          </p:cNvSpPr>
          <p:nvPr/>
        </p:nvSpPr>
        <p:spPr bwMode="auto">
          <a:xfrm>
            <a:off x="3733800" y="1447800"/>
            <a:ext cx="317147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Time from reference </a:t>
            </a:r>
            <a:r>
              <a:rPr lang="en-US" sz="1400" dirty="0" smtClean="0"/>
              <a:t>epoch (seconds)</a:t>
            </a:r>
            <a:endParaRPr lang="en-US" sz="1400" dirty="0"/>
          </a:p>
        </p:txBody>
      </p:sp>
      <p:sp>
        <p:nvSpPr>
          <p:cNvPr id="26637" name="Rectangle 21"/>
          <p:cNvSpPr>
            <a:spLocks noChangeArrowheads="1"/>
          </p:cNvSpPr>
          <p:nvPr/>
        </p:nvSpPr>
        <p:spPr bwMode="auto">
          <a:xfrm>
            <a:off x="3733800" y="1752600"/>
            <a:ext cx="2054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mean motion</a:t>
            </a:r>
          </a:p>
        </p:txBody>
      </p:sp>
      <p:sp>
        <p:nvSpPr>
          <p:cNvPr id="26638" name="Rectangle 22"/>
          <p:cNvSpPr>
            <a:spLocks noChangeArrowheads="1"/>
          </p:cNvSpPr>
          <p:nvPr/>
        </p:nvSpPr>
        <p:spPr bwMode="auto">
          <a:xfrm>
            <a:off x="3733800" y="2057400"/>
            <a:ext cx="13573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Mean anomaly</a:t>
            </a:r>
          </a:p>
        </p:txBody>
      </p:sp>
      <p:sp>
        <p:nvSpPr>
          <p:cNvPr id="26639" name="Rectangle 23"/>
          <p:cNvSpPr>
            <a:spLocks noChangeArrowheads="1"/>
          </p:cNvSpPr>
          <p:nvPr/>
        </p:nvSpPr>
        <p:spPr bwMode="auto">
          <a:xfrm>
            <a:off x="3733800" y="2362200"/>
            <a:ext cx="15863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Kepler’s </a:t>
            </a:r>
            <a:r>
              <a:rPr lang="en-US" sz="1400" dirty="0"/>
              <a:t>Equation</a:t>
            </a:r>
          </a:p>
        </p:txBody>
      </p:sp>
      <p:sp>
        <p:nvSpPr>
          <p:cNvPr id="26640" name="Rectangle 24"/>
          <p:cNvSpPr>
            <a:spLocks noChangeArrowheads="1"/>
          </p:cNvSpPr>
          <p:nvPr/>
        </p:nvSpPr>
        <p:spPr bwMode="auto">
          <a:xfrm>
            <a:off x="3733800" y="2743200"/>
            <a:ext cx="12715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True anomaly</a:t>
            </a:r>
          </a:p>
        </p:txBody>
      </p:sp>
      <p:sp>
        <p:nvSpPr>
          <p:cNvPr id="26641" name="Rectangle 25"/>
          <p:cNvSpPr>
            <a:spLocks noChangeArrowheads="1"/>
          </p:cNvSpPr>
          <p:nvPr/>
        </p:nvSpPr>
        <p:spPr bwMode="auto">
          <a:xfrm>
            <a:off x="3733800" y="3089275"/>
            <a:ext cx="17859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Argument of latitude</a:t>
            </a:r>
          </a:p>
        </p:txBody>
      </p:sp>
      <p:sp>
        <p:nvSpPr>
          <p:cNvPr id="26642" name="Rectangle 26"/>
          <p:cNvSpPr>
            <a:spLocks noChangeArrowheads="1"/>
          </p:cNvSpPr>
          <p:nvPr/>
        </p:nvSpPr>
        <p:spPr bwMode="auto">
          <a:xfrm>
            <a:off x="3733800" y="3433763"/>
            <a:ext cx="26209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Argument of latitude correction</a:t>
            </a:r>
          </a:p>
        </p:txBody>
      </p:sp>
      <p:sp>
        <p:nvSpPr>
          <p:cNvPr id="26643" name="Rectangle 27"/>
          <p:cNvSpPr>
            <a:spLocks noChangeArrowheads="1"/>
          </p:cNvSpPr>
          <p:nvPr/>
        </p:nvSpPr>
        <p:spPr bwMode="auto">
          <a:xfrm>
            <a:off x="3733800" y="3733800"/>
            <a:ext cx="15779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Radius correction</a:t>
            </a:r>
          </a:p>
        </p:txBody>
      </p:sp>
      <p:sp>
        <p:nvSpPr>
          <p:cNvPr id="26644" name="Rectangle 28"/>
          <p:cNvSpPr>
            <a:spLocks noChangeArrowheads="1"/>
          </p:cNvSpPr>
          <p:nvPr/>
        </p:nvSpPr>
        <p:spPr bwMode="auto">
          <a:xfrm>
            <a:off x="3733800" y="4038600"/>
            <a:ext cx="1825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Inclination correction</a:t>
            </a:r>
          </a:p>
        </p:txBody>
      </p:sp>
      <p:sp>
        <p:nvSpPr>
          <p:cNvPr id="26645" name="Rectangle 29"/>
          <p:cNvSpPr>
            <a:spLocks noChangeArrowheads="1"/>
          </p:cNvSpPr>
          <p:nvPr/>
        </p:nvSpPr>
        <p:spPr bwMode="auto">
          <a:xfrm>
            <a:off x="3724275" y="4348163"/>
            <a:ext cx="26003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argument of latitude</a:t>
            </a:r>
          </a:p>
        </p:txBody>
      </p:sp>
      <p:sp>
        <p:nvSpPr>
          <p:cNvPr id="26646" name="Rectangle 30"/>
          <p:cNvSpPr>
            <a:spLocks noChangeArrowheads="1"/>
          </p:cNvSpPr>
          <p:nvPr/>
        </p:nvSpPr>
        <p:spPr bwMode="auto">
          <a:xfrm>
            <a:off x="3733800" y="4724400"/>
            <a:ext cx="15065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radius</a:t>
            </a:r>
          </a:p>
        </p:txBody>
      </p:sp>
      <p:sp>
        <p:nvSpPr>
          <p:cNvPr id="26647" name="Rectangle 31"/>
          <p:cNvSpPr>
            <a:spLocks noChangeArrowheads="1"/>
          </p:cNvSpPr>
          <p:nvPr/>
        </p:nvSpPr>
        <p:spPr bwMode="auto">
          <a:xfrm>
            <a:off x="3736975" y="5105400"/>
            <a:ext cx="18256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Inclination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4419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Laws:  2-body motion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Orbital Elements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Constellation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Orbital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Perturbations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Broadcast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Ephemeris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Azimuth/Elevation Review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Software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876800" y="2895600"/>
            <a:ext cx="3200400" cy="22098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76800" y="1524000"/>
            <a:ext cx="1981200" cy="11430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75894"/>
              </p:ext>
            </p:extLst>
          </p:nvPr>
        </p:nvGraphicFramePr>
        <p:xfrm>
          <a:off x="5070475" y="1676400"/>
          <a:ext cx="1219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9" name="Equation" r:id="rId3" imgW="723600" imgH="469800" progId="Equation.3">
                  <p:embed/>
                </p:oleObj>
              </mc:Choice>
              <mc:Fallback>
                <p:oleObj name="Equation" r:id="rId3" imgW="723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1219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57691"/>
              </p:ext>
            </p:extLst>
          </p:nvPr>
        </p:nvGraphicFramePr>
        <p:xfrm>
          <a:off x="5070475" y="2819400"/>
          <a:ext cx="26257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0" name="Equation" r:id="rId5" imgW="1701800" imgH="1333500" progId="Equation.3">
                  <p:embed/>
                </p:oleObj>
              </mc:Choice>
              <mc:Fallback>
                <p:oleObj name="Equation" r:id="rId5" imgW="17018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2819400"/>
                        <a:ext cx="26257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838200" y="3733800"/>
            <a:ext cx="3429000" cy="44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600" dirty="0"/>
              <a:t>Earth-fixed </a:t>
            </a:r>
            <a:r>
              <a:rPr lang="en-US" sz="1600" dirty="0" smtClean="0"/>
              <a:t>coordinates (ECEF):</a:t>
            </a:r>
            <a:endParaRPr lang="en-US" sz="1600" dirty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838200" y="1676400"/>
            <a:ext cx="2990275" cy="44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Positions in orbital </a:t>
            </a:r>
            <a:r>
              <a:rPr lang="en-US" sz="1600" dirty="0" smtClean="0"/>
              <a:t>plane:</a:t>
            </a:r>
            <a:endParaRPr lang="en-US" sz="1600" dirty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838200" y="2987854"/>
            <a:ext cx="3886200" cy="44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Corrected longitude of ascending </a:t>
            </a:r>
            <a:r>
              <a:rPr lang="en-US" sz="1600" dirty="0" smtClean="0"/>
              <a:t>node: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ECEF GPS SATELLITE POSITION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GPS DISPOSAL ORBITS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538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Satellites no longer actively transmitting are transitioned to LADO (Launch and disposal operations) system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When a GPS satellite is no longer useful it is boosted to a disposal/parking orbit 500 km above the constellation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Over long term, resonance effects of sun, moon produce an increase in eccentricity which causes satellites to cross through operational constellations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Recommendation was made to carefully circularize satellite orbits after boosting to disposal orbit but there are logistics issues with how much fuel is left and what to do with it.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Simulations* show that non-operational GLONASS satellites will cross the GPS operational altitude within 40 years.</a:t>
            </a:r>
          </a:p>
        </p:txBody>
      </p:sp>
      <p:sp>
        <p:nvSpPr>
          <p:cNvPr id="62467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0B4D8-7964-4A7D-BF28-2C939BBB85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762000" y="5497513"/>
            <a:ext cx="7670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*C.C. Chao, R.A. </a:t>
            </a:r>
            <a:r>
              <a:rPr lang="en-US" sz="1400" dirty="0" err="1"/>
              <a:t>Gick</a:t>
            </a:r>
            <a:r>
              <a:rPr lang="en-US" sz="1400" dirty="0"/>
              <a:t>, “Long-term evolution of navigation satellite orbits: GPS/GLONASS/GALILEO,” Advances in Space Research, 34 (2004) 1221-1226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4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(AZIMUTH-ELEVATION)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7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TT00001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15" y="1371600"/>
            <a:ext cx="4845085" cy="2806700"/>
          </a:xfrm>
          <a:prstGeom prst="rect">
            <a:avLst/>
          </a:prstGeom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AZIMUTH AND ELEVATION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0600" y="4446115"/>
            <a:ext cx="7391400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600" b="1" dirty="0" smtClean="0"/>
              <a:t>Azimuth (</a:t>
            </a:r>
            <a:r>
              <a:rPr lang="en-US" sz="1600" b="1" i="1" dirty="0" err="1" smtClean="0"/>
              <a:t>az</a:t>
            </a:r>
            <a:r>
              <a:rPr lang="en-US" sz="1600" b="1" dirty="0" smtClean="0"/>
              <a:t>): </a:t>
            </a:r>
            <a:r>
              <a:rPr lang="en-US" sz="1600" dirty="0" smtClean="0"/>
              <a:t>angular measure clockwise from North direction to the horizon pierce point 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600" b="1" dirty="0" smtClean="0"/>
              <a:t>Elevation (</a:t>
            </a:r>
            <a:r>
              <a:rPr lang="en-US" sz="1600" b="1" i="1" dirty="0" smtClean="0"/>
              <a:t>el</a:t>
            </a:r>
            <a:r>
              <a:rPr lang="en-US" sz="1600" b="1" dirty="0" smtClean="0"/>
              <a:t>):</a:t>
            </a:r>
            <a:r>
              <a:rPr lang="en-US" sz="1600" dirty="0" smtClean="0"/>
              <a:t> angular measure from horizon to line-of-sight (LOS) to the object</a:t>
            </a:r>
            <a:endParaRPr lang="en-US" sz="1600" dirty="0"/>
          </a:p>
        </p:txBody>
      </p:sp>
      <p:sp>
        <p:nvSpPr>
          <p:cNvPr id="2" name="Oval 1"/>
          <p:cNvSpPr/>
          <p:nvPr/>
        </p:nvSpPr>
        <p:spPr>
          <a:xfrm>
            <a:off x="3867912" y="1524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30258" y="1295400"/>
            <a:ext cx="7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Satellite</a:t>
            </a:r>
            <a:endParaRPr lang="en-US" sz="1200" dirty="0"/>
          </a:p>
        </p:txBody>
      </p:sp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52600"/>
            <a:ext cx="381000" cy="215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45099" y="3733800"/>
            <a:ext cx="81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1472184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24466" y="2923401"/>
            <a:ext cx="594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North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72075" y="2667000"/>
            <a:ext cx="509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East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24400" y="1600200"/>
            <a:ext cx="3898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Up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116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219200" y="3200400"/>
            <a:ext cx="71628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86400" y="1140023"/>
            <a:ext cx="2895600" cy="119763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2000" y="4495800"/>
            <a:ext cx="4038600" cy="12954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LOS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a unit vector pointing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from the user location to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satellite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 you decide if a satellite is visible?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elevation and azimuth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14700"/>
            <a:ext cx="6337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8200"/>
            <a:ext cx="2679700" cy="342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68623"/>
            <a:ext cx="2044700" cy="723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57800"/>
            <a:ext cx="3289300" cy="317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381000"/>
            <a:ext cx="266700" cy="266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762000"/>
            <a:ext cx="165100" cy="215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3600" y="381000"/>
            <a:ext cx="2749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Satellite position vector in ECEF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759023"/>
            <a:ext cx="248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position vector in ECEF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134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SOFTWARE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1447800"/>
            <a:ext cx="2743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GUI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Screen Shot 2012-09-16 at 10.36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2545" b="2394"/>
          <a:stretch/>
        </p:blipFill>
        <p:spPr>
          <a:xfrm>
            <a:off x="3886200" y="114155"/>
            <a:ext cx="5181600" cy="5905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493520"/>
            <a:ext cx="3733800" cy="245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Information</a:t>
            </a:r>
          </a:p>
          <a:p>
            <a:endParaRPr lang="en-US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Simulation start time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Time zone options are available for more intuitive analysis in your local time zone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Duration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Time step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71800" y="1371600"/>
            <a:ext cx="1447800" cy="30480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2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2151040"/>
            <a:ext cx="2743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GUI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Screen Shot 2012-09-16 at 10.36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2545" b="2394"/>
          <a:stretch/>
        </p:blipFill>
        <p:spPr>
          <a:xfrm>
            <a:off x="3886200" y="114155"/>
            <a:ext cx="5181600" cy="5905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196760"/>
            <a:ext cx="3733800" cy="341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GPS Ephemeris File</a:t>
            </a:r>
          </a:p>
          <a:p>
            <a:endParaRPr lang="en-US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YUMA or Broadcast available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YUMA: slightly faster and more accurate for longer timespans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Broadcast: very accurate for times near ephemeris epochs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Automatic filename generation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/>
              <a:t>YUMA source: CelesTrak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/>
              <a:t>Broadcast source: IGS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Automatic file download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2362200"/>
            <a:ext cx="1447800" cy="30480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2151040"/>
            <a:ext cx="2743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GUI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Screen Shot 2012-09-16 at 10.36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2545" b="2394"/>
          <a:stretch/>
        </p:blipFill>
        <p:spPr>
          <a:xfrm>
            <a:off x="3886200" y="114155"/>
            <a:ext cx="5181600" cy="5905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196760"/>
            <a:ext cx="3733800" cy="315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Location</a:t>
            </a:r>
          </a:p>
          <a:p>
            <a:endParaRPr lang="en-US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Latitude, Longitude, Height of user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Ability to store frequent locations in the “</a:t>
            </a:r>
            <a:r>
              <a:rPr lang="en-US" dirty="0" err="1" smtClean="0"/>
              <a:t>My_Places.txt</a:t>
            </a:r>
            <a:r>
              <a:rPr lang="en-US" dirty="0" smtClean="0"/>
              <a:t>” file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Ellipsoidal height or height above Mean Sea Level (MSL)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3352800"/>
            <a:ext cx="1143000" cy="22860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2151040"/>
            <a:ext cx="2743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GUI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Screen Shot 2012-09-16 at 10.36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2545" b="2394"/>
          <a:stretch/>
        </p:blipFill>
        <p:spPr>
          <a:xfrm>
            <a:off x="3886200" y="114155"/>
            <a:ext cx="5181600" cy="5905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196760"/>
            <a:ext cx="3810000" cy="359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 Settings</a:t>
            </a:r>
          </a:p>
          <a:p>
            <a:endParaRPr lang="en-US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Pointing direction of antenna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/>
              <a:t>e.g. 90 el = straight up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/>
              <a:t>e.g. 0 </a:t>
            </a:r>
            <a:r>
              <a:rPr lang="en-US" sz="1600" dirty="0" err="1" smtClean="0"/>
              <a:t>az</a:t>
            </a:r>
            <a:r>
              <a:rPr lang="en-US" sz="1600" dirty="0" smtClean="0"/>
              <a:t>, 0 el = north and level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Antenna elevation mask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Elevation mask for the antenna only.  Based on local horizontal of antenna itself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Topocentric elevation mask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Elevation mask based on local horizon of location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5200" y="4724400"/>
            <a:ext cx="914400" cy="7620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0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LAWS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610600" cy="1905000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Describe motion of an object under a central force</a:t>
            </a:r>
          </a:p>
          <a:p>
            <a:pPr marL="381000" indent="-381000" eaLnBrk="1" hangingPunct="1">
              <a:lnSpc>
                <a:spcPct val="100000"/>
              </a:lnSpc>
              <a:buFont typeface="Wingdings" charset="0"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Planets take the path of an ellipse, with the Sun 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one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focus. 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 line joining the planet to the sun sweeps out equal areas in equal times. </a:t>
            </a:r>
          </a:p>
          <a:p>
            <a:pPr marL="381000" indent="-3810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 square of the orbital period is proportional to the cube of its mean distance to the sun.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Kepler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1000"/>
            <a:ext cx="4876800" cy="3393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124200"/>
            <a:ext cx="110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Planet’s Orbit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ELEVATION MASKS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0" y="3276600"/>
            <a:ext cx="4572000" cy="9144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flipH="1">
            <a:off x="4572000" y="3276600"/>
            <a:ext cx="4572000" cy="9144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191000"/>
            <a:ext cx="9144000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976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7800" y="4191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Horizon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419600" y="2895600"/>
            <a:ext cx="228600" cy="1600200"/>
          </a:xfrm>
          <a:prstGeom prst="rect">
            <a:avLst/>
          </a:prstGeom>
          <a:solidFill>
            <a:srgbClr val="673E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flipH="1" flipV="1">
            <a:off x="3581400" y="1371600"/>
            <a:ext cx="976530" cy="16225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ord 14"/>
          <p:cNvSpPr/>
          <p:nvPr/>
        </p:nvSpPr>
        <p:spPr>
          <a:xfrm rot="4897217">
            <a:off x="4228219" y="2628020"/>
            <a:ext cx="551170" cy="551170"/>
          </a:xfrm>
          <a:prstGeom prst="chor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19816455" flipH="1">
            <a:off x="4073242" y="1272316"/>
            <a:ext cx="3886200" cy="81778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rot="19800000">
            <a:off x="713232" y="3200400"/>
            <a:ext cx="3886200" cy="81778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914400" y="838200"/>
            <a:ext cx="7391400" cy="4267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29400" y="30480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Topocentric Elevation Mask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029200" y="533400"/>
            <a:ext cx="2209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Antenna Elevation Mask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Visible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RESULTS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 descr="gps_numsa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r="6070" b="1836"/>
          <a:stretch/>
        </p:blipFill>
        <p:spPr>
          <a:xfrm>
            <a:off x="1879600" y="1143000"/>
            <a:ext cx="5801360" cy="45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VISIBILITY RESULTS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 descr="gps_sky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0" r="7962" b="15909"/>
          <a:stretch/>
        </p:blipFill>
        <p:spPr>
          <a:xfrm>
            <a:off x="1600200" y="1168400"/>
            <a:ext cx="623824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KEPLERIAN ORBITAL ELEMENTS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KEPLERIAN ELEMENTS:  SIZE &amp; SHAPE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42009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315200" y="3733800"/>
            <a:ext cx="1066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78624" y="3712464"/>
            <a:ext cx="304800" cy="1741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3700790"/>
            <a:ext cx="100012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Central Body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524000"/>
            <a:ext cx="12590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Satellite Location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551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E25925-3168-C74D-8B64-548B6F59251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pic>
        <p:nvPicPr>
          <p:cNvPr id="18436" name="Picture 4" descr="orbital_ele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827"/>
          <a:stretch/>
        </p:blipFill>
        <p:spPr bwMode="auto">
          <a:xfrm>
            <a:off x="2389187" y="533400"/>
            <a:ext cx="6602413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KEPLERIAN ELEMENTS:  </a:t>
            </a:r>
          </a:p>
          <a:p>
            <a:r>
              <a:rPr lang="en-US" dirty="0" smtClean="0"/>
              <a:t>ORIENTATION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419600" y="4495800"/>
            <a:ext cx="4495800" cy="1524000"/>
          </a:xfrm>
          <a:prstGeom prst="roundRect">
            <a:avLst>
              <a:gd name="adj" fmla="val 8462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19200" y="3048000"/>
            <a:ext cx="6019800" cy="12954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9200" y="1524000"/>
            <a:ext cx="60198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KEPLERIAN ORBITAL ELEMENTS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Size and shape of the orbit: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85800" y="25908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Orientation of the orbit: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85800" y="4510087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Position within the orbit (pick one):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092700" cy="698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4991100" cy="1104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70" y="4572000"/>
            <a:ext cx="41021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152400" y="1676400"/>
            <a:ext cx="3124200" cy="13716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52400" y="3810000"/>
            <a:ext cx="3733800" cy="19050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EQUATION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0046" y="1921459"/>
            <a:ext cx="4389120" cy="2984602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0046" y="1219200"/>
            <a:ext cx="4389120" cy="438912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46206" y="3413760"/>
            <a:ext cx="493776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7466" y="1066800"/>
            <a:ext cx="0" cy="475488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69366" y="33680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75992" y="3411379"/>
            <a:ext cx="608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Center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742792" y="3429000"/>
            <a:ext cx="52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Earth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379166" y="3429000"/>
            <a:ext cx="76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Periapsis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252990"/>
            <a:ext cx="1046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Elliptical Orbit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5366" y="1066800"/>
            <a:ext cx="11302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Auxiliary Circle</a:t>
            </a:r>
            <a:endParaRPr lang="en-US" sz="11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17166" y="1752600"/>
            <a:ext cx="0" cy="16550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40966" y="2209800"/>
            <a:ext cx="118872" cy="118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9" idx="4"/>
            <a:endCxn id="24" idx="3"/>
          </p:cNvCxnSpPr>
          <p:nvPr/>
        </p:nvCxnSpPr>
        <p:spPr>
          <a:xfrm flipV="1">
            <a:off x="7251406" y="2311264"/>
            <a:ext cx="306968" cy="11939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59966" y="3322320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1" name="Straight Connector 20480"/>
          <p:cNvCxnSpPr>
            <a:stCxn id="16" idx="7"/>
          </p:cNvCxnSpPr>
          <p:nvPr/>
        </p:nvCxnSpPr>
        <p:spPr>
          <a:xfrm flipV="1">
            <a:off x="6247415" y="1752600"/>
            <a:ext cx="1369751" cy="162883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5" name="Arc 20484"/>
          <p:cNvSpPr/>
          <p:nvPr/>
        </p:nvSpPr>
        <p:spPr>
          <a:xfrm rot="758810">
            <a:off x="6169366" y="3095055"/>
            <a:ext cx="488950" cy="533400"/>
          </a:xfrm>
          <a:prstGeom prst="arc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7" name="Picture 2048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06" y="3075940"/>
            <a:ext cx="152400" cy="127000"/>
          </a:xfrm>
          <a:prstGeom prst="rect">
            <a:avLst/>
          </a:prstGeom>
        </p:spPr>
      </p:pic>
      <p:sp>
        <p:nvSpPr>
          <p:cNvPr id="40" name="Arc 39"/>
          <p:cNvSpPr/>
          <p:nvPr/>
        </p:nvSpPr>
        <p:spPr>
          <a:xfrm rot="758810">
            <a:off x="7109594" y="3159088"/>
            <a:ext cx="362516" cy="395471"/>
          </a:xfrm>
          <a:prstGeom prst="arc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8" name="Picture 2048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6" y="3111500"/>
            <a:ext cx="101600" cy="889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696200" y="2024390"/>
            <a:ext cx="12590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 anchorCtr="0">
            <a:spAutoFit/>
          </a:bodyPr>
          <a:lstStyle/>
          <a:p>
            <a:r>
              <a:rPr lang="en-US" sz="1100" dirty="0" smtClean="0"/>
              <a:t>Satellite Location</a:t>
            </a:r>
            <a:endParaRPr lang="en-US" sz="1100" dirty="0"/>
          </a:p>
        </p:txBody>
      </p:sp>
      <p:pic>
        <p:nvPicPr>
          <p:cNvPr id="20489" name="Picture 204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66" y="2602230"/>
            <a:ext cx="114300" cy="139700"/>
          </a:xfrm>
          <a:prstGeom prst="rect">
            <a:avLst/>
          </a:prstGeom>
        </p:spPr>
      </p:pic>
      <p:cxnSp>
        <p:nvCxnSpPr>
          <p:cNvPr id="20491" name="Straight Arrow Connector 20490"/>
          <p:cNvCxnSpPr>
            <a:stCxn id="24" idx="1"/>
          </p:cNvCxnSpPr>
          <p:nvPr/>
        </p:nvCxnSpPr>
        <p:spPr>
          <a:xfrm flipH="1" flipV="1">
            <a:off x="7007566" y="1905000"/>
            <a:ext cx="550808" cy="32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92" name="Picture 2049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6" y="1841500"/>
            <a:ext cx="114300" cy="1397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1828800" cy="190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76500"/>
            <a:ext cx="2247900" cy="2667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25900"/>
            <a:ext cx="2984500" cy="774700"/>
          </a:xfrm>
          <a:prstGeom prst="rect">
            <a:avLst/>
          </a:prstGeom>
        </p:spPr>
      </p:pic>
      <p:pic>
        <p:nvPicPr>
          <p:cNvPr id="20493" name="Picture 2049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953000"/>
            <a:ext cx="3340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9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POSITION WITHIN ORBIT PLANE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Solve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equation for E iteratively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compute the true anomaly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distance from the focus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2057400"/>
            <a:ext cx="6553200" cy="1752600"/>
          </a:xfrm>
          <a:prstGeom prst="roundRect">
            <a:avLst>
              <a:gd name="adj" fmla="val 120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209800"/>
            <a:ext cx="2336800" cy="5842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3020060"/>
            <a:ext cx="2070100" cy="5334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09800" y="4724400"/>
            <a:ext cx="4724400" cy="1143000"/>
          </a:xfrm>
          <a:prstGeom prst="roundRect">
            <a:avLst>
              <a:gd name="adj" fmla="val 120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953000"/>
            <a:ext cx="3505200" cy="6096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67000"/>
            <a:ext cx="2654300" cy="58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Presentation5.pptx</Template>
  <TotalTime>7129</TotalTime>
  <Words>1193</Words>
  <Application>Microsoft Macintosh PowerPoint</Application>
  <PresentationFormat>On-screen Show (4:3)</PresentationFormat>
  <Paragraphs>354</Paragraphs>
  <Slides>32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Presentation5</vt:lpstr>
      <vt:lpstr>Equation</vt:lpstr>
      <vt:lpstr>ORBITS IN GNSS</vt:lpstr>
      <vt:lpstr>Outline</vt:lpstr>
      <vt:lpstr>KEPLER’S LAWS</vt:lpstr>
      <vt:lpstr>KEPLERIAN ORBITAL ELEMENTS</vt:lpstr>
      <vt:lpstr>KEPLERIAN ELEMENTS:  SIZE &amp; SHAPE</vt:lpstr>
      <vt:lpstr>PowerPoint Presentation</vt:lpstr>
      <vt:lpstr>KEPLERIAN ORBITAL ELEMENTS</vt:lpstr>
      <vt:lpstr>KEPLER’S EQUATION</vt:lpstr>
      <vt:lpstr>POSITION WITHIN ORBIT PLANE</vt:lpstr>
      <vt:lpstr>GPS CONSTELLATION</vt:lpstr>
      <vt:lpstr>CONSTELLATION</vt:lpstr>
      <vt:lpstr>NOMINAL GPS 24-SATELLITE CONSTELLATION</vt:lpstr>
      <vt:lpstr>CURRENT CONSTELLATION STATUS</vt:lpstr>
      <vt:lpstr>PERTURBATIONS</vt:lpstr>
      <vt:lpstr>ORBITAL PERTURBATIONS FOR THE GPS ORBIT  (central force is ~0.5 m/s2)</vt:lpstr>
      <vt:lpstr>GPS BROADCAST EPHEMERIS</vt:lpstr>
      <vt:lpstr>GPS SATELLITE ORBIT DETERMINATION</vt:lpstr>
      <vt:lpstr>BROADCAST EPHEMERIS</vt:lpstr>
      <vt:lpstr>PowerPoint Presentation</vt:lpstr>
      <vt:lpstr>PowerPoint Presentation</vt:lpstr>
      <vt:lpstr>GPS DISPOSAL ORBITS</vt:lpstr>
      <vt:lpstr>VISIBILITY (AZIMUTH-ELEVATION)</vt:lpstr>
      <vt:lpstr>AZIMUTH AND ELEVATION</vt:lpstr>
      <vt:lpstr>VISIBILITY</vt:lpstr>
      <vt:lpstr>VISIBILITY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 Axelrad</dc:creator>
  <cp:keywords/>
  <dc:description/>
  <cp:lastModifiedBy>Kristine Larson</cp:lastModifiedBy>
  <cp:revision>271</cp:revision>
  <dcterms:created xsi:type="dcterms:W3CDTF">2010-10-12T21:13:14Z</dcterms:created>
  <dcterms:modified xsi:type="dcterms:W3CDTF">2013-09-22T20:26:52Z</dcterms:modified>
  <cp:category/>
</cp:coreProperties>
</file>