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47" r:id="rId2"/>
    <p:sldId id="349" r:id="rId3"/>
    <p:sldId id="350" r:id="rId4"/>
    <p:sldId id="368" r:id="rId5"/>
    <p:sldId id="364" r:id="rId6"/>
    <p:sldId id="351" r:id="rId7"/>
    <p:sldId id="352" r:id="rId8"/>
    <p:sldId id="373" r:id="rId9"/>
    <p:sldId id="376" r:id="rId10"/>
    <p:sldId id="354" r:id="rId11"/>
    <p:sldId id="369" r:id="rId12"/>
    <p:sldId id="371" r:id="rId13"/>
    <p:sldId id="365" r:id="rId14"/>
    <p:sldId id="374" r:id="rId15"/>
    <p:sldId id="372" r:id="rId16"/>
    <p:sldId id="375" r:id="rId17"/>
    <p:sldId id="356" r:id="rId18"/>
    <p:sldId id="370" r:id="rId19"/>
    <p:sldId id="377" r:id="rId20"/>
    <p:sldId id="357" r:id="rId21"/>
    <p:sldId id="358" r:id="rId22"/>
    <p:sldId id="359" r:id="rId23"/>
    <p:sldId id="360" r:id="rId24"/>
    <p:sldId id="378" r:id="rId25"/>
    <p:sldId id="379" r:id="rId26"/>
    <p:sldId id="380" r:id="rId27"/>
    <p:sldId id="381" r:id="rId28"/>
    <p:sldId id="382" r:id="rId29"/>
    <p:sldId id="384" r:id="rId30"/>
    <p:sldId id="385" r:id="rId31"/>
    <p:sldId id="386" r:id="rId32"/>
    <p:sldId id="387" r:id="rId33"/>
    <p:sldId id="388" r:id="rId34"/>
    <p:sldId id="383" r:id="rId35"/>
    <p:sldId id="36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E00"/>
    <a:srgbClr val="976200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4" autoAdjust="0"/>
    <p:restoredTop sz="93921" autoAdjust="0"/>
  </p:normalViewPr>
  <p:slideViewPr>
    <p:cSldViewPr>
      <p:cViewPr>
        <p:scale>
          <a:sx n="125" d="100"/>
          <a:sy n="125" d="100"/>
        </p:scale>
        <p:origin x="-56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571C4-E54F-244D-820D-D3DE95A62215}" type="datetimeFigureOut">
              <a:rPr lang="en-US" smtClean="0"/>
              <a:t>9/27/13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F4CAD-B612-6A45-A4C6-4A5233F2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6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38691-7807-6B49-9370-AF7F7F0E64A9}" type="datetimeFigureOut">
              <a:rPr lang="en-US" smtClean="0"/>
              <a:t>9/27/13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33CE-5D39-144A-989C-44686202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2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C33CE-5D39-144A-989C-44686202B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3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A6C63D-2BED-F74F-9CEC-8B9010288B69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FB879"/>
                </a:solidFill>
              </a:defRPr>
            </a:lvl1pPr>
          </a:lstStyle>
          <a:p>
            <a:r>
              <a:rPr lang="en-US" smtClean="0"/>
              <a:t>ASEN 5090 Axelrad and Larson</a:t>
            </a:r>
            <a:endParaRPr lang="en-US" dirty="0"/>
          </a:p>
        </p:txBody>
      </p:sp>
      <p:pic>
        <p:nvPicPr>
          <p:cNvPr id="10" name="Picture 9" descr="UCB_logo-horiz_WHT–smal.eps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300" y="6159326"/>
            <a:ext cx="2247900" cy="5337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navcen.uscg.gov/?Do=constellationStatus" TargetMode="External"/><Relationship Id="rId3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ORBITS IN GNSS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22313" y="3733800"/>
            <a:ext cx="7772400" cy="6731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ASEN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5090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ASEN 5090 Axelrad and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5257800" y="6400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900">
                <a:latin typeface="Comic Sans MS" charset="0"/>
              </a:rPr>
              <a:t> </a:t>
            </a:r>
          </a:p>
          <a:p>
            <a:r>
              <a:rPr lang="en-US" sz="900">
                <a:latin typeface="Comic Sans MS" charset="0"/>
              </a:rPr>
              <a:t>ASEN 5090 LECTURE NOTES – LARSON, AXELRAD      </a:t>
            </a:r>
          </a:p>
        </p:txBody>
      </p:sp>
      <p:pic>
        <p:nvPicPr>
          <p:cNvPr id="7" name="Picture 454"/>
          <p:cNvPicPr>
            <a:picLocks noChangeAspect="1" noChangeArrowheads="1"/>
          </p:cNvPicPr>
          <p:nvPr/>
        </p:nvPicPr>
        <p:blipFill rotWithShape="1">
          <a:blip r:embed="rId3"/>
          <a:srcRect t="10783" r="25000"/>
          <a:stretch/>
        </p:blipFill>
        <p:spPr bwMode="auto">
          <a:xfrm>
            <a:off x="5410200" y="304800"/>
            <a:ext cx="3354388" cy="30649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" name="Picture 7" descr="gps_trac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7" t="17721" r="6901" b="22356"/>
          <a:stretch/>
        </p:blipFill>
        <p:spPr>
          <a:xfrm>
            <a:off x="609600" y="704442"/>
            <a:ext cx="4140200" cy="21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POSITION WITHIN ORBIT PLANE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724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Solve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Kepler’s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equation for E iteratively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Then compute the true anomaly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distance from the focus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95400" y="2057400"/>
            <a:ext cx="6553200" cy="1752600"/>
          </a:xfrm>
          <a:prstGeom prst="roundRect">
            <a:avLst>
              <a:gd name="adj" fmla="val 12029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2209800"/>
            <a:ext cx="2336800" cy="5842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3020060"/>
            <a:ext cx="2070100" cy="5334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209800" y="4724400"/>
            <a:ext cx="4724400" cy="1143000"/>
          </a:xfrm>
          <a:prstGeom prst="roundRect">
            <a:avLst>
              <a:gd name="adj" fmla="val 12029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953000"/>
            <a:ext cx="3505200" cy="6096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67000"/>
            <a:ext cx="2654300" cy="58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828800"/>
            <a:ext cx="7924800" cy="1600200"/>
          </a:xfrm>
          <a:prstGeom prst="roundRect">
            <a:avLst>
              <a:gd name="adj" fmla="val 1285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9600" cy="1600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GPS CONSTELLATION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CONSTELLATION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876801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32 active satellites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6 orbital planes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5-6 slots per plane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gps_3d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6" t="10732" r="21343" b="14472"/>
          <a:stretch/>
        </p:blipFill>
        <p:spPr>
          <a:xfrm>
            <a:off x="5867400" y="2305555"/>
            <a:ext cx="3200400" cy="3257045"/>
          </a:xfrm>
          <a:prstGeom prst="rect">
            <a:avLst/>
          </a:prstGeom>
        </p:spPr>
      </p:pic>
      <p:pic>
        <p:nvPicPr>
          <p:cNvPr id="5" name="Picture 4" descr="gps_track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 t="17721" r="6901" b="14744"/>
          <a:stretch/>
        </p:blipFill>
        <p:spPr>
          <a:xfrm>
            <a:off x="152400" y="2377556"/>
            <a:ext cx="5643880" cy="31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3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8B92E9-EB08-40AA-ADD8-47B764D0B0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4663" y="76200"/>
            <a:ext cx="8261350" cy="1039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NOMINAL </a:t>
            </a:r>
            <a:r>
              <a:rPr lang="en-US" sz="2800" dirty="0"/>
              <a:t>GPS 24</a:t>
            </a:r>
            <a:r>
              <a:rPr lang="en-US" sz="2800" dirty="0" smtClean="0"/>
              <a:t>-SATELLITE CONSTELLATION</a:t>
            </a:r>
            <a:endParaRPr lang="en-US" sz="2800" dirty="0"/>
          </a:p>
        </p:txBody>
      </p:sp>
      <p:sp>
        <p:nvSpPr>
          <p:cNvPr id="57347" name="Text Box 70"/>
          <p:cNvSpPr txBox="1">
            <a:spLocks noChangeArrowheads="1"/>
          </p:cNvSpPr>
          <p:nvPr/>
        </p:nvSpPr>
        <p:spPr bwMode="auto">
          <a:xfrm>
            <a:off x="533400" y="5334000"/>
            <a:ext cx="7378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Semimajor axis = 26559.7 km, inclination = 55 </a:t>
            </a:r>
            <a:r>
              <a:rPr lang="en-US" b="1" dirty="0" err="1"/>
              <a:t>deg</a:t>
            </a:r>
            <a:r>
              <a:rPr lang="en-US" b="1" dirty="0"/>
              <a:t>, eccentricity = 0</a:t>
            </a:r>
          </a:p>
        </p:txBody>
      </p:sp>
      <p:graphicFrame>
        <p:nvGraphicFramePr>
          <p:cNvPr id="121417" name="Group 5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417"/>
              </p:ext>
            </p:extLst>
          </p:nvPr>
        </p:nvGraphicFramePr>
        <p:xfrm>
          <a:off x="457200" y="1143000"/>
          <a:ext cx="8166100" cy="4175759"/>
        </p:xfrm>
        <a:graphic>
          <a:graphicData uri="http://schemas.openxmlformats.org/drawingml/2006/table">
            <a:tbl>
              <a:tblPr/>
              <a:tblGrid>
                <a:gridCol w="1360488"/>
                <a:gridCol w="1362075"/>
                <a:gridCol w="1360487"/>
                <a:gridCol w="1360488"/>
                <a:gridCol w="1362075"/>
                <a:gridCol w="13604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Slot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RAAN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(deg)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Argument of Latitude (deg)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Slot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RAAN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(deg)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Argument of Latitude (deg)</a:t>
                      </a:r>
                      <a:endParaRPr kumimoji="0" lang="en-US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272.847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268.126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135.226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272.847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161.786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265.446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272.847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11.676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35.136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272.847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41.806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167.356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80.956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197.046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173.336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302.596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309.976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66.066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204.376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333.686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111.876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238.886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11.796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345.226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339.666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105.206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241.556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212.847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135.346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448" name="Rectangle 586"/>
          <p:cNvSpPr>
            <a:spLocks noChangeArrowheads="1"/>
          </p:cNvSpPr>
          <p:nvPr/>
        </p:nvSpPr>
        <p:spPr bwMode="auto">
          <a:xfrm>
            <a:off x="457200" y="5715000"/>
            <a:ext cx="81661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 dirty="0">
                <a:cs typeface="Times New Roman" pitchFamily="18" charset="0"/>
              </a:rPr>
              <a:t>Defined Epoch: 00</a:t>
            </a:r>
            <a:r>
              <a:rPr lang="en-US" altLang="ja-JP" sz="1200" dirty="0">
                <a:ea typeface="MS Mincho" pitchFamily="49" charset="-128"/>
              </a:rPr>
              <a:t>00Z, 1 July 1993; Greenwich Hour Angle: 18 h 36 min 14.4 s referenced to FK5/J2000.00 coordinates</a:t>
            </a:r>
            <a:endParaRPr lang="en-US" altLang="ja-JP" dirty="0">
              <a:cs typeface="ＭＳ Ｐゴシック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ASEN 5090 Axelrad and Larson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9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8B92E9-EB08-40AA-ADD8-47B764D0B0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4663" y="76200"/>
            <a:ext cx="8261350" cy="1039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CURRENT CONSTELLATION STATUS</a:t>
            </a:r>
            <a:endParaRPr lang="en-US" sz="2800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ASEN 5090 Axelrad and Larson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10668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www.navcen.uscg.gov</a:t>
            </a:r>
            <a:r>
              <a:rPr lang="en-US" dirty="0">
                <a:hlinkClick r:id="rId2"/>
              </a:rPr>
              <a:t>/?Do=</a:t>
            </a:r>
            <a:r>
              <a:rPr lang="en-US" dirty="0" err="1">
                <a:hlinkClick r:id="rId2"/>
              </a:rPr>
              <a:t>constellationStatus</a:t>
            </a:r>
            <a:endParaRPr lang="en-US" dirty="0"/>
          </a:p>
        </p:txBody>
      </p:sp>
      <p:pic>
        <p:nvPicPr>
          <p:cNvPr id="4" name="Picture 3" descr="Screen Shot 2012-09-16 at 10.0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6" y="2207516"/>
            <a:ext cx="8435584" cy="251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9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828800"/>
            <a:ext cx="7924800" cy="1600200"/>
          </a:xfrm>
          <a:prstGeom prst="roundRect">
            <a:avLst>
              <a:gd name="adj" fmla="val 1285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9600" cy="1600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PERTURBATIONS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1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600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Keplerian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Elements are fine and good, but we have learned some things since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Kepler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was around 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Kepler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05000"/>
            <a:ext cx="4876800" cy="33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5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ORBITAL PERTURBATIONS FOR THE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GPS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ORBIT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(central force is ~0.5 m/</a:t>
            </a:r>
            <a:r>
              <a:rPr lang="en-US" sz="2200" dirty="0" smtClean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2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200" baseline="30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93302" name="Group 86"/>
          <p:cNvGraphicFramePr>
            <a:graphicFrameLocks noGrp="1"/>
          </p:cNvGraphicFramePr>
          <p:nvPr/>
        </p:nvGraphicFramePr>
        <p:xfrm>
          <a:off x="457200" y="1143000"/>
          <a:ext cx="8229600" cy="4761167"/>
        </p:xfrm>
        <a:graphic>
          <a:graphicData uri="http://schemas.openxmlformats.org/drawingml/2006/table">
            <a:tbl>
              <a:tblPr/>
              <a:tblGrid>
                <a:gridCol w="2057400"/>
                <a:gridCol w="1600200"/>
                <a:gridCol w="2667000"/>
                <a:gridCol w="19050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Acceleration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m/s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Perturbation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Earth oblateness (J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 km @ 3 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secular + 6 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Sun &amp; moon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5-150 m @ 3 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secular + 12hr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Higher Harmonics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5-80 m @ 3 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Various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Solar radiation pressure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100-800 m @2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Secular + 3 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Ocean &amp; earth tides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0-2m @2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secular + 12hr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Earth albedo pressure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1-1.5m @2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828800"/>
            <a:ext cx="7924800" cy="1600200"/>
          </a:xfrm>
          <a:prstGeom prst="roundRect">
            <a:avLst>
              <a:gd name="adj" fmla="val 1285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9600" cy="1600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GPS BROADCAST EPHEMERIS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-457200"/>
            <a:ext cx="100584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02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8229600" cy="4419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Kepler’s Laws:  2-body motion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Orbital Elements 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GPS Constellation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Orbital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Perturbations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GPS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Broadcast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Ephemeris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GPS Precise Orbits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GPS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SATELLITE ORBIT DETERMINATION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4648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Control segment collects range measurements at monitoring stations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Uses precise orbit determination software including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high-fidelity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models of perturbations to estimate position and velocity (and clocks and many other parameters) of the satellites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Representation of the orbit in the broadcast message is a quasi-Keplerian parameterization that fits best over a 2 hour segment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	toe – </a:t>
            </a:r>
            <a:r>
              <a:rPr lang="en-US" b="1" dirty="0">
                <a:latin typeface="Arial" charset="0"/>
                <a:ea typeface="ＭＳ Ｐゴシック" charset="0"/>
              </a:rPr>
              <a:t>time of ephemeris</a:t>
            </a:r>
            <a:r>
              <a:rPr lang="en-US" dirty="0">
                <a:latin typeface="Arial" charset="0"/>
                <a:ea typeface="ＭＳ Ｐゴシック" charset="0"/>
              </a:rPr>
              <a:t>, IODE – issue of data ephemeris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	Keplerian elements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	2 drift rates &amp; </a:t>
            </a:r>
            <a:r>
              <a:rPr lang="en-US" dirty="0" err="1">
                <a:latin typeface="Symbol" charset="0"/>
                <a:ea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</a:rPr>
              <a:t>n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	6 coefficients for harmonic corrections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BROADCAST EPHEMERIS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1295400" y="1149350"/>
            <a:ext cx="6705600" cy="452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M</a:t>
            </a:r>
            <a:r>
              <a:rPr lang="en-US" sz="1800" baseline="-25000" dirty="0"/>
              <a:t>0</a:t>
            </a:r>
            <a:r>
              <a:rPr lang="en-US" sz="1800" dirty="0"/>
              <a:t>		Mean anomaly at reference time</a:t>
            </a:r>
          </a:p>
          <a:p>
            <a:pPr eaLnBrk="1" hangingPunct="1"/>
            <a:r>
              <a:rPr lang="en-US" sz="1800" dirty="0" err="1"/>
              <a:t>Δn</a:t>
            </a:r>
            <a:r>
              <a:rPr lang="en-US" sz="1800" dirty="0"/>
              <a:t>		Mean motion difference</a:t>
            </a:r>
          </a:p>
          <a:p>
            <a:pPr eaLnBrk="1" hangingPunct="1"/>
            <a:r>
              <a:rPr lang="en-US" sz="1800" dirty="0"/>
              <a:t>√a		Square root of semi-major axis</a:t>
            </a:r>
          </a:p>
          <a:p>
            <a:pPr eaLnBrk="1" hangingPunct="1"/>
            <a:r>
              <a:rPr lang="en-US" sz="1800" dirty="0"/>
              <a:t>Ω</a:t>
            </a:r>
            <a:r>
              <a:rPr lang="en-US" sz="1800" baseline="-25000" dirty="0"/>
              <a:t>0</a:t>
            </a:r>
            <a:r>
              <a:rPr lang="en-US" sz="1800" dirty="0"/>
              <a:t>		Longitude of ascending node at weekly epoch</a:t>
            </a:r>
          </a:p>
          <a:p>
            <a:pPr eaLnBrk="1" hangingPunct="1"/>
            <a:r>
              <a:rPr lang="en-US" sz="1800" dirty="0"/>
              <a:t>I</a:t>
            </a:r>
            <a:r>
              <a:rPr lang="en-US" sz="1800" baseline="-25000" dirty="0"/>
              <a:t>0</a:t>
            </a:r>
            <a:r>
              <a:rPr lang="en-US" sz="1800" dirty="0"/>
              <a:t>		Inclination angle at reference time</a:t>
            </a:r>
          </a:p>
          <a:p>
            <a:pPr eaLnBrk="1" hangingPunct="1"/>
            <a:r>
              <a:rPr lang="el-GR" sz="1800" dirty="0"/>
              <a:t>ω</a:t>
            </a:r>
            <a:r>
              <a:rPr lang="en-US" sz="1800" dirty="0"/>
              <a:t>		Argument of perigee</a:t>
            </a:r>
          </a:p>
          <a:p>
            <a:pPr eaLnBrk="1" hangingPunct="1"/>
            <a:r>
              <a:rPr lang="en-US" sz="1800" dirty="0" err="1"/>
              <a:t>Ω</a:t>
            </a:r>
            <a:r>
              <a:rPr lang="en-US" sz="1800" dirty="0"/>
              <a:t>		Rate of right ascension</a:t>
            </a:r>
          </a:p>
          <a:p>
            <a:pPr eaLnBrk="1" hangingPunct="1"/>
            <a:r>
              <a:rPr lang="en-US" sz="1800" dirty="0"/>
              <a:t>e		Eccentricity</a:t>
            </a:r>
          </a:p>
          <a:p>
            <a:pPr eaLnBrk="1" hangingPunct="1"/>
            <a:r>
              <a:rPr lang="en-US" sz="1800" dirty="0"/>
              <a:t>IDOT		Rate of inclination angle</a:t>
            </a:r>
          </a:p>
          <a:p>
            <a:pPr eaLnBrk="1" hangingPunct="1"/>
            <a:r>
              <a:rPr lang="en-US" sz="1800" dirty="0" err="1"/>
              <a:t>C</a:t>
            </a:r>
            <a:r>
              <a:rPr lang="en-US" sz="1800" baseline="-25000" dirty="0" err="1"/>
              <a:t>uc</a:t>
            </a:r>
            <a:r>
              <a:rPr lang="en-US" sz="1800" dirty="0"/>
              <a:t>		Cosine term, argument of latitude</a:t>
            </a:r>
          </a:p>
          <a:p>
            <a:pPr eaLnBrk="1" hangingPunct="1"/>
            <a:r>
              <a:rPr lang="en-US" sz="1800" dirty="0" err="1"/>
              <a:t>C</a:t>
            </a:r>
            <a:r>
              <a:rPr lang="en-US" sz="1800" baseline="-25000" dirty="0" err="1"/>
              <a:t>rc</a:t>
            </a:r>
            <a:r>
              <a:rPr lang="en-US" sz="1800" dirty="0"/>
              <a:t>		Cosine term, radius</a:t>
            </a:r>
          </a:p>
          <a:p>
            <a:pPr eaLnBrk="1" hangingPunct="1"/>
            <a:r>
              <a:rPr lang="en-US" sz="1800" dirty="0" err="1"/>
              <a:t>C</a:t>
            </a:r>
            <a:r>
              <a:rPr lang="en-US" sz="1800" baseline="-25000" dirty="0" err="1"/>
              <a:t>ic</a:t>
            </a:r>
            <a:r>
              <a:rPr lang="en-US" sz="1800" dirty="0"/>
              <a:t>		Cosine term, inclination</a:t>
            </a:r>
          </a:p>
          <a:p>
            <a:pPr eaLnBrk="1" hangingPunct="1"/>
            <a:r>
              <a:rPr lang="en-US" sz="1800" dirty="0" err="1"/>
              <a:t>C</a:t>
            </a:r>
            <a:r>
              <a:rPr lang="en-US" sz="1800" baseline="-25000" dirty="0" err="1"/>
              <a:t>us</a:t>
            </a:r>
            <a:r>
              <a:rPr lang="en-US" sz="1800" dirty="0"/>
              <a:t>		Sine term, argument of latitude</a:t>
            </a:r>
          </a:p>
          <a:p>
            <a:pPr eaLnBrk="1" hangingPunct="1"/>
            <a:r>
              <a:rPr lang="en-US" sz="1800" dirty="0" err="1"/>
              <a:t>C</a:t>
            </a:r>
            <a:r>
              <a:rPr lang="en-US" sz="1800" baseline="-25000" dirty="0" err="1"/>
              <a:t>rs</a:t>
            </a:r>
            <a:r>
              <a:rPr lang="en-US" sz="1800" dirty="0"/>
              <a:t>		Sine term, radius</a:t>
            </a:r>
          </a:p>
          <a:p>
            <a:pPr eaLnBrk="1" hangingPunct="1"/>
            <a:r>
              <a:rPr lang="en-US" sz="1800" dirty="0" err="1"/>
              <a:t>C</a:t>
            </a:r>
            <a:r>
              <a:rPr lang="en-US" sz="1800" baseline="-25000" dirty="0" err="1"/>
              <a:t>is</a:t>
            </a:r>
            <a:r>
              <a:rPr lang="en-US" sz="1800" dirty="0"/>
              <a:t>		Sine term, inclination</a:t>
            </a:r>
          </a:p>
          <a:p>
            <a:pPr eaLnBrk="1" hangingPunct="1"/>
            <a:r>
              <a:rPr lang="en-US" sz="1800" dirty="0"/>
              <a:t>t</a:t>
            </a:r>
            <a:r>
              <a:rPr lang="en-US" sz="1800" baseline="-25000" dirty="0"/>
              <a:t>oe</a:t>
            </a:r>
            <a:r>
              <a:rPr lang="en-US" sz="1800" dirty="0"/>
              <a:t>		Ephemeris reference </a:t>
            </a:r>
            <a:r>
              <a:rPr lang="en-US" sz="1800" dirty="0" smtClean="0"/>
              <a:t>time</a:t>
            </a:r>
            <a:endParaRPr lang="en-US" sz="1800" dirty="0"/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1371600" y="25908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ASEN 5090 Axelrad and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48200" y="990600"/>
            <a:ext cx="152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6626" name="Object 12"/>
          <p:cNvGraphicFramePr>
            <a:graphicFrameLocks noChangeAspect="1"/>
          </p:cNvGraphicFramePr>
          <p:nvPr/>
        </p:nvGraphicFramePr>
        <p:xfrm>
          <a:off x="771525" y="304800"/>
          <a:ext cx="276542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3" name="Equation" r:id="rId3" imgW="1803400" imgH="3378200" progId="Equation.3">
                  <p:embed/>
                </p:oleObj>
              </mc:Choice>
              <mc:Fallback>
                <p:oleObj name="Equation" r:id="rId3" imgW="1803400" imgH="337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304800"/>
                        <a:ext cx="2765425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14"/>
          <p:cNvSpPr>
            <a:spLocks noChangeArrowheads="1"/>
          </p:cNvSpPr>
          <p:nvPr/>
        </p:nvSpPr>
        <p:spPr bwMode="auto">
          <a:xfrm>
            <a:off x="3694113" y="228600"/>
            <a:ext cx="5313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WGS84 (GPS) gravitational parameter for GPS ephemeris users</a:t>
            </a:r>
          </a:p>
        </p:txBody>
      </p:sp>
      <p:sp>
        <p:nvSpPr>
          <p:cNvPr id="26634" name="Rectangle 18"/>
          <p:cNvSpPr>
            <a:spLocks noChangeArrowheads="1"/>
          </p:cNvSpPr>
          <p:nvPr/>
        </p:nvSpPr>
        <p:spPr bwMode="auto">
          <a:xfrm>
            <a:off x="3732213" y="609600"/>
            <a:ext cx="282098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WGS84 (GPS) earth rotation rate</a:t>
            </a:r>
          </a:p>
        </p:txBody>
      </p:sp>
      <p:sp>
        <p:nvSpPr>
          <p:cNvPr id="26635" name="Rectangle 19"/>
          <p:cNvSpPr>
            <a:spLocks noChangeArrowheads="1"/>
          </p:cNvSpPr>
          <p:nvPr/>
        </p:nvSpPr>
        <p:spPr bwMode="auto">
          <a:xfrm>
            <a:off x="3733800" y="1066800"/>
            <a:ext cx="209391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Computed mean motion</a:t>
            </a:r>
          </a:p>
        </p:txBody>
      </p:sp>
      <p:sp>
        <p:nvSpPr>
          <p:cNvPr id="26636" name="Rectangle 20"/>
          <p:cNvSpPr>
            <a:spLocks noChangeArrowheads="1"/>
          </p:cNvSpPr>
          <p:nvPr/>
        </p:nvSpPr>
        <p:spPr bwMode="auto">
          <a:xfrm>
            <a:off x="3733800" y="1447800"/>
            <a:ext cx="317147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Time from reference </a:t>
            </a:r>
            <a:r>
              <a:rPr lang="en-US" sz="1400" dirty="0" smtClean="0"/>
              <a:t>epoch (seconds)</a:t>
            </a:r>
            <a:endParaRPr lang="en-US" sz="1400" dirty="0"/>
          </a:p>
        </p:txBody>
      </p:sp>
      <p:sp>
        <p:nvSpPr>
          <p:cNvPr id="26637" name="Rectangle 21"/>
          <p:cNvSpPr>
            <a:spLocks noChangeArrowheads="1"/>
          </p:cNvSpPr>
          <p:nvPr/>
        </p:nvSpPr>
        <p:spPr bwMode="auto">
          <a:xfrm>
            <a:off x="3733800" y="1752600"/>
            <a:ext cx="20542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Corrected mean motion</a:t>
            </a:r>
          </a:p>
        </p:txBody>
      </p:sp>
      <p:sp>
        <p:nvSpPr>
          <p:cNvPr id="26638" name="Rectangle 22"/>
          <p:cNvSpPr>
            <a:spLocks noChangeArrowheads="1"/>
          </p:cNvSpPr>
          <p:nvPr/>
        </p:nvSpPr>
        <p:spPr bwMode="auto">
          <a:xfrm>
            <a:off x="3733800" y="2057400"/>
            <a:ext cx="13573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Mean anomaly</a:t>
            </a:r>
          </a:p>
        </p:txBody>
      </p:sp>
      <p:sp>
        <p:nvSpPr>
          <p:cNvPr id="26639" name="Rectangle 23"/>
          <p:cNvSpPr>
            <a:spLocks noChangeArrowheads="1"/>
          </p:cNvSpPr>
          <p:nvPr/>
        </p:nvSpPr>
        <p:spPr bwMode="auto">
          <a:xfrm>
            <a:off x="3733800" y="2362200"/>
            <a:ext cx="158632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Kepler’s </a:t>
            </a:r>
            <a:r>
              <a:rPr lang="en-US" sz="1400" dirty="0"/>
              <a:t>Equation</a:t>
            </a:r>
          </a:p>
        </p:txBody>
      </p:sp>
      <p:sp>
        <p:nvSpPr>
          <p:cNvPr id="26640" name="Rectangle 24"/>
          <p:cNvSpPr>
            <a:spLocks noChangeArrowheads="1"/>
          </p:cNvSpPr>
          <p:nvPr/>
        </p:nvSpPr>
        <p:spPr bwMode="auto">
          <a:xfrm>
            <a:off x="3733800" y="2743200"/>
            <a:ext cx="12715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True anomaly</a:t>
            </a:r>
          </a:p>
        </p:txBody>
      </p:sp>
      <p:sp>
        <p:nvSpPr>
          <p:cNvPr id="26641" name="Rectangle 25"/>
          <p:cNvSpPr>
            <a:spLocks noChangeArrowheads="1"/>
          </p:cNvSpPr>
          <p:nvPr/>
        </p:nvSpPr>
        <p:spPr bwMode="auto">
          <a:xfrm>
            <a:off x="3733800" y="3089275"/>
            <a:ext cx="17859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Argument of latitude</a:t>
            </a:r>
          </a:p>
        </p:txBody>
      </p:sp>
      <p:sp>
        <p:nvSpPr>
          <p:cNvPr id="26642" name="Rectangle 26"/>
          <p:cNvSpPr>
            <a:spLocks noChangeArrowheads="1"/>
          </p:cNvSpPr>
          <p:nvPr/>
        </p:nvSpPr>
        <p:spPr bwMode="auto">
          <a:xfrm>
            <a:off x="3733800" y="3433763"/>
            <a:ext cx="262096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Argument of latitude correction</a:t>
            </a:r>
          </a:p>
        </p:txBody>
      </p:sp>
      <p:sp>
        <p:nvSpPr>
          <p:cNvPr id="26643" name="Rectangle 27"/>
          <p:cNvSpPr>
            <a:spLocks noChangeArrowheads="1"/>
          </p:cNvSpPr>
          <p:nvPr/>
        </p:nvSpPr>
        <p:spPr bwMode="auto">
          <a:xfrm>
            <a:off x="3733800" y="3733800"/>
            <a:ext cx="15779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Radius correction</a:t>
            </a:r>
          </a:p>
        </p:txBody>
      </p:sp>
      <p:sp>
        <p:nvSpPr>
          <p:cNvPr id="26644" name="Rectangle 28"/>
          <p:cNvSpPr>
            <a:spLocks noChangeArrowheads="1"/>
          </p:cNvSpPr>
          <p:nvPr/>
        </p:nvSpPr>
        <p:spPr bwMode="auto">
          <a:xfrm>
            <a:off x="3733800" y="4038600"/>
            <a:ext cx="1825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Inclination correction</a:t>
            </a:r>
          </a:p>
        </p:txBody>
      </p:sp>
      <p:sp>
        <p:nvSpPr>
          <p:cNvPr id="26645" name="Rectangle 29"/>
          <p:cNvSpPr>
            <a:spLocks noChangeArrowheads="1"/>
          </p:cNvSpPr>
          <p:nvPr/>
        </p:nvSpPr>
        <p:spPr bwMode="auto">
          <a:xfrm>
            <a:off x="3724275" y="4348163"/>
            <a:ext cx="260032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Corrected argument of latitude</a:t>
            </a:r>
          </a:p>
        </p:txBody>
      </p:sp>
      <p:sp>
        <p:nvSpPr>
          <p:cNvPr id="26646" name="Rectangle 30"/>
          <p:cNvSpPr>
            <a:spLocks noChangeArrowheads="1"/>
          </p:cNvSpPr>
          <p:nvPr/>
        </p:nvSpPr>
        <p:spPr bwMode="auto">
          <a:xfrm>
            <a:off x="3733800" y="4724400"/>
            <a:ext cx="15065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Corrected radius</a:t>
            </a:r>
          </a:p>
        </p:txBody>
      </p:sp>
      <p:sp>
        <p:nvSpPr>
          <p:cNvPr id="26647" name="Rectangle 31"/>
          <p:cNvSpPr>
            <a:spLocks noChangeArrowheads="1"/>
          </p:cNvSpPr>
          <p:nvPr/>
        </p:nvSpPr>
        <p:spPr bwMode="auto">
          <a:xfrm>
            <a:off x="3736975" y="5105400"/>
            <a:ext cx="18256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Corrected Inclination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876800" y="2895600"/>
            <a:ext cx="3200400" cy="2209800"/>
          </a:xfrm>
          <a:prstGeom prst="roundRect">
            <a:avLst>
              <a:gd name="adj" fmla="val 8829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76800" y="1524000"/>
            <a:ext cx="1981200" cy="1143000"/>
          </a:xfrm>
          <a:prstGeom prst="roundRect">
            <a:avLst>
              <a:gd name="adj" fmla="val 8829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075894"/>
              </p:ext>
            </p:extLst>
          </p:nvPr>
        </p:nvGraphicFramePr>
        <p:xfrm>
          <a:off x="5070475" y="1676400"/>
          <a:ext cx="1219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9" name="Equation" r:id="rId3" imgW="723600" imgH="469800" progId="Equation.3">
                  <p:embed/>
                </p:oleObj>
              </mc:Choice>
              <mc:Fallback>
                <p:oleObj name="Equation" r:id="rId3" imgW="723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676400"/>
                        <a:ext cx="12192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857691"/>
              </p:ext>
            </p:extLst>
          </p:nvPr>
        </p:nvGraphicFramePr>
        <p:xfrm>
          <a:off x="5070475" y="2819400"/>
          <a:ext cx="26257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0" name="Equation" r:id="rId5" imgW="1701800" imgH="1333500" progId="Equation.3">
                  <p:embed/>
                </p:oleObj>
              </mc:Choice>
              <mc:Fallback>
                <p:oleObj name="Equation" r:id="rId5" imgW="1701800" imgH="1333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2819400"/>
                        <a:ext cx="26257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838200" y="3733800"/>
            <a:ext cx="3429000" cy="44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600" dirty="0"/>
              <a:t>Earth-fixed </a:t>
            </a:r>
            <a:r>
              <a:rPr lang="en-US" sz="1600" dirty="0" smtClean="0"/>
              <a:t>coordinates (ECEF):</a:t>
            </a:r>
            <a:endParaRPr lang="en-US" sz="1600" dirty="0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838200" y="1676400"/>
            <a:ext cx="2990275" cy="44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Positions in orbital </a:t>
            </a:r>
            <a:r>
              <a:rPr lang="en-US" sz="1600" dirty="0" smtClean="0"/>
              <a:t>plane:</a:t>
            </a:r>
            <a:endParaRPr lang="en-US" sz="1600" dirty="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838200" y="2987854"/>
            <a:ext cx="3886200" cy="44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Corrected longitude of ascending </a:t>
            </a:r>
            <a:r>
              <a:rPr lang="en-US" sz="1600" dirty="0" smtClean="0"/>
              <a:t>node: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ECEF GPS SATELLITE POSITION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828800"/>
            <a:ext cx="7924800" cy="1600200"/>
          </a:xfrm>
          <a:prstGeom prst="roundRect">
            <a:avLst>
              <a:gd name="adj" fmla="val 1285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9600" cy="1600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GPS PRECISE EPHEMERIS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-457200"/>
            <a:ext cx="100584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73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8229600" cy="639762"/>
          </a:xfrm>
        </p:spPr>
        <p:txBody>
          <a:bodyPr/>
          <a:lstStyle/>
          <a:p>
            <a:r>
              <a:rPr lang="en-US" dirty="0" smtClean="0"/>
              <a:t>First Civilian Global Tracking Network</a:t>
            </a:r>
            <a:endParaRPr lang="en-US" dirty="0"/>
          </a:p>
        </p:txBody>
      </p:sp>
      <p:pic>
        <p:nvPicPr>
          <p:cNvPr id="6" name="Picture 5" descr="world1986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2000"/>
            <a:ext cx="6324600" cy="48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8229600" cy="639762"/>
          </a:xfrm>
        </p:spPr>
        <p:txBody>
          <a:bodyPr/>
          <a:lstStyle/>
          <a:p>
            <a:r>
              <a:rPr lang="en-US" dirty="0" smtClean="0"/>
              <a:t>1991</a:t>
            </a:r>
            <a:endParaRPr lang="en-US" dirty="0"/>
          </a:p>
        </p:txBody>
      </p:sp>
      <p:pic>
        <p:nvPicPr>
          <p:cNvPr id="5" name="Picture 4" descr="world199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7200"/>
            <a:ext cx="7213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5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8229600" cy="639762"/>
          </a:xfrm>
        </p:spPr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pic>
        <p:nvPicPr>
          <p:cNvPr id="6" name="Picture 5" descr="all_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378"/>
            <a:ext cx="9144000" cy="49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144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do you need to do to make a 1 cm (radial precision) </a:t>
            </a:r>
            <a:br>
              <a:rPr lang="en-US" dirty="0" smtClean="0"/>
            </a:br>
            <a:r>
              <a:rPr lang="en-US" dirty="0" smtClean="0"/>
              <a:t>orbit instead of a 1 meter orbit?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8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KEPLER’S LAWS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038600"/>
            <a:ext cx="8610600" cy="1905000"/>
          </a:xfrm>
        </p:spPr>
        <p:txBody>
          <a:bodyPr/>
          <a:lstStyle/>
          <a:p>
            <a:pPr marL="381000" indent="-381000" eaLnBrk="1" hangingPunct="1">
              <a:lnSpc>
                <a:spcPct val="100000"/>
              </a:lnSpc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Describe motion of an object under a central force</a:t>
            </a:r>
          </a:p>
          <a:p>
            <a:pPr marL="381000" indent="-381000" eaLnBrk="1" hangingPunct="1">
              <a:lnSpc>
                <a:spcPct val="100000"/>
              </a:lnSpc>
              <a:buFont typeface="Wingdings" charset="0"/>
              <a:buNone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Planets take the path of an ellipse, with the Sun 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one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focus. 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The line joining the planet to the sun sweeps out equal areas in equal times. </a:t>
            </a:r>
          </a:p>
          <a:p>
            <a:pPr marL="381000" indent="-3810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The square of the orbital period is proportional to the cube of its mean distance to the sun.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 descr="Kepler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81000"/>
            <a:ext cx="4876800" cy="3393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3124200"/>
            <a:ext cx="110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Planet’s Orbit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27781"/>
              </p:ext>
            </p:extLst>
          </p:nvPr>
        </p:nvGraphicFramePr>
        <p:xfrm>
          <a:off x="609600" y="533400"/>
          <a:ext cx="8229600" cy="4761167"/>
        </p:xfrm>
        <a:graphic>
          <a:graphicData uri="http://schemas.openxmlformats.org/drawingml/2006/table">
            <a:tbl>
              <a:tblPr/>
              <a:tblGrid>
                <a:gridCol w="2057400"/>
                <a:gridCol w="1600200"/>
                <a:gridCol w="2667000"/>
                <a:gridCol w="19050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Acceleration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m/s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Perturbation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Earth oblateness (J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 km @ 3 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secular + 6 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Sun &amp; moon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5-150 m @ 3 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secular + 12hr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Higher Harmonics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5-80 m @ 3 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Various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Solar radiation pressure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100-800 m @2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Secular + 3 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Ocean &amp; earth tides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0-2m @2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secular + 12hr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Earth albedo pressure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x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1-1.5m @2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1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CFB87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3EFB43-BEAF-4970-A06C-24B01B76FA9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21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85800"/>
            <a:ext cx="483975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80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Gmt_sum_final_all_orb_smooth_AL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40" y="228600"/>
            <a:ext cx="8154060" cy="570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1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 descr="Screen Shot 2013-09-27 at 8.09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55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8229600" cy="639762"/>
          </a:xfrm>
        </p:spPr>
        <p:txBody>
          <a:bodyPr/>
          <a:lstStyle/>
          <a:p>
            <a:r>
              <a:rPr lang="en-US" dirty="0" smtClean="0"/>
              <a:t>FYI: All sites (nearly)</a:t>
            </a:r>
            <a:endParaRPr lang="en-US" dirty="0"/>
          </a:p>
        </p:txBody>
      </p:sp>
      <p:pic>
        <p:nvPicPr>
          <p:cNvPr id="5" name="Picture 4" descr="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85" y="1371600"/>
            <a:ext cx="785421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8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GPS DISPOSAL ORBITS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5538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/>
              <a:t>Satellites no longer actively transmitting are transitioned to LADO (Launch and disposal operations) system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When a GPS satellite is no longer useful it is boosted to a disposal/parking orbit 500 km above the constellation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Over long term, resonance effects of sun, moon produce an increase in eccentricity which causes satellites to cross through operational constellations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Recommendation was made to carefully circularize satellite orbits after boosting to disposal orbit but there are logistics issues with how much fuel is left and what to do with it.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Simulations* show that non-operational GLONASS satellites will cross the GPS operational altitude within 40 years.</a:t>
            </a:r>
          </a:p>
        </p:txBody>
      </p:sp>
      <p:sp>
        <p:nvSpPr>
          <p:cNvPr id="62467" name="Slide Number Placeholder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00B4D8-7964-4A7D-BF28-2C939BBB853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  <p:sp>
        <p:nvSpPr>
          <p:cNvPr id="65540" name="TextBox 4"/>
          <p:cNvSpPr txBox="1">
            <a:spLocks noChangeArrowheads="1"/>
          </p:cNvSpPr>
          <p:nvPr/>
        </p:nvSpPr>
        <p:spPr bwMode="auto">
          <a:xfrm>
            <a:off x="762000" y="5497513"/>
            <a:ext cx="7670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*C.C. Chao, R.A. </a:t>
            </a:r>
            <a:r>
              <a:rPr lang="en-US" sz="1400" dirty="0" err="1"/>
              <a:t>Gick</a:t>
            </a:r>
            <a:r>
              <a:rPr lang="en-US" sz="1400" dirty="0"/>
              <a:t>, “Long-term evolution of navigation satellite orbits: GPS/GLONASS/GALILEO,” Advances in Space Research, 34 (2004) 1221-1226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ASEN 5090 Axelrad and Larson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4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828800"/>
            <a:ext cx="7924800" cy="1600200"/>
          </a:xfrm>
          <a:prstGeom prst="roundRect">
            <a:avLst>
              <a:gd name="adj" fmla="val 1285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9600" cy="1600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KEPLERIAN ORBITAL ELEMENTS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KEPLERIAN ELEMENTS:  SIZE &amp; SHAPE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420097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315200" y="3733800"/>
            <a:ext cx="1066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78624" y="3712464"/>
            <a:ext cx="304800" cy="1741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0" y="3700790"/>
            <a:ext cx="100012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Central Body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524000"/>
            <a:ext cx="12590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Satellite Location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7551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E25925-3168-C74D-8B64-548B6F59251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pic>
        <p:nvPicPr>
          <p:cNvPr id="18436" name="Picture 4" descr="orbital_eleme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827"/>
          <a:stretch/>
        </p:blipFill>
        <p:spPr bwMode="auto">
          <a:xfrm>
            <a:off x="2389187" y="533400"/>
            <a:ext cx="6602413" cy="53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KEPLERIAN ELEMENTS:  </a:t>
            </a:r>
          </a:p>
          <a:p>
            <a:r>
              <a:rPr lang="en-US" dirty="0" smtClean="0"/>
              <a:t>ORIENTATION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419600" y="4495800"/>
            <a:ext cx="4495800" cy="1524000"/>
          </a:xfrm>
          <a:prstGeom prst="roundRect">
            <a:avLst>
              <a:gd name="adj" fmla="val 8462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19200" y="3048000"/>
            <a:ext cx="6019800" cy="12954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19200" y="1524000"/>
            <a:ext cx="6019800" cy="9906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KEPLERIAN ORBITAL ELEMENTS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685800" y="11430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Size and shape of the orbit: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685800" y="25908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Orientation of the orbit: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685800" y="4510087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Position within the orbit (pick one):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5092700" cy="698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24200"/>
            <a:ext cx="4991100" cy="11049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70" y="4572000"/>
            <a:ext cx="41021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152400" y="1676400"/>
            <a:ext cx="3124200" cy="1371600"/>
          </a:xfrm>
          <a:prstGeom prst="roundRect">
            <a:avLst>
              <a:gd name="adj" fmla="val 8829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52400" y="3810000"/>
            <a:ext cx="3733800" cy="1905000"/>
          </a:xfrm>
          <a:prstGeom prst="roundRect">
            <a:avLst>
              <a:gd name="adj" fmla="val 8829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KEPLER’S EQUATION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90046" y="1921459"/>
            <a:ext cx="4389120" cy="2984602"/>
          </a:xfrm>
          <a:prstGeom prst="ellipse">
            <a:avLst/>
          </a:prstGeom>
          <a:noFill/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0046" y="1219200"/>
            <a:ext cx="4389120" cy="438912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46206" y="3413760"/>
            <a:ext cx="493776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07466" y="1066800"/>
            <a:ext cx="0" cy="475488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69366" y="33680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75992" y="3411379"/>
            <a:ext cx="608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Center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742792" y="3429000"/>
            <a:ext cx="52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Earth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8379166" y="3429000"/>
            <a:ext cx="764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Periapsis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2252990"/>
            <a:ext cx="1046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Elliptical Orbit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645366" y="1066800"/>
            <a:ext cx="11302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Auxiliary Circle</a:t>
            </a:r>
            <a:endParaRPr lang="en-US" sz="11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7617166" y="1752600"/>
            <a:ext cx="0" cy="16550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540966" y="2209800"/>
            <a:ext cx="118872" cy="118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19" idx="4"/>
            <a:endCxn id="24" idx="3"/>
          </p:cNvCxnSpPr>
          <p:nvPr/>
        </p:nvCxnSpPr>
        <p:spPr>
          <a:xfrm flipV="1">
            <a:off x="7251406" y="2311264"/>
            <a:ext cx="306968" cy="119393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159966" y="3322320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81" name="Straight Connector 20480"/>
          <p:cNvCxnSpPr>
            <a:stCxn id="16" idx="7"/>
          </p:cNvCxnSpPr>
          <p:nvPr/>
        </p:nvCxnSpPr>
        <p:spPr>
          <a:xfrm flipV="1">
            <a:off x="6247415" y="1752600"/>
            <a:ext cx="1369751" cy="162883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5" name="Arc 20484"/>
          <p:cNvSpPr/>
          <p:nvPr/>
        </p:nvSpPr>
        <p:spPr>
          <a:xfrm rot="758810">
            <a:off x="6169366" y="3095055"/>
            <a:ext cx="488950" cy="533400"/>
          </a:xfrm>
          <a:prstGeom prst="arc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7" name="Picture 2048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06" y="3075940"/>
            <a:ext cx="152400" cy="127000"/>
          </a:xfrm>
          <a:prstGeom prst="rect">
            <a:avLst/>
          </a:prstGeom>
        </p:spPr>
      </p:pic>
      <p:sp>
        <p:nvSpPr>
          <p:cNvPr id="40" name="Arc 39"/>
          <p:cNvSpPr/>
          <p:nvPr/>
        </p:nvSpPr>
        <p:spPr>
          <a:xfrm rot="758810">
            <a:off x="7109594" y="3159088"/>
            <a:ext cx="362516" cy="395471"/>
          </a:xfrm>
          <a:prstGeom prst="arc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8" name="Picture 2048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6" y="3111500"/>
            <a:ext cx="101600" cy="889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696200" y="2024390"/>
            <a:ext cx="12590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 anchorCtr="0">
            <a:spAutoFit/>
          </a:bodyPr>
          <a:lstStyle/>
          <a:p>
            <a:r>
              <a:rPr lang="en-US" sz="1100" dirty="0" smtClean="0"/>
              <a:t>Satellite Location</a:t>
            </a:r>
            <a:endParaRPr lang="en-US" sz="1100" dirty="0"/>
          </a:p>
        </p:txBody>
      </p:sp>
      <p:pic>
        <p:nvPicPr>
          <p:cNvPr id="20489" name="Picture 204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266" y="2602230"/>
            <a:ext cx="114300" cy="139700"/>
          </a:xfrm>
          <a:prstGeom prst="rect">
            <a:avLst/>
          </a:prstGeom>
        </p:spPr>
      </p:pic>
      <p:cxnSp>
        <p:nvCxnSpPr>
          <p:cNvPr id="20491" name="Straight Arrow Connector 20490"/>
          <p:cNvCxnSpPr>
            <a:stCxn id="24" idx="1"/>
          </p:cNvCxnSpPr>
          <p:nvPr/>
        </p:nvCxnSpPr>
        <p:spPr>
          <a:xfrm flipH="1" flipV="1">
            <a:off x="7007566" y="1905000"/>
            <a:ext cx="550808" cy="322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92" name="Picture 2049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66" y="1841500"/>
            <a:ext cx="114300" cy="1397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1828800" cy="1905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76500"/>
            <a:ext cx="2247900" cy="2667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25900"/>
            <a:ext cx="2984500" cy="774700"/>
          </a:xfrm>
          <a:prstGeom prst="rect">
            <a:avLst/>
          </a:prstGeom>
        </p:spPr>
      </p:pic>
      <p:pic>
        <p:nvPicPr>
          <p:cNvPr id="20493" name="Picture 2049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953000"/>
            <a:ext cx="3340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9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OTHER STUFF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90046" y="1921459"/>
            <a:ext cx="4389120" cy="2984602"/>
          </a:xfrm>
          <a:prstGeom prst="ellipse">
            <a:avLst/>
          </a:prstGeom>
          <a:noFill/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0046" y="1219200"/>
            <a:ext cx="4389120" cy="438912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46206" y="3413760"/>
            <a:ext cx="493776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07466" y="1066800"/>
            <a:ext cx="0" cy="475488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69366" y="33680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75992" y="3411379"/>
            <a:ext cx="608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Center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8379166" y="3429000"/>
            <a:ext cx="764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Periapsis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2252990"/>
            <a:ext cx="1046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Elliptical Orbit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645366" y="1066800"/>
            <a:ext cx="11302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Auxiliary Circle</a:t>
            </a:r>
            <a:endParaRPr lang="en-US" sz="11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7617166" y="1752600"/>
            <a:ext cx="0" cy="16550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540966" y="2209800"/>
            <a:ext cx="118872" cy="118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19" idx="4"/>
            <a:endCxn id="24" idx="3"/>
          </p:cNvCxnSpPr>
          <p:nvPr/>
        </p:nvCxnSpPr>
        <p:spPr>
          <a:xfrm flipV="1">
            <a:off x="7251406" y="2311264"/>
            <a:ext cx="306968" cy="119393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159966" y="3322320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81" name="Straight Connector 20480"/>
          <p:cNvCxnSpPr>
            <a:stCxn id="16" idx="7"/>
          </p:cNvCxnSpPr>
          <p:nvPr/>
        </p:nvCxnSpPr>
        <p:spPr>
          <a:xfrm flipV="1">
            <a:off x="6247415" y="1752600"/>
            <a:ext cx="1369751" cy="162883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5" name="Arc 20484"/>
          <p:cNvSpPr/>
          <p:nvPr/>
        </p:nvSpPr>
        <p:spPr>
          <a:xfrm rot="758810">
            <a:off x="6169366" y="3095055"/>
            <a:ext cx="488950" cy="533400"/>
          </a:xfrm>
          <a:prstGeom prst="arc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7" name="Picture 2048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06" y="3075940"/>
            <a:ext cx="152400" cy="127000"/>
          </a:xfrm>
          <a:prstGeom prst="rect">
            <a:avLst/>
          </a:prstGeom>
        </p:spPr>
      </p:pic>
      <p:sp>
        <p:nvSpPr>
          <p:cNvPr id="40" name="Arc 39"/>
          <p:cNvSpPr/>
          <p:nvPr/>
        </p:nvSpPr>
        <p:spPr>
          <a:xfrm rot="758810">
            <a:off x="7109594" y="3159088"/>
            <a:ext cx="362516" cy="395471"/>
          </a:xfrm>
          <a:prstGeom prst="arc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8" name="Picture 2048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6" y="3111500"/>
            <a:ext cx="101600" cy="889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696200" y="2024390"/>
            <a:ext cx="12590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 anchorCtr="0">
            <a:spAutoFit/>
          </a:bodyPr>
          <a:lstStyle/>
          <a:p>
            <a:r>
              <a:rPr lang="en-US" sz="1100" dirty="0" smtClean="0"/>
              <a:t>Satellite Location</a:t>
            </a:r>
            <a:endParaRPr lang="en-US" sz="1100" dirty="0"/>
          </a:p>
        </p:txBody>
      </p:sp>
      <p:pic>
        <p:nvPicPr>
          <p:cNvPr id="20489" name="Picture 204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266" y="2602230"/>
            <a:ext cx="114300" cy="139700"/>
          </a:xfrm>
          <a:prstGeom prst="rect">
            <a:avLst/>
          </a:prstGeom>
        </p:spPr>
      </p:pic>
      <p:cxnSp>
        <p:nvCxnSpPr>
          <p:cNvPr id="20491" name="Straight Arrow Connector 20490"/>
          <p:cNvCxnSpPr>
            <a:stCxn id="24" idx="1"/>
          </p:cNvCxnSpPr>
          <p:nvPr/>
        </p:nvCxnSpPr>
        <p:spPr>
          <a:xfrm flipH="1" flipV="1">
            <a:off x="7007566" y="1905000"/>
            <a:ext cx="550808" cy="322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92" name="Picture 2049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66" y="1841500"/>
            <a:ext cx="114300" cy="139700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67200"/>
            <a:ext cx="2336800" cy="58420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105400"/>
            <a:ext cx="2070100" cy="533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172200" y="37338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3635" y="373380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ae</a:t>
            </a:r>
            <a:endParaRPr lang="en-US" sz="1400" dirty="0"/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71800"/>
            <a:ext cx="3505200" cy="609600"/>
          </a:xfrm>
          <a:prstGeom prst="rect">
            <a:avLst/>
          </a:prstGeom>
        </p:spPr>
      </p:pic>
      <p:pic>
        <p:nvPicPr>
          <p:cNvPr id="18" name="Picture 17" descr="7fee97094cd4fa2bf927fee9a70af71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1447800" cy="546100"/>
          </a:xfrm>
          <a:prstGeom prst="rect">
            <a:avLst/>
          </a:prstGeom>
        </p:spPr>
      </p:pic>
      <p:pic>
        <p:nvPicPr>
          <p:cNvPr id="25" name="Picture 24" descr="9b6d2474bf881d2b0d7e616051d38fb0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3225800" cy="457200"/>
          </a:xfrm>
          <a:prstGeom prst="rect">
            <a:avLst/>
          </a:prstGeom>
        </p:spPr>
      </p:pic>
      <p:pic>
        <p:nvPicPr>
          <p:cNvPr id="26" name="Picture 25" descr="68605c6f2589c08c4e4709d6242e578c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90600"/>
            <a:ext cx="1854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9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Presentation5.pptx</Template>
  <TotalTime>8107</TotalTime>
  <Words>1156</Words>
  <Application>Microsoft Macintosh PowerPoint</Application>
  <PresentationFormat>On-screen Show (4:3)</PresentationFormat>
  <Paragraphs>350</Paragraphs>
  <Slides>35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Presentation5</vt:lpstr>
      <vt:lpstr>Equation</vt:lpstr>
      <vt:lpstr>ORBITS IN GNSS</vt:lpstr>
      <vt:lpstr>Outline</vt:lpstr>
      <vt:lpstr>KEPLER’S LAWS</vt:lpstr>
      <vt:lpstr>KEPLERIAN ORBITAL ELEMENTS</vt:lpstr>
      <vt:lpstr>KEPLERIAN ELEMENTS:  SIZE &amp; SHAPE</vt:lpstr>
      <vt:lpstr>PowerPoint Presentation</vt:lpstr>
      <vt:lpstr>KEPLERIAN ORBITAL ELEMENTS</vt:lpstr>
      <vt:lpstr>KEPLER’S EQUATION</vt:lpstr>
      <vt:lpstr>OTHER STUFF</vt:lpstr>
      <vt:lpstr>POSITION WITHIN ORBIT PLANE</vt:lpstr>
      <vt:lpstr>GPS CONSTELLATION</vt:lpstr>
      <vt:lpstr>CONSTELLATION</vt:lpstr>
      <vt:lpstr>NOMINAL GPS 24-SATELLITE CONSTELLATION</vt:lpstr>
      <vt:lpstr>CURRENT CONSTELLATION STATUS</vt:lpstr>
      <vt:lpstr>PERTURBATIONS</vt:lpstr>
      <vt:lpstr>Keplerian Elements are fine and good, but we have learned some things since Kepler was around  </vt:lpstr>
      <vt:lpstr>ORBITAL PERTURBATIONS FOR THE GPS ORBIT  (central force is ~0.5 m/s2)</vt:lpstr>
      <vt:lpstr>GPS BROADCAST EPHEMERIS</vt:lpstr>
      <vt:lpstr>PowerPoint Presentation</vt:lpstr>
      <vt:lpstr>GPS SATELLITE ORBIT DETERMINATION</vt:lpstr>
      <vt:lpstr>BROADCAST EPHEMERIS</vt:lpstr>
      <vt:lpstr>PowerPoint Presentation</vt:lpstr>
      <vt:lpstr>PowerPoint Presentation</vt:lpstr>
      <vt:lpstr>GPS PRECISE EPHEMERIS</vt:lpstr>
      <vt:lpstr>PowerPoint Presentation</vt:lpstr>
      <vt:lpstr>First Civilian Global Tracking Network</vt:lpstr>
      <vt:lpstr>1991</vt:lpstr>
      <vt:lpstr>Today</vt:lpstr>
      <vt:lpstr>What do you need to do to make a 1 cm (radial precision)  orbit instead of a 1 meter orbit?</vt:lpstr>
      <vt:lpstr>PowerPoint Presentation</vt:lpstr>
      <vt:lpstr>PowerPoint Presentation</vt:lpstr>
      <vt:lpstr>PowerPoint Presentation</vt:lpstr>
      <vt:lpstr>PowerPoint Presentation</vt:lpstr>
      <vt:lpstr>FYI: All sites (nearly)</vt:lpstr>
      <vt:lpstr>GPS DISPOSAL ORBITS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P. Axelrad</dc:creator>
  <cp:keywords/>
  <dc:description/>
  <cp:lastModifiedBy>Kristine Larson</cp:lastModifiedBy>
  <cp:revision>298</cp:revision>
  <dcterms:created xsi:type="dcterms:W3CDTF">2010-10-12T21:13:14Z</dcterms:created>
  <dcterms:modified xsi:type="dcterms:W3CDTF">2013-09-27T15:05:01Z</dcterms:modified>
  <cp:category/>
</cp:coreProperties>
</file>