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1.bin" ContentType="application/vnd.openxmlformats-officedocument.oleObject"/>
  <Override PartName="/ppt/notesSlides/notesSlide40.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47" r:id="rId2"/>
    <p:sldId id="402" r:id="rId3"/>
    <p:sldId id="453" r:id="rId4"/>
    <p:sldId id="454" r:id="rId5"/>
    <p:sldId id="452" r:id="rId6"/>
    <p:sldId id="447" r:id="rId7"/>
    <p:sldId id="445" r:id="rId8"/>
    <p:sldId id="411" r:id="rId9"/>
    <p:sldId id="413" r:id="rId10"/>
    <p:sldId id="446" r:id="rId11"/>
    <p:sldId id="407" r:id="rId12"/>
    <p:sldId id="448" r:id="rId13"/>
    <p:sldId id="408" r:id="rId14"/>
    <p:sldId id="409" r:id="rId15"/>
    <p:sldId id="410" r:id="rId16"/>
    <p:sldId id="414" r:id="rId17"/>
    <p:sldId id="415" r:id="rId18"/>
    <p:sldId id="451" r:id="rId19"/>
    <p:sldId id="416" r:id="rId20"/>
    <p:sldId id="417" r:id="rId21"/>
    <p:sldId id="450" r:id="rId22"/>
    <p:sldId id="418" r:id="rId23"/>
    <p:sldId id="421" r:id="rId24"/>
    <p:sldId id="420" r:id="rId25"/>
    <p:sldId id="419" r:id="rId26"/>
    <p:sldId id="425" r:id="rId27"/>
    <p:sldId id="426" r:id="rId28"/>
    <p:sldId id="427" r:id="rId29"/>
    <p:sldId id="428" r:id="rId30"/>
    <p:sldId id="429" r:id="rId31"/>
    <p:sldId id="430" r:id="rId32"/>
    <p:sldId id="431" r:id="rId33"/>
    <p:sldId id="433" r:id="rId34"/>
    <p:sldId id="436" r:id="rId35"/>
    <p:sldId id="449" r:id="rId36"/>
    <p:sldId id="438" r:id="rId37"/>
    <p:sldId id="439" r:id="rId38"/>
    <p:sldId id="440" r:id="rId39"/>
    <p:sldId id="442" r:id="rId40"/>
    <p:sldId id="44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1" autoAdjust="0"/>
    <p:restoredTop sz="92741" autoAdjust="0"/>
  </p:normalViewPr>
  <p:slideViewPr>
    <p:cSldViewPr>
      <p:cViewPr>
        <p:scale>
          <a:sx n="100" d="100"/>
          <a:sy n="100" d="100"/>
        </p:scale>
        <p:origin x="-77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571C4-E54F-244D-820D-D3DE95A62215}" type="datetimeFigureOut">
              <a:rPr lang="en-US" smtClean="0"/>
              <a:pPr/>
              <a:t>9/30/13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CF4CAD-B612-6A45-A4C6-4A5233F22583}" type="slidenum">
              <a:rPr lang="en-US" smtClean="0"/>
              <a:pPr/>
              <a:t>‹#›</a:t>
            </a:fld>
            <a:endParaRPr lang="en-US"/>
          </a:p>
        </p:txBody>
      </p:sp>
    </p:spTree>
    <p:extLst>
      <p:ext uri="{BB962C8B-B14F-4D97-AF65-F5344CB8AC3E}">
        <p14:creationId xmlns:p14="http://schemas.microsoft.com/office/powerpoint/2010/main" val="1494476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38691-7807-6B49-9370-AF7F7F0E64A9}" type="datetimeFigureOut">
              <a:rPr lang="en-US" smtClean="0"/>
              <a:pPr/>
              <a:t>9/30/13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C33CE-5D39-144A-989C-44686202BDAA}" type="slidenum">
              <a:rPr lang="en-US" smtClean="0"/>
              <a:pPr/>
              <a:t>‹#›</a:t>
            </a:fld>
            <a:endParaRPr lang="en-US"/>
          </a:p>
        </p:txBody>
      </p:sp>
    </p:spTree>
    <p:extLst>
      <p:ext uri="{BB962C8B-B14F-4D97-AF65-F5344CB8AC3E}">
        <p14:creationId xmlns:p14="http://schemas.microsoft.com/office/powerpoint/2010/main" val="25819424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C33CE-5D39-144A-989C-44686202BDAA}" type="slidenum">
              <a:rPr lang="en-US" smtClean="0"/>
              <a:pPr/>
              <a:t>1</a:t>
            </a:fld>
            <a:endParaRPr lang="en-US"/>
          </a:p>
        </p:txBody>
      </p:sp>
    </p:spTree>
    <p:extLst>
      <p:ext uri="{BB962C8B-B14F-4D97-AF65-F5344CB8AC3E}">
        <p14:creationId xmlns:p14="http://schemas.microsoft.com/office/powerpoint/2010/main" val="406653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A6C63D-2BED-F74F-9CEC-8B9010288B69}" type="slidenum">
              <a:rPr lang="en-US" sz="1200"/>
              <a:pPr eaLnBrk="1" hangingPunct="1"/>
              <a:t>12</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14</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15</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2</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24</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25</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3</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34</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A6C63D-2BED-F74F-9CEC-8B9010288B69}" type="slidenum">
              <a:rPr lang="en-US" sz="1200"/>
              <a:pPr eaLnBrk="1" hangingPunct="1"/>
              <a:t>35</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4</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5</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A6C63D-2BED-F74F-9CEC-8B9010288B69}" type="slidenum">
              <a:rPr lang="en-US" sz="1200"/>
              <a:pPr eaLnBrk="1" hangingPunct="1"/>
              <a:t>6</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ASEN 5090 Axelrad and Larson</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ASEN 5090 Axelrad and Larson</a:t>
            </a:r>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7" name="Rectangle 6"/>
          <p:cNvSpPr/>
          <p:nvPr/>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CFB879"/>
                </a:solidFill>
              </a:defRPr>
            </a:lvl1pPr>
          </a:lstStyle>
          <a:p>
            <a:r>
              <a:rPr lang="en-US" smtClean="0"/>
              <a:t>ASEN 5090 Axelrad and Larson</a:t>
            </a:r>
            <a:endParaRPr lang="en-US" dirty="0"/>
          </a:p>
        </p:txBody>
      </p:sp>
      <p:pic>
        <p:nvPicPr>
          <p:cNvPr id="10" name="Picture 9" descr="UCB_logo-horiz_WHT–smal.eps"/>
          <p:cNvPicPr>
            <a:picLocks noChangeAspect="1"/>
          </p:cNvPicPr>
          <p:nvPr/>
        </p:nvPicPr>
        <p:blipFill>
          <a:blip r:embed="rId13" cstate="print"/>
          <a:stretch>
            <a:fillRect/>
          </a:stretch>
        </p:blipFill>
        <p:spPr>
          <a:xfrm>
            <a:off x="495300" y="6159326"/>
            <a:ext cx="2247900" cy="533748"/>
          </a:xfrm>
          <a:prstGeom prst="rect">
            <a:avLst/>
          </a:prstGeom>
        </p:spPr>
      </p:pic>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b="0" kern="1200">
          <a:solidFill>
            <a:schemeClr val="tx1"/>
          </a:solidFill>
          <a:latin typeface="+mn-lt"/>
          <a:ea typeface="+mn-ea"/>
          <a:cs typeface="Arial Black"/>
        </a:defRPr>
      </a:lvl1pPr>
      <a:lvl2pPr marL="742950" indent="-28575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b="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hyperlink" Target="..%5CASEN5090_2006%5CKristine%5Casen6090%5CGPS7.sm.jpg" TargetMode="External"/><Relationship Id="rId4" Type="http://schemas.openxmlformats.org/officeDocument/2006/relationships/hyperlink" Target="..%5CASEN5090_2006%5CKristine%5Casen6090%5Ccontrol_segment.html" TargetMode="External"/><Relationship Id="rId5" Type="http://schemas.openxmlformats.org/officeDocument/2006/relationships/hyperlink" Target="..%5CASEN5090_2006%5CKristine%5Casen6090%5Cauto0010.95n" TargetMode="External"/><Relationship Id="rId6" Type="http://schemas.openxmlformats.org/officeDocument/2006/relationships/hyperlink" Target="..%5CASEN5090_2006%5CKristine%5Casen6090%5Csatellite_clocks2.jpg" TargetMode="External"/><Relationship Id="rId7" Type="http://schemas.openxmlformats.org/officeDocument/2006/relationships/hyperlink" Target="..%5CASEN5090_2006%5CKristine%5Casen6090%5Csatellite_clocks3.jpg"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5CASEN5090_2006%5CKristine%5Casen6090%5Cclass4.gi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5CASEN5090_2006%5CKristine%5Casen6090%5Cdither.jp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Microsoft_Word_97_-_2004_Document1.doc"/><Relationship Id="rId5" Type="http://schemas.openxmlformats.org/officeDocument/2006/relationships/image" Target="../media/image22.emf"/><Relationship Id="rId6" Type="http://schemas.openxmlformats.org/officeDocument/2006/relationships/oleObject" Target="../embeddings/oleObject1.bin"/><Relationship Id="rId7" Type="http://schemas.openxmlformats.org/officeDocument/2006/relationships/image" Target="../media/image2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2.bin"/><Relationship Id="rId5" Type="http://schemas.openxmlformats.org/officeDocument/2006/relationships/image" Target="../media/image24.emf"/><Relationship Id="rId6" Type="http://schemas.openxmlformats.org/officeDocument/2006/relationships/oleObject" Target="../embeddings/oleObject3.bin"/><Relationship Id="rId7" Type="http://schemas.openxmlformats.org/officeDocument/2006/relationships/image" Target="../media/image25.emf"/><Relationship Id="rId8" Type="http://schemas.openxmlformats.org/officeDocument/2006/relationships/oleObject" Target="../embeddings/oleObject4.bin"/><Relationship Id="rId9" Type="http://schemas.openxmlformats.org/officeDocument/2006/relationships/image" Target="../media/image2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hpiers.obspm.fr/iers/bul/bulc/bulletinc.da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Time, Clocks, and Relativity</a:t>
            </a:r>
            <a:endParaRPr lang="en-US" dirty="0">
              <a:latin typeface="Arial" charset="0"/>
              <a:ea typeface="ＭＳ Ｐゴシック" charset="0"/>
              <a:cs typeface="ＭＳ Ｐゴシック" charset="0"/>
            </a:endParaRPr>
          </a:p>
        </p:txBody>
      </p:sp>
      <p:sp>
        <p:nvSpPr>
          <p:cNvPr id="18435" name="Rectangle 5"/>
          <p:cNvSpPr>
            <a:spLocks noGrp="1" noChangeArrowheads="1"/>
          </p:cNvSpPr>
          <p:nvPr>
            <p:ph type="body" idx="1"/>
          </p:nvPr>
        </p:nvSpPr>
        <p:spPr/>
        <p:txBody>
          <a:bodyPr/>
          <a:lstStyle/>
          <a:p>
            <a:pPr eaLnBrk="1" hangingPunct="1">
              <a:buFont typeface="Wingdings" charset="0"/>
              <a:buNone/>
            </a:pPr>
            <a:r>
              <a:rPr lang="en-US" dirty="0">
                <a:latin typeface="Arial" charset="0"/>
                <a:ea typeface="ＭＳ Ｐゴシック" charset="0"/>
                <a:cs typeface="ＭＳ Ｐゴシック" charset="0"/>
              </a:rPr>
              <a:t>ASEN 5090 </a:t>
            </a:r>
          </a:p>
        </p:txBody>
      </p:sp>
      <p:sp>
        <p:nvSpPr>
          <p:cNvPr id="2" name="Footer Placeholder 1"/>
          <p:cNvSpPr>
            <a:spLocks noGrp="1"/>
          </p:cNvSpPr>
          <p:nvPr>
            <p:ph type="ftr" sz="quarter" idx="11"/>
          </p:nvPr>
        </p:nvSpPr>
        <p:spPr/>
        <p:txBody>
          <a:bodyPr/>
          <a:lstStyle/>
          <a:p>
            <a:r>
              <a:rPr lang="en-US" smtClean="0"/>
              <a:t>ASEN 5090 Axelrad and Larson</a:t>
            </a:r>
            <a:endParaRPr lang="en-US" dirty="0"/>
          </a:p>
        </p:txBody>
      </p:sp>
      <p:sp>
        <p:nvSpPr>
          <p:cNvPr id="3" name="Slide Number Placeholder 2"/>
          <p:cNvSpPr>
            <a:spLocks noGrp="1"/>
          </p:cNvSpPr>
          <p:nvPr>
            <p:ph type="sldNum" sz="quarter" idx="12"/>
          </p:nvPr>
        </p:nvSpPr>
        <p:spPr/>
        <p:txBody>
          <a:bodyPr/>
          <a:lstStyle/>
          <a:p>
            <a:fld id="{9E3EFB43-BEAF-4970-A06C-24B01B76FA99}" type="slidenum">
              <a:rPr lang="en-US" smtClean="0"/>
              <a:pPr/>
              <a:t>1</a:t>
            </a:fld>
            <a:endParaRPr lang="en-US"/>
          </a:p>
        </p:txBody>
      </p:sp>
      <p:sp>
        <p:nvSpPr>
          <p:cNvPr id="18436" name="Rectangle 9"/>
          <p:cNvSpPr>
            <a:spLocks noChangeArrowheads="1"/>
          </p:cNvSpPr>
          <p:nvPr/>
        </p:nvSpPr>
        <p:spPr bwMode="auto">
          <a:xfrm>
            <a:off x="5257800" y="6400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900">
                <a:latin typeface="Comic Sans MS" charset="0"/>
              </a:rPr>
              <a:t> </a:t>
            </a:r>
          </a:p>
          <a:p>
            <a:r>
              <a:rPr lang="en-US" sz="900">
                <a:latin typeface="Comic Sans MS" charset="0"/>
              </a:rPr>
              <a:t>ASEN 5090 LECTURE NOTES – LARSON, AXELRAD      </a:t>
            </a:r>
          </a:p>
        </p:txBody>
      </p:sp>
      <p:pic>
        <p:nvPicPr>
          <p:cNvPr id="4" name="Picture 3" descr="P1293046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762000"/>
            <a:ext cx="1524000" cy="1524000"/>
          </a:xfrm>
          <a:prstGeom prst="rect">
            <a:avLst/>
          </a:prstGeom>
        </p:spPr>
      </p:pic>
      <p:pic>
        <p:nvPicPr>
          <p:cNvPr id="6" name="Picture 5" descr="tim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838200"/>
            <a:ext cx="1295400" cy="1442212"/>
          </a:xfrm>
          <a:prstGeom prst="rect">
            <a:avLst/>
          </a:prstGeom>
        </p:spPr>
      </p:pic>
      <p:pic>
        <p:nvPicPr>
          <p:cNvPr id="10" name="Picture 9" descr="general-theory-relativity.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685800"/>
            <a:ext cx="2362200" cy="1742779"/>
          </a:xfrm>
          <a:prstGeom prst="rect">
            <a:avLst/>
          </a:prstGeom>
        </p:spPr>
      </p:pic>
    </p:spTree>
    <p:extLst>
      <p:ext uri="{BB962C8B-B14F-4D97-AF65-F5344CB8AC3E}">
        <p14:creationId xmlns:p14="http://schemas.microsoft.com/office/powerpoint/2010/main" val="28247276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LEAP SECONDS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smtClean="0">
                <a:latin typeface="Arial" charset="0"/>
                <a:ea typeface="ＭＳ Ｐゴシック" charset="0"/>
                <a:cs typeface="ＭＳ Ｐゴシック" charset="0"/>
              </a:rPr>
              <a:t>Leap Second:  a 1-second adjustment applied to UTC on occasion to keep UTC within 0.9 seconds of UT1 (mean solar time).</a:t>
            </a:r>
          </a:p>
          <a:p>
            <a:pPr>
              <a:lnSpc>
                <a:spcPct val="130000"/>
              </a:lnSpc>
            </a:pPr>
            <a:endParaRPr lang="en-US" dirty="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One mean solar day is slightly longer than 24 hours.  Without leap seconds, UTC would slowly drift apart from UT1.</a:t>
            </a:r>
          </a:p>
          <a:p>
            <a:pPr>
              <a:lnSpc>
                <a:spcPct val="130000"/>
              </a:lnSpc>
            </a:pPr>
            <a:endParaRPr lang="en-US" dirty="0">
              <a:latin typeface="Arial" charset="0"/>
              <a:ea typeface="ＭＳ Ｐゴシック" charset="0"/>
              <a:cs typeface="ＭＳ Ｐゴシック" charset="0"/>
            </a:endParaRPr>
          </a:p>
          <a:p>
            <a:pPr>
              <a:lnSpc>
                <a:spcPct val="130000"/>
              </a:lnSpc>
            </a:pPr>
            <a:endParaRPr lang="en-US" dirty="0" smtClean="0">
              <a:latin typeface="Arial" charset="0"/>
              <a:ea typeface="ＭＳ Ｐゴシック" charset="0"/>
              <a:cs typeface="ＭＳ Ｐゴシック" charset="0"/>
            </a:endParaRPr>
          </a:p>
          <a:p>
            <a:pPr>
              <a:lnSpc>
                <a:spcPct val="130000"/>
              </a:lnSpc>
            </a:pPr>
            <a:endParaRPr lang="en-US" dirty="0">
              <a:latin typeface="Arial" charset="0"/>
              <a:ea typeface="ＭＳ Ｐゴシック" charset="0"/>
              <a:cs typeface="ＭＳ Ｐゴシック" charset="0"/>
            </a:endParaRPr>
          </a:p>
          <a:p>
            <a:pPr>
              <a:lnSpc>
                <a:spcPct val="130000"/>
              </a:lnSpc>
            </a:pPr>
            <a:endParaRPr lang="en-US" dirty="0" smtClean="0">
              <a:latin typeface="Arial" charset="0"/>
              <a:ea typeface="ＭＳ Ｐゴシック" charset="0"/>
              <a:cs typeface="ＭＳ Ｐゴシック" charset="0"/>
            </a:endParaRPr>
          </a:p>
          <a:p>
            <a:pPr>
              <a:lnSpc>
                <a:spcPct val="130000"/>
              </a:lnSpc>
            </a:pPr>
            <a:endParaRPr lang="en-US" dirty="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Irregularly spaced and unpredictable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10</a:t>
            </a:fld>
            <a:endParaRPr lang="en-US"/>
          </a:p>
        </p:txBody>
      </p:sp>
      <p:sp>
        <p:nvSpPr>
          <p:cNvPr id="10" name="Rounded Rectangle 9"/>
          <p:cNvSpPr/>
          <p:nvPr/>
        </p:nvSpPr>
        <p:spPr>
          <a:xfrm>
            <a:off x="1600200" y="3352800"/>
            <a:ext cx="5867400" cy="1600200"/>
          </a:xfrm>
          <a:prstGeom prst="roundRect">
            <a:avLst/>
          </a:prstGeom>
          <a:solidFill>
            <a:schemeClr val="bg2"/>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133600" y="3553361"/>
            <a:ext cx="2950817" cy="1323439"/>
          </a:xfrm>
          <a:prstGeom prst="rect">
            <a:avLst/>
          </a:prstGeom>
          <a:noFill/>
        </p:spPr>
        <p:txBody>
          <a:bodyPr wrap="square" rtlCol="0">
            <a:spAutoFit/>
          </a:bodyPr>
          <a:lstStyle/>
          <a:p>
            <a:r>
              <a:rPr lang="en-US" sz="1600" dirty="0" smtClean="0"/>
              <a:t>2008 Dec 31     23  59  58</a:t>
            </a:r>
          </a:p>
          <a:p>
            <a:r>
              <a:rPr lang="en-US" sz="1600" dirty="0"/>
              <a:t> </a:t>
            </a:r>
            <a:r>
              <a:rPr lang="en-US" sz="1600" dirty="0" smtClean="0"/>
              <a:t>                        23  59  59</a:t>
            </a:r>
          </a:p>
          <a:p>
            <a:r>
              <a:rPr lang="en-US" sz="1600" dirty="0"/>
              <a:t> </a:t>
            </a:r>
            <a:r>
              <a:rPr lang="en-US" sz="1600" dirty="0" smtClean="0"/>
              <a:t>                        23  59  60</a:t>
            </a:r>
          </a:p>
          <a:p>
            <a:r>
              <a:rPr lang="en-US" sz="1600" dirty="0" smtClean="0"/>
              <a:t>2009 Jan 01     00  00  00</a:t>
            </a:r>
          </a:p>
          <a:p>
            <a:r>
              <a:rPr lang="en-US" sz="1600" dirty="0"/>
              <a:t> </a:t>
            </a:r>
            <a:r>
              <a:rPr lang="en-US" sz="1600" dirty="0" smtClean="0"/>
              <a:t>                        00  00  01    </a:t>
            </a:r>
            <a:endParaRPr lang="en-US" sz="1600" dirty="0"/>
          </a:p>
        </p:txBody>
      </p:sp>
      <p:cxnSp>
        <p:nvCxnSpPr>
          <p:cNvPr id="6" name="Straight Arrow Connector 5"/>
          <p:cNvCxnSpPr/>
          <p:nvPr/>
        </p:nvCxnSpPr>
        <p:spPr>
          <a:xfrm flipH="1">
            <a:off x="4572000" y="4038600"/>
            <a:ext cx="838200" cy="152400"/>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195051" y="3657600"/>
            <a:ext cx="2043949" cy="338554"/>
          </a:xfrm>
          <a:prstGeom prst="rect">
            <a:avLst/>
          </a:prstGeom>
          <a:noFill/>
        </p:spPr>
        <p:txBody>
          <a:bodyPr wrap="none" rtlCol="0">
            <a:spAutoFit/>
          </a:bodyPr>
          <a:lstStyle/>
          <a:p>
            <a:r>
              <a:rPr lang="en-US" sz="1600" dirty="0"/>
              <a:t>p</a:t>
            </a:r>
            <a:r>
              <a:rPr lang="en-US" sz="1600" dirty="0" smtClean="0"/>
              <a:t>ositive leap second</a:t>
            </a:r>
            <a:endParaRPr lang="en-US" sz="1600" dirty="0"/>
          </a:p>
        </p:txBody>
      </p:sp>
    </p:spTree>
    <p:extLst>
      <p:ext uri="{BB962C8B-B14F-4D97-AF65-F5344CB8AC3E}">
        <p14:creationId xmlns:p14="http://schemas.microsoft.com/office/powerpoint/2010/main" val="3755585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685800"/>
          </a:xfrm>
        </p:spPr>
        <p:txBody>
          <a:bodyPr/>
          <a:lstStyle/>
          <a:p>
            <a:pPr eaLnBrk="1" hangingPunct="1"/>
            <a:r>
              <a:rPr lang="en-US" dirty="0" smtClean="0">
                <a:latin typeface="Arial" charset="0"/>
                <a:ea typeface="ＭＳ Ｐゴシック" charset="0"/>
                <a:cs typeface="ＭＳ Ｐゴシック" charset="0"/>
              </a:rPr>
              <a:t>TIME SYSTEM RELATIONS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11</a:t>
            </a:fld>
            <a:endParaRPr lang="en-US"/>
          </a:p>
        </p:txBody>
      </p:sp>
      <p:pic>
        <p:nvPicPr>
          <p:cNvPr id="5" name="Picture 4" descr="TIME_CHART_2.png"/>
          <p:cNvPicPr>
            <a:picLocks noChangeAspect="1"/>
          </p:cNvPicPr>
          <p:nvPr/>
        </p:nvPicPr>
        <p:blipFill rotWithShape="1">
          <a:blip r:embed="rId3" cstate="print">
            <a:extLst>
              <a:ext uri="{28A0092B-C50C-407E-A947-70E740481C1C}">
                <a14:useLocalDpi xmlns:a14="http://schemas.microsoft.com/office/drawing/2010/main" val="0"/>
              </a:ext>
            </a:extLst>
          </a:blip>
          <a:srcRect t="7760" b="1590"/>
          <a:stretch/>
        </p:blipFill>
        <p:spPr>
          <a:xfrm>
            <a:off x="381000" y="751840"/>
            <a:ext cx="8376114" cy="5222240"/>
          </a:xfrm>
          <a:prstGeom prst="rect">
            <a:avLst/>
          </a:prstGeom>
        </p:spPr>
      </p:pic>
      <p:sp>
        <p:nvSpPr>
          <p:cNvPr id="6" name="TextBox 5"/>
          <p:cNvSpPr txBox="1"/>
          <p:nvPr/>
        </p:nvSpPr>
        <p:spPr>
          <a:xfrm>
            <a:off x="6402920" y="6078379"/>
            <a:ext cx="2741080" cy="246221"/>
          </a:xfrm>
          <a:prstGeom prst="rect">
            <a:avLst/>
          </a:prstGeom>
          <a:noFill/>
        </p:spPr>
        <p:txBody>
          <a:bodyPr wrap="none" rtlCol="0">
            <a:spAutoFit/>
          </a:bodyPr>
          <a:lstStyle/>
          <a:p>
            <a:r>
              <a:rPr lang="en-US" sz="1000" dirty="0" smtClean="0">
                <a:solidFill>
                  <a:srgbClr val="FFFFFF"/>
                </a:solidFill>
              </a:rPr>
              <a:t>Image Credit: B.K. Bradley, ASTER Labs Inc.</a:t>
            </a:r>
            <a:endParaRPr lang="en-US" sz="1000" dirty="0">
              <a:solidFill>
                <a:srgbClr val="FFFFFF"/>
              </a:solidFill>
            </a:endParaRPr>
          </a:p>
        </p:txBody>
      </p:sp>
    </p:spTree>
    <p:extLst>
      <p:ext uri="{BB962C8B-B14F-4D97-AF65-F5344CB8AC3E}">
        <p14:creationId xmlns:p14="http://schemas.microsoft.com/office/powerpoint/2010/main" val="2070555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828800"/>
            <a:ext cx="7924800" cy="1600200"/>
          </a:xfrm>
          <a:prstGeom prst="roundRect">
            <a:avLst>
              <a:gd name="adj" fmla="val 12857"/>
            </a:avLst>
          </a:prstGeom>
          <a:solidFill>
            <a:schemeClr val="bg2">
              <a:lumMod val="75000"/>
            </a:schemeClr>
          </a:solidFill>
          <a:ln>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1" name="Rectangle 2"/>
          <p:cNvSpPr>
            <a:spLocks noGrp="1" noChangeArrowheads="1"/>
          </p:cNvSpPr>
          <p:nvPr>
            <p:ph type="title"/>
          </p:nvPr>
        </p:nvSpPr>
        <p:spPr>
          <a:xfrm>
            <a:off x="457200" y="1828800"/>
            <a:ext cx="8229600" cy="1600200"/>
          </a:xfrm>
        </p:spPr>
        <p:txBody>
          <a:bodyPr>
            <a:noAutofit/>
          </a:bodyPr>
          <a:lstStyle/>
          <a:p>
            <a:pPr algn="ctr" eaLnBrk="1" hangingPunct="1"/>
            <a:r>
              <a:rPr lang="en-US" dirty="0" smtClean="0">
                <a:latin typeface="Arial" charset="0"/>
                <a:ea typeface="ＭＳ Ｐゴシック" charset="0"/>
                <a:cs typeface="ＭＳ Ｐゴシック" charset="0"/>
              </a:rPr>
              <a:t>CLOCKS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12</a:t>
            </a:fld>
            <a:endParaRPr lang="en-US"/>
          </a:p>
        </p:txBody>
      </p:sp>
    </p:spTree>
    <p:extLst>
      <p:ext uri="{BB962C8B-B14F-4D97-AF65-F5344CB8AC3E}">
        <p14:creationId xmlns:p14="http://schemas.microsoft.com/office/powerpoint/2010/main" val="39627615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HISTORY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13</a:t>
            </a:fld>
            <a:endParaRPr 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914400"/>
            <a:ext cx="556706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4631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ATOMIC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066800"/>
            <a:ext cx="8229600" cy="4800601"/>
          </a:xfrm>
        </p:spPr>
        <p:txBody>
          <a:bodyPr>
            <a:normAutofit lnSpcReduction="10000"/>
          </a:bodyPr>
          <a:lstStyle/>
          <a:p>
            <a:r>
              <a:rPr lang="en-US" sz="1600" dirty="0">
                <a:latin typeface="Arial" charset="0"/>
                <a:ea typeface="ＭＳ Ｐゴシック" charset="0"/>
                <a:cs typeface="ＭＳ Ｐゴシック" charset="0"/>
              </a:rPr>
              <a:t>GPS satellites use </a:t>
            </a:r>
            <a:r>
              <a:rPr lang="en-US" sz="1600" i="1" dirty="0">
                <a:latin typeface="Arial" charset="0"/>
                <a:ea typeface="ＭＳ Ｐゴシック" charset="0"/>
                <a:cs typeface="ＭＳ Ｐゴシック" charset="0"/>
              </a:rPr>
              <a:t>atomic clocks</a:t>
            </a:r>
            <a:r>
              <a:rPr lang="en-US" sz="1600" dirty="0">
                <a:latin typeface="Arial" charset="0"/>
                <a:ea typeface="ＭＳ Ｐゴシック" charset="0"/>
                <a:cs typeface="ＭＳ Ｐゴシック" charset="0"/>
              </a:rPr>
              <a:t>: a precision clock that depends for its operation on an electrical oscillator regulated by the natural vibration frequencies of an atomic system (as a beam of cesium atoms) </a:t>
            </a:r>
          </a:p>
          <a:p>
            <a:r>
              <a:rPr lang="en-US" sz="1600" dirty="0">
                <a:latin typeface="Arial" charset="0"/>
                <a:ea typeface="ＭＳ Ｐゴシック" charset="0"/>
                <a:cs typeface="ＭＳ Ｐゴシック" charset="0"/>
              </a:rPr>
              <a:t>Types of atomic clocks on </a:t>
            </a:r>
            <a:r>
              <a:rPr lang="en-US" sz="1600" dirty="0" smtClean="0">
                <a:latin typeface="Arial" charset="0"/>
                <a:ea typeface="ＭＳ Ｐゴシック" charset="0"/>
                <a:cs typeface="ＭＳ Ｐゴシック" charset="0"/>
              </a:rPr>
              <a:t>GNSS </a:t>
            </a:r>
            <a:r>
              <a:rPr lang="en-US" sz="1600" dirty="0">
                <a:latin typeface="Arial" charset="0"/>
                <a:ea typeface="ＭＳ Ｐゴシック" charset="0"/>
                <a:cs typeface="ＭＳ Ｐゴシック" charset="0"/>
              </a:rPr>
              <a:t>satellites </a:t>
            </a:r>
            <a:r>
              <a:rPr lang="en-US" sz="1600" dirty="0" smtClean="0">
                <a:latin typeface="Arial" charset="0"/>
                <a:ea typeface="ＭＳ Ｐゴシック" charset="0"/>
                <a:cs typeface="ＭＳ Ｐゴシック" charset="0"/>
              </a:rPr>
              <a:t>(taken from </a:t>
            </a:r>
            <a:r>
              <a:rPr lang="en-US" sz="1600" i="1" dirty="0" smtClean="0">
                <a:latin typeface="Arial" charset="0"/>
                <a:ea typeface="ＭＳ Ｐゴシック" charset="0"/>
                <a:cs typeface="ＭＳ Ｐゴシック" charset="0"/>
              </a:rPr>
              <a:t>How </a:t>
            </a:r>
            <a:r>
              <a:rPr lang="en-US" sz="1600" i="1" dirty="0">
                <a:latin typeface="Arial" charset="0"/>
                <a:ea typeface="ＭＳ Ｐゴシック" charset="0"/>
                <a:cs typeface="ＭＳ Ｐゴシック" charset="0"/>
              </a:rPr>
              <a:t>T</a:t>
            </a:r>
            <a:r>
              <a:rPr lang="en-US" sz="1600" i="1" dirty="0" smtClean="0">
                <a:latin typeface="Arial" charset="0"/>
                <a:ea typeface="ＭＳ Ｐゴシック" charset="0"/>
                <a:cs typeface="ＭＳ Ｐゴシック" charset="0"/>
              </a:rPr>
              <a:t>hings </a:t>
            </a:r>
            <a:r>
              <a:rPr lang="en-US" sz="1600" i="1" dirty="0">
                <a:latin typeface="Arial" charset="0"/>
                <a:ea typeface="ＭＳ Ｐゴシック" charset="0"/>
                <a:cs typeface="ＭＳ Ｐゴシック" charset="0"/>
              </a:rPr>
              <a:t>Work</a:t>
            </a:r>
            <a:r>
              <a:rPr lang="en-US" sz="1600" dirty="0">
                <a:latin typeface="Arial" charset="0"/>
                <a:ea typeface="ＭＳ Ｐゴシック" charset="0"/>
                <a:cs typeface="ＭＳ Ｐゴシック" charset="0"/>
              </a:rPr>
              <a:t>) </a:t>
            </a:r>
          </a:p>
          <a:p>
            <a:pPr lvl="1"/>
            <a:r>
              <a:rPr lang="en-US" sz="1600" dirty="0">
                <a:latin typeface="Arial" charset="0"/>
                <a:ea typeface="ＭＳ Ｐゴシック" charset="0"/>
              </a:rPr>
              <a:t>Cesium atomic clocks employ a beam of cesium atoms. The clock separates cesium atoms of different energy levels by magnetic field. </a:t>
            </a:r>
            <a:r>
              <a:rPr lang="en-US" sz="1600" dirty="0" smtClean="0">
                <a:latin typeface="Arial" charset="0"/>
                <a:ea typeface="ＭＳ Ｐゴシック" charset="0"/>
              </a:rPr>
              <a:t> Not used on modern satellites.</a:t>
            </a:r>
            <a:endParaRPr lang="en-US" sz="1600" dirty="0">
              <a:latin typeface="Arial" charset="0"/>
              <a:ea typeface="ＭＳ Ｐゴシック" charset="0"/>
            </a:endParaRPr>
          </a:p>
          <a:p>
            <a:pPr lvl="1"/>
            <a:r>
              <a:rPr lang="en-US" sz="1600" dirty="0">
                <a:latin typeface="Arial" charset="0"/>
                <a:ea typeface="ＭＳ Ｐゴシック" charset="0"/>
              </a:rPr>
              <a:t>Hydrogen atomic clocks maintain hydrogen atoms at the required energy level in a container with walls of a special material so that the atoms don't lose their higher energy state too quickly. </a:t>
            </a:r>
          </a:p>
          <a:p>
            <a:pPr lvl="1"/>
            <a:r>
              <a:rPr lang="en-US" sz="1600" dirty="0">
                <a:latin typeface="Arial" charset="0"/>
                <a:ea typeface="ＭＳ Ｐゴシック" charset="0"/>
              </a:rPr>
              <a:t>Rubidium atomic clocks, the simplest and most compact of all, use a glass cell of rubidium gas that changes its absorption of light at the optical rubidium frequency when the surrounding microwave frequency is just right. </a:t>
            </a:r>
          </a:p>
          <a:p>
            <a:r>
              <a:rPr lang="en-US" sz="1600" dirty="0">
                <a:latin typeface="Arial" charset="0"/>
                <a:ea typeface="ＭＳ Ｐゴシック" charset="0"/>
                <a:cs typeface="ＭＳ Ｐゴシック" charset="0"/>
              </a:rPr>
              <a:t>You do not need to use an atomic clock for your ground receiver, but you can if you want to.</a:t>
            </a:r>
          </a:p>
          <a:p>
            <a:r>
              <a:rPr lang="en-US" sz="1600" dirty="0">
                <a:latin typeface="Arial" charset="0"/>
                <a:ea typeface="ＭＳ Ｐゴシック" charset="0"/>
                <a:cs typeface="ＭＳ Ｐゴシック" charset="0"/>
              </a:rPr>
              <a:t>Useful info: </a:t>
            </a:r>
          </a:p>
          <a:p>
            <a:pPr lvl="1"/>
            <a:r>
              <a:rPr lang="en-US" sz="1600" dirty="0">
                <a:latin typeface="Arial" charset="0"/>
                <a:ea typeface="ＭＳ Ｐゴシック" charset="0"/>
              </a:rPr>
              <a:t>1 </a:t>
            </a:r>
            <a:r>
              <a:rPr lang="en-US" sz="1600" dirty="0" err="1">
                <a:latin typeface="Arial" charset="0"/>
                <a:ea typeface="ＭＳ Ｐゴシック" charset="0"/>
              </a:rPr>
              <a:t>millisec</a:t>
            </a:r>
            <a:r>
              <a:rPr lang="en-US" sz="1600" dirty="0">
                <a:latin typeface="Arial" charset="0"/>
                <a:ea typeface="ＭＳ Ｐゴシック" charset="0"/>
              </a:rPr>
              <a:t> ~ 300 km </a:t>
            </a:r>
          </a:p>
          <a:p>
            <a:pPr lvl="1"/>
            <a:r>
              <a:rPr lang="en-US" sz="1600" dirty="0">
                <a:latin typeface="Arial" charset="0"/>
                <a:ea typeface="ＭＳ Ｐゴシック" charset="0"/>
              </a:rPr>
              <a:t>1 </a:t>
            </a:r>
            <a:r>
              <a:rPr lang="en-US" sz="1600" dirty="0" err="1">
                <a:latin typeface="Arial" charset="0"/>
                <a:ea typeface="ＭＳ Ｐゴシック" charset="0"/>
              </a:rPr>
              <a:t>microsec</a:t>
            </a:r>
            <a:r>
              <a:rPr lang="en-US" sz="1600" dirty="0">
                <a:latin typeface="Arial" charset="0"/>
                <a:ea typeface="ＭＳ Ｐゴシック" charset="0"/>
              </a:rPr>
              <a:t> ~ 300 meters </a:t>
            </a:r>
          </a:p>
          <a:p>
            <a:pPr lvl="1"/>
            <a:r>
              <a:rPr lang="en-US" sz="1600" dirty="0">
                <a:latin typeface="Arial" charset="0"/>
                <a:ea typeface="ＭＳ Ｐゴシック" charset="0"/>
              </a:rPr>
              <a:t>1 </a:t>
            </a:r>
            <a:r>
              <a:rPr lang="en-US" sz="1600" dirty="0" err="1">
                <a:latin typeface="Arial" charset="0"/>
                <a:ea typeface="ＭＳ Ｐゴシック" charset="0"/>
              </a:rPr>
              <a:t>nanosec</a:t>
            </a:r>
            <a:r>
              <a:rPr lang="en-US" sz="1600" dirty="0">
                <a:latin typeface="Arial" charset="0"/>
                <a:ea typeface="ＭＳ Ｐゴシック" charset="0"/>
              </a:rPr>
              <a:t> ~ 300 mm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14</a:t>
            </a:fld>
            <a:endParaRPr lang="en-US"/>
          </a:p>
        </p:txBody>
      </p:sp>
    </p:spTree>
    <p:extLst>
      <p:ext uri="{BB962C8B-B14F-4D97-AF65-F5344CB8AC3E}">
        <p14:creationId xmlns:p14="http://schemas.microsoft.com/office/powerpoint/2010/main" val="7279462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Why is Cs so frequently used in atomic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The SI unit of time, defined as the duration of 9,192,631,770 periods of radiation corresponding to the transition between two hyperfine levels of cesium-133 in a ground state at a temperature of absolute zero and at rest.  </a:t>
            </a:r>
            <a:endParaRPr lang="en-US" dirty="0" smtClean="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Continuous </a:t>
            </a:r>
            <a:r>
              <a:rPr lang="en-US" dirty="0">
                <a:latin typeface="Arial" charset="0"/>
                <a:ea typeface="ＭＳ Ｐゴシック" charset="0"/>
                <a:cs typeface="ＭＳ Ｐゴシック" charset="0"/>
              </a:rPr>
              <a:t>time scale based on SI second – International Atomic Time (TAI): This drifts off from UT1!</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15</a:t>
            </a:fld>
            <a:endParaRPr lang="en-US"/>
          </a:p>
        </p:txBody>
      </p:sp>
    </p:spTree>
    <p:extLst>
      <p:ext uri="{BB962C8B-B14F-4D97-AF65-F5344CB8AC3E}">
        <p14:creationId xmlns:p14="http://schemas.microsoft.com/office/powerpoint/2010/main" val="2314095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NIST-F1 Cesium Fountain Atomic Clock</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eaLnBrk="1" hangingPunct="1"/>
            <a:r>
              <a:rPr lang="en-US" dirty="0" smtClean="0">
                <a:latin typeface="Arial" charset="0"/>
                <a:ea typeface="ＭＳ Ｐゴシック" charset="0"/>
                <a:cs typeface="ＭＳ Ｐゴシック" charset="0"/>
              </a:rPr>
              <a:t>The Primary Time and Frequency Standard for the United States</a:t>
            </a:r>
          </a:p>
          <a:p>
            <a:pPr eaLnBrk="1" hangingPunct="1"/>
            <a:r>
              <a:rPr lang="en-US" dirty="0" smtClean="0">
                <a:latin typeface="Arial" charset="0"/>
                <a:ea typeface="ＭＳ Ｐゴシック" charset="0"/>
                <a:cs typeface="ＭＳ Ｐゴシック" charset="0"/>
              </a:rPr>
              <a:t>Right here across Broadway Avenue.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16</a:t>
            </a:fld>
            <a:endParaRPr lang="en-US"/>
          </a:p>
        </p:txBody>
      </p:sp>
      <p:pic>
        <p:nvPicPr>
          <p:cNvPr id="6" name="Picture 2" descr="nistf1p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66925"/>
            <a:ext cx="4876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995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r>
              <a:rPr lang="en-US" dirty="0"/>
              <a:t>http://</a:t>
            </a:r>
            <a:r>
              <a:rPr lang="en-US" dirty="0" err="1"/>
              <a:t>tf.nist.gov</a:t>
            </a:r>
            <a:r>
              <a:rPr lang="en-US" dirty="0"/>
              <a:t>/</a:t>
            </a:r>
            <a:r>
              <a:rPr lang="en-US" dirty="0" err="1"/>
              <a:t>timefreq</a:t>
            </a:r>
            <a:r>
              <a:rPr lang="en-US" dirty="0"/>
              <a:t>/cesium/</a:t>
            </a:r>
            <a:r>
              <a:rPr lang="en-US" dirty="0" err="1"/>
              <a:t>fountain.htm</a:t>
            </a:r>
            <a:endParaRPr lang="en-US" dirty="0"/>
          </a:p>
        </p:txBody>
      </p:sp>
      <p:sp>
        <p:nvSpPr>
          <p:cNvPr id="20485" name="Rectangle 3"/>
          <p:cNvSpPr>
            <a:spLocks noGrp="1" noChangeArrowheads="1"/>
          </p:cNvSpPr>
          <p:nvPr>
            <p:ph type="body" idx="1"/>
          </p:nvPr>
        </p:nvSpPr>
        <p:spPr>
          <a:xfrm>
            <a:off x="457200" y="5029199"/>
            <a:ext cx="8229600" cy="838201"/>
          </a:xfrm>
        </p:spPr>
        <p:txBody>
          <a:bodyPr/>
          <a:lstStyle/>
          <a:p>
            <a:r>
              <a:rPr lang="en-US" dirty="0" smtClean="0">
                <a:solidFill>
                  <a:srgbClr val="000000"/>
                </a:solidFill>
                <a:latin typeface="Times" charset="0"/>
              </a:rPr>
              <a:t>As </a:t>
            </a:r>
            <a:r>
              <a:rPr lang="en-US" dirty="0">
                <a:solidFill>
                  <a:srgbClr val="000000"/>
                </a:solidFill>
                <a:latin typeface="Times" charset="0"/>
              </a:rPr>
              <a:t>of the summer of </a:t>
            </a:r>
            <a:r>
              <a:rPr lang="en-US" dirty="0" smtClean="0">
                <a:solidFill>
                  <a:srgbClr val="000000"/>
                </a:solidFill>
                <a:latin typeface="Times" charset="0"/>
              </a:rPr>
              <a:t>2010, </a:t>
            </a:r>
            <a:r>
              <a:rPr lang="en-US" dirty="0">
                <a:solidFill>
                  <a:srgbClr val="000000"/>
                </a:solidFill>
                <a:latin typeface="Times" charset="0"/>
              </a:rPr>
              <a:t>the uncertainty has been reduced to about </a:t>
            </a:r>
            <a:r>
              <a:rPr lang="en-US" dirty="0" smtClean="0">
                <a:solidFill>
                  <a:srgbClr val="000000"/>
                </a:solidFill>
                <a:latin typeface="Times" charset="0"/>
              </a:rPr>
              <a:t>3 </a:t>
            </a:r>
            <a:r>
              <a:rPr lang="en-US" dirty="0">
                <a:solidFill>
                  <a:srgbClr val="000000"/>
                </a:solidFill>
                <a:latin typeface="Times" charset="0"/>
              </a:rPr>
              <a:t>x 10-16, </a:t>
            </a:r>
          </a:p>
          <a:p>
            <a:r>
              <a:rPr lang="en-US" dirty="0" smtClean="0">
                <a:solidFill>
                  <a:srgbClr val="000000"/>
                </a:solidFill>
                <a:latin typeface="Times" charset="0"/>
              </a:rPr>
              <a:t>This </a:t>
            </a:r>
            <a:r>
              <a:rPr lang="en-US" dirty="0">
                <a:solidFill>
                  <a:srgbClr val="000000"/>
                </a:solidFill>
                <a:latin typeface="Times" charset="0"/>
              </a:rPr>
              <a:t>means it would neither gain nor lose a second in more than </a:t>
            </a:r>
            <a:r>
              <a:rPr lang="en-US" dirty="0" smtClean="0">
                <a:solidFill>
                  <a:srgbClr val="000000"/>
                </a:solidFill>
                <a:latin typeface="Times" charset="0"/>
              </a:rPr>
              <a:t>100 </a:t>
            </a:r>
            <a:r>
              <a:rPr lang="en-US" dirty="0">
                <a:solidFill>
                  <a:srgbClr val="000000"/>
                </a:solidFill>
                <a:latin typeface="Times" charset="0"/>
              </a:rPr>
              <a:t>million years! </a:t>
            </a:r>
            <a:endParaRPr lang="en-US" dirty="0"/>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17</a:t>
            </a:fld>
            <a:endParaRPr lang="en-US"/>
          </a:p>
        </p:txBody>
      </p:sp>
      <p:pic>
        <p:nvPicPr>
          <p:cNvPr id="6" name="Picture 4" descr="accurcy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066800"/>
            <a:ext cx="65532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8372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HISTORY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18</a:t>
            </a:fld>
            <a:endParaRPr 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914400"/>
            <a:ext cx="556706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17200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UTC(NIST) and UTC(USNO)</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523999"/>
            <a:ext cx="8229600" cy="4343401"/>
          </a:xfrm>
        </p:spPr>
        <p:txBody>
          <a:bodyPr/>
          <a:lstStyle/>
          <a:p>
            <a:r>
              <a:rPr lang="en-US" dirty="0" smtClean="0">
                <a:latin typeface="Arial" charset="0"/>
                <a:ea typeface="ＭＳ Ｐゴシック" charset="0"/>
                <a:cs typeface="ＭＳ Ｐゴシック" charset="0"/>
              </a:rPr>
              <a:t>Both NIST and USNO have a group of clocks that keep track of time for the Unites States</a:t>
            </a:r>
          </a:p>
          <a:p>
            <a:r>
              <a:rPr lang="en-US" dirty="0" smtClean="0">
                <a:latin typeface="Arial" charset="0"/>
                <a:ea typeface="ＭＳ Ｐゴシック" charset="0"/>
                <a:cs typeface="ＭＳ Ｐゴシック" charset="0"/>
              </a:rPr>
              <a:t>Both clock ensembles contribute to TAI and UTC which are paper clocks (note real-time)</a:t>
            </a:r>
          </a:p>
          <a:p>
            <a:r>
              <a:rPr lang="en-US" dirty="0" smtClean="0">
                <a:latin typeface="Arial" charset="0"/>
                <a:ea typeface="ＭＳ Ｐゴシック" charset="0"/>
                <a:cs typeface="ＭＳ Ｐゴシック" charset="0"/>
              </a:rPr>
              <a:t>The two ensembles are generally within 20 ns of each other</a:t>
            </a:r>
          </a:p>
          <a:p>
            <a:r>
              <a:rPr lang="en-US" dirty="0" smtClean="0">
                <a:latin typeface="Arial" charset="0"/>
                <a:ea typeface="ＭＳ Ｐゴシック" charset="0"/>
                <a:cs typeface="ＭＳ Ｐゴシック" charset="0"/>
              </a:rPr>
              <a:t>USNO keeps track of official time for the Department of Defense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19</a:t>
            </a:fld>
            <a:endParaRPr lang="en-US"/>
          </a:p>
        </p:txBody>
      </p:sp>
      <p:sp>
        <p:nvSpPr>
          <p:cNvPr id="6" name="Rectangle 4"/>
          <p:cNvSpPr>
            <a:spLocks noChangeArrowheads="1"/>
          </p:cNvSpPr>
          <p:nvPr/>
        </p:nvSpPr>
        <p:spPr bwMode="auto">
          <a:xfrm>
            <a:off x="685800" y="4052887"/>
            <a:ext cx="5138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tx2"/>
                </a:solidFill>
              </a:rPr>
              <a:t>But more importantly, who defines time for GPS?</a:t>
            </a:r>
          </a:p>
        </p:txBody>
      </p:sp>
    </p:spTree>
    <p:extLst>
      <p:ext uri="{BB962C8B-B14F-4D97-AF65-F5344CB8AC3E}">
        <p14:creationId xmlns:p14="http://schemas.microsoft.com/office/powerpoint/2010/main" val="22429774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a:latin typeface="Arial" charset="0"/>
                <a:ea typeface="ＭＳ Ｐゴシック" charset="0"/>
                <a:cs typeface="ＭＳ Ｐゴシック" charset="0"/>
              </a:rPr>
              <a:t>Outline</a:t>
            </a:r>
          </a:p>
        </p:txBody>
      </p:sp>
      <p:sp>
        <p:nvSpPr>
          <p:cNvPr id="18436" name="Rectangle 3"/>
          <p:cNvSpPr>
            <a:spLocks noGrp="1" noChangeArrowheads="1"/>
          </p:cNvSpPr>
          <p:nvPr>
            <p:ph type="body" idx="1"/>
          </p:nvPr>
        </p:nvSpPr>
        <p:spPr>
          <a:xfrm>
            <a:off x="457200" y="1143000"/>
            <a:ext cx="8229600" cy="4724400"/>
          </a:xfrm>
        </p:spPr>
        <p:txBody>
          <a:bodyPr/>
          <a:lstStyle/>
          <a:p>
            <a:pPr>
              <a:lnSpc>
                <a:spcPct val="130000"/>
              </a:lnSpc>
            </a:pPr>
            <a:r>
              <a:rPr lang="en-US" dirty="0" smtClean="0">
                <a:latin typeface="Arial" charset="0"/>
                <a:ea typeface="ＭＳ Ｐゴシック" charset="0"/>
              </a:rPr>
              <a:t>Overview on significant figures on Wednesday. </a:t>
            </a:r>
            <a:endParaRPr lang="en-US" dirty="0">
              <a:latin typeface="Arial" charset="0"/>
              <a:ea typeface="ＭＳ Ｐゴシック" charset="0"/>
            </a:endParaRPr>
          </a:p>
          <a:p>
            <a:pPr>
              <a:lnSpc>
                <a:spcPct val="130000"/>
              </a:lnSpc>
            </a:pPr>
            <a:r>
              <a:rPr lang="en-US" dirty="0" smtClean="0">
                <a:latin typeface="Arial" charset="0"/>
                <a:ea typeface="ＭＳ Ｐゴシック" charset="0"/>
              </a:rPr>
              <a:t>Goal</a:t>
            </a:r>
          </a:p>
          <a:p>
            <a:pPr>
              <a:lnSpc>
                <a:spcPct val="130000"/>
              </a:lnSpc>
            </a:pPr>
            <a:r>
              <a:rPr lang="en-US" dirty="0" smtClean="0">
                <a:latin typeface="Arial" charset="0"/>
                <a:ea typeface="ＭＳ Ｐゴシック" charset="0"/>
              </a:rPr>
              <a:t>May delay midterm (lost time from the flood and my cold)</a:t>
            </a:r>
          </a:p>
          <a:p>
            <a:pPr>
              <a:lnSpc>
                <a:spcPct val="130000"/>
              </a:lnSpc>
            </a:pPr>
            <a:r>
              <a:rPr lang="en-US" dirty="0" smtClean="0">
                <a:latin typeface="Arial" charset="0"/>
                <a:ea typeface="ＭＳ Ｐゴシック" charset="0"/>
              </a:rPr>
              <a:t>Will upload homework 5 (done individually)</a:t>
            </a:r>
          </a:p>
          <a:p>
            <a:pPr>
              <a:lnSpc>
                <a:spcPct val="130000"/>
              </a:lnSpc>
            </a:pPr>
            <a:r>
              <a:rPr lang="en-US" dirty="0" smtClean="0">
                <a:latin typeface="Arial" charset="0"/>
                <a:ea typeface="ＭＳ Ｐゴシック" charset="0"/>
              </a:rPr>
              <a:t>Observable equation</a:t>
            </a:r>
            <a:endParaRPr lang="en-US" dirty="0">
              <a:latin typeface="Arial" charset="0"/>
              <a:ea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2</a:t>
            </a:fld>
            <a:endParaRPr lang="en-US"/>
          </a:p>
        </p:txBody>
      </p:sp>
    </p:spTree>
    <p:extLst>
      <p:ext uri="{BB962C8B-B14F-4D97-AF65-F5344CB8AC3E}">
        <p14:creationId xmlns:p14="http://schemas.microsoft.com/office/powerpoint/2010/main" val="14928021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GPS MASTER CLOCK AT USNO</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r>
              <a:rPr lang="en-US" b="1" dirty="0">
                <a:latin typeface="Arial" charset="0"/>
                <a:ea typeface="ＭＳ Ｐゴシック" charset="0"/>
                <a:cs typeface="ＭＳ Ｐゴシック" charset="0"/>
              </a:rPr>
              <a:t>http://</a:t>
            </a:r>
            <a:r>
              <a:rPr lang="en-US" b="1" dirty="0" err="1">
                <a:latin typeface="Arial" charset="0"/>
                <a:ea typeface="ＭＳ Ｐゴシック" charset="0"/>
                <a:cs typeface="ＭＳ Ｐゴシック" charset="0"/>
              </a:rPr>
              <a:t>tycho.usno.navy.mil</a:t>
            </a:r>
            <a:r>
              <a:rPr lang="en-US" b="1" dirty="0">
                <a:latin typeface="Arial" charset="0"/>
                <a:ea typeface="ＭＳ Ｐゴシック" charset="0"/>
                <a:cs typeface="ＭＳ Ｐゴシック" charset="0"/>
              </a:rPr>
              <a:t>/</a:t>
            </a:r>
            <a:r>
              <a:rPr lang="en-US" b="1" dirty="0" err="1">
                <a:latin typeface="Arial" charset="0"/>
                <a:ea typeface="ＭＳ Ｐゴシック" charset="0"/>
                <a:cs typeface="ＭＳ Ｐゴシック" charset="0"/>
              </a:rPr>
              <a:t>mc_to.html</a:t>
            </a:r>
            <a:endParaRPr lang="en-US" b="1"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The atomic clock timescale of the USNO is based on an ensemble of ~ </a:t>
            </a:r>
            <a:r>
              <a:rPr lang="en-US" dirty="0" smtClean="0">
                <a:latin typeface="Arial" charset="0"/>
                <a:ea typeface="ＭＳ Ｐゴシック" charset="0"/>
                <a:cs typeface="ＭＳ Ｐゴシック" charset="0"/>
              </a:rPr>
              <a:t>30 </a:t>
            </a:r>
            <a:r>
              <a:rPr lang="en-US" b="1" dirty="0" smtClean="0">
                <a:latin typeface="Arial" charset="0"/>
                <a:ea typeface="ＭＳ Ｐゴシック" charset="0"/>
                <a:cs typeface="ＭＳ Ｐゴシック" charset="0"/>
              </a:rPr>
              <a:t>cesium-beam </a:t>
            </a:r>
            <a:r>
              <a:rPr lang="en-US" b="1" dirty="0">
                <a:latin typeface="Arial" charset="0"/>
                <a:ea typeface="ＭＳ Ｐゴシック" charset="0"/>
                <a:cs typeface="ＭＳ Ｐゴシック" charset="0"/>
              </a:rPr>
              <a:t>frequency standards</a:t>
            </a:r>
            <a:r>
              <a:rPr lang="en-US" dirty="0">
                <a:latin typeface="Arial" charset="0"/>
                <a:ea typeface="ＭＳ Ｐゴシック" charset="0"/>
                <a:cs typeface="ＭＳ Ｐゴシック" charset="0"/>
              </a:rPr>
              <a:t> and a dozen </a:t>
            </a:r>
            <a:r>
              <a:rPr lang="en-US" b="1" dirty="0">
                <a:latin typeface="Arial" charset="0"/>
                <a:ea typeface="ＭＳ Ｐゴシック" charset="0"/>
                <a:cs typeface="ＭＳ Ｐゴシック" charset="0"/>
              </a:rPr>
              <a:t>hydrogen masers</a:t>
            </a:r>
            <a:r>
              <a:rPr lang="en-US" dirty="0">
                <a:latin typeface="Arial" charset="0"/>
                <a:ea typeface="ＭＳ Ｐゴシック" charset="0"/>
                <a:cs typeface="ＭＳ Ｐゴシック" charset="0"/>
              </a:rPr>
              <a:t>. </a:t>
            </a:r>
          </a:p>
          <a:p>
            <a:r>
              <a:rPr lang="en-US" dirty="0">
                <a:latin typeface="Arial" charset="0"/>
                <a:ea typeface="ＭＳ Ｐゴシック" charset="0"/>
                <a:cs typeface="ＭＳ Ｐゴシック" charset="0"/>
              </a:rPr>
              <a:t>Frequency data from this ensemble are used to steer the frequency of another such maser, designated </a:t>
            </a:r>
            <a:r>
              <a:rPr lang="en-US" b="1" dirty="0">
                <a:latin typeface="Arial" charset="0"/>
                <a:ea typeface="ＭＳ Ｐゴシック" charset="0"/>
                <a:cs typeface="ＭＳ Ｐゴシック" charset="0"/>
              </a:rPr>
              <a:t>Master Clock 2 (MC #2)</a:t>
            </a:r>
            <a:r>
              <a:rPr lang="en-US" dirty="0">
                <a:latin typeface="Arial" charset="0"/>
                <a:ea typeface="ＭＳ Ｐゴシック" charset="0"/>
                <a:cs typeface="ＭＳ Ｐゴシック" charset="0"/>
              </a:rPr>
              <a:t>, until its time equals the average of the ensemble.</a:t>
            </a:r>
          </a:p>
          <a:p>
            <a:r>
              <a:rPr lang="en-US" dirty="0">
                <a:latin typeface="Arial" charset="0"/>
                <a:ea typeface="ＭＳ Ｐゴシック" charset="0"/>
                <a:cs typeface="ＭＳ Ｐゴシック" charset="0"/>
              </a:rPr>
              <a:t>The reference of the actual Master Clock is called UTC (USNO).</a:t>
            </a:r>
          </a:p>
          <a:p>
            <a:r>
              <a:rPr lang="en-US" b="1" dirty="0">
                <a:latin typeface="Arial" charset="0"/>
                <a:ea typeface="ＭＳ Ｐゴシック" charset="0"/>
                <a:cs typeface="ＭＳ Ｐゴシック" charset="0"/>
              </a:rPr>
              <a:t>UTC (USNO)</a:t>
            </a:r>
            <a:r>
              <a:rPr lang="en-US" dirty="0">
                <a:latin typeface="Arial" charset="0"/>
                <a:ea typeface="ＭＳ Ｐゴシック" charset="0"/>
                <a:cs typeface="ＭＳ Ｐゴシック" charset="0"/>
              </a:rPr>
              <a:t> is usually kept within</a:t>
            </a:r>
          </a:p>
          <a:p>
            <a:pPr>
              <a:buNone/>
            </a:pPr>
            <a:r>
              <a:rPr lang="en-US" dirty="0">
                <a:latin typeface="Arial" charset="0"/>
                <a:ea typeface="ＭＳ Ｐゴシック" charset="0"/>
                <a:cs typeface="ＭＳ Ｐゴシック" charset="0"/>
              </a:rPr>
              <a:t>	10 nanoseconds of </a:t>
            </a:r>
            <a:r>
              <a:rPr lang="en-US" b="1" dirty="0">
                <a:latin typeface="Arial" charset="0"/>
                <a:ea typeface="ＭＳ Ｐゴシック" charset="0"/>
                <a:cs typeface="ＭＳ Ｐゴシック" charset="0"/>
              </a:rPr>
              <a:t>UTC</a:t>
            </a:r>
            <a:r>
              <a:rPr lang="en-US" dirty="0">
                <a:latin typeface="Arial" charset="0"/>
                <a:ea typeface="ＭＳ Ｐゴシック" charset="0"/>
                <a:cs typeface="ＭＳ Ｐゴシック" charset="0"/>
              </a:rPr>
              <a:t>.</a:t>
            </a:r>
          </a:p>
          <a:p>
            <a:r>
              <a:rPr lang="en-US" dirty="0">
                <a:latin typeface="Arial" charset="0"/>
                <a:ea typeface="ＭＳ Ｐゴシック" charset="0"/>
                <a:cs typeface="ＭＳ Ｐゴシック" charset="0"/>
              </a:rPr>
              <a:t>The Alternate Master Clock lives at</a:t>
            </a:r>
          </a:p>
          <a:p>
            <a:pPr>
              <a:buFont typeface="Wingdings" charset="0"/>
              <a:buNone/>
            </a:pPr>
            <a:r>
              <a:rPr lang="en-US" dirty="0">
                <a:latin typeface="Arial" charset="0"/>
                <a:ea typeface="ＭＳ Ｐゴシック" charset="0"/>
                <a:cs typeface="ＭＳ Ｐゴシック" charset="0"/>
              </a:rPr>
              <a:t>	the GPS Master Control Station in </a:t>
            </a:r>
          </a:p>
          <a:p>
            <a:pPr>
              <a:buFont typeface="Wingdings" charset="0"/>
              <a:buNone/>
            </a:pPr>
            <a:r>
              <a:rPr lang="en-US" dirty="0">
                <a:latin typeface="Arial" charset="0"/>
                <a:ea typeface="ＭＳ Ｐゴシック" charset="0"/>
                <a:cs typeface="ＭＳ Ｐゴシック" charset="0"/>
              </a:rPr>
              <a:t>	Colorado Springs (</a:t>
            </a:r>
            <a:r>
              <a:rPr lang="en-US" dirty="0" err="1">
                <a:latin typeface="Arial" charset="0"/>
                <a:ea typeface="ＭＳ Ｐゴシック" charset="0"/>
                <a:cs typeface="ＭＳ Ｐゴシック" charset="0"/>
              </a:rPr>
              <a:t>Schriever</a:t>
            </a:r>
            <a:r>
              <a:rPr lang="en-US" dirty="0">
                <a:latin typeface="Arial" charset="0"/>
                <a:ea typeface="ＭＳ Ｐゴシック" charset="0"/>
                <a:cs typeface="ＭＳ Ｐゴシック" charset="0"/>
              </a:rPr>
              <a:t> AFB).</a:t>
            </a:r>
          </a:p>
          <a:p>
            <a:pPr>
              <a:buNone/>
            </a:pP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20</a:t>
            </a:fld>
            <a:endParaRPr lang="en-US"/>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429000"/>
            <a:ext cx="41910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6859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UTC(USNO) versus GPS Time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21</a:t>
            </a:fld>
            <a:endParaRPr lang="en-US"/>
          </a:p>
        </p:txBody>
      </p:sp>
      <p:pic>
        <p:nvPicPr>
          <p:cNvPr id="8" name="Content Placeholder 7" descr="utc_gps.png"/>
          <p:cNvPicPr>
            <a:picLocks noGrp="1" noChangeAspect="1"/>
          </p:cNvPicPr>
          <p:nvPr>
            <p:ph idx="1"/>
          </p:nvPr>
        </p:nvPicPr>
        <p:blipFill>
          <a:blip r:embed="rId3" cstate="print"/>
          <a:srcRect l="7143" r="5102"/>
          <a:stretch>
            <a:fillRect/>
          </a:stretch>
        </p:blipFill>
        <p:spPr>
          <a:xfrm>
            <a:off x="2590800" y="914400"/>
            <a:ext cx="6553200" cy="5050813"/>
          </a:xfrm>
        </p:spPr>
      </p:pic>
      <p:sp>
        <p:nvSpPr>
          <p:cNvPr id="9" name="Rectangle 3"/>
          <p:cNvSpPr txBox="1">
            <a:spLocks noChangeArrowheads="1"/>
          </p:cNvSpPr>
          <p:nvPr/>
        </p:nvSpPr>
        <p:spPr>
          <a:xfrm>
            <a:off x="457200" y="1143001"/>
            <a:ext cx="21336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charset="0"/>
                <a:ea typeface="ＭＳ Ｐゴシック" charset="0"/>
                <a:cs typeface="ＭＳ Ｐゴシック" charset="0"/>
              </a:rPr>
              <a:t>GPS time is based on the clocks at all the GPS monitoring stations and the satellite clocks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charset="0"/>
                <a:ea typeface="ＭＳ Ｐゴシック" charset="0"/>
                <a:cs typeface="ＭＳ Ｐゴシック" charset="0"/>
              </a:rPr>
              <a:t>It is steered to UTC(USNO)</a:t>
            </a:r>
            <a:endParaRPr kumimoji="0" lang="en-US" sz="180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Arial" charset="0"/>
              <a:ea typeface="ＭＳ Ｐゴシック" charset="0"/>
              <a:cs typeface="ＭＳ Ｐゴシック" charset="0"/>
            </a:endParaRPr>
          </a:p>
        </p:txBody>
      </p:sp>
    </p:spTree>
    <p:extLst>
      <p:ext uri="{BB962C8B-B14F-4D97-AF65-F5344CB8AC3E}">
        <p14:creationId xmlns:p14="http://schemas.microsoft.com/office/powerpoint/2010/main" val="23946859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GPS SATELLITE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GPS has flown both rubidium (</a:t>
            </a:r>
            <a:r>
              <a:rPr lang="en-US" dirty="0" err="1">
                <a:latin typeface="Arial" charset="0"/>
                <a:ea typeface="ＭＳ Ｐゴシック" charset="0"/>
                <a:cs typeface="ＭＳ Ｐゴシック" charset="0"/>
              </a:rPr>
              <a:t>Rb</a:t>
            </a:r>
            <a:r>
              <a:rPr lang="en-US" dirty="0">
                <a:latin typeface="Arial" charset="0"/>
                <a:ea typeface="ＭＳ Ｐゴシック" charset="0"/>
                <a:cs typeface="ＭＳ Ｐゴシック" charset="0"/>
              </a:rPr>
              <a:t>) and cesium (Cs) oscillators onboard, which are </a:t>
            </a:r>
            <a:r>
              <a:rPr lang="en-US" dirty="0">
                <a:latin typeface="Arial" charset="0"/>
                <a:ea typeface="ＭＳ Ｐゴシック" charset="0"/>
                <a:cs typeface="ＭＳ Ｐゴシック" charset="0"/>
                <a:hlinkClick r:id="rId3" action="ppaction://hlinkfile"/>
              </a:rPr>
              <a:t>very stable</a:t>
            </a:r>
            <a:r>
              <a:rPr lang="en-US" dirty="0">
                <a:latin typeface="Arial" charset="0"/>
                <a:ea typeface="ＭＳ Ｐゴシック" charset="0"/>
                <a:cs typeface="ＭＳ Ｐゴシック" charset="0"/>
              </a:rPr>
              <a:t>. </a:t>
            </a:r>
            <a:endParaRPr lang="en-US" dirty="0" smtClean="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After Block II-A, only rubidium clocks were used due to better short term performance. They are now going back to launching Cs as well.</a:t>
            </a:r>
            <a:endParaRPr lang="en-US" dirty="0">
              <a:latin typeface="Arial" charset="0"/>
              <a:ea typeface="ＭＳ Ｐゴシック" charset="0"/>
              <a:cs typeface="ＭＳ Ｐゴシック" charset="0"/>
            </a:endParaRPr>
          </a:p>
          <a:p>
            <a:pPr>
              <a:lnSpc>
                <a:spcPct val="130000"/>
              </a:lnSpc>
            </a:pPr>
            <a:r>
              <a:rPr lang="en-US" dirty="0">
                <a:latin typeface="Arial" charset="0"/>
                <a:ea typeface="ＭＳ Ｐゴシック" charset="0"/>
                <a:cs typeface="ＭＳ Ｐゴシック" charset="0"/>
              </a:rPr>
              <a:t>Clocks are constantly monitored by the </a:t>
            </a:r>
            <a:r>
              <a:rPr lang="en-US" dirty="0">
                <a:latin typeface="Arial" charset="0"/>
                <a:ea typeface="ＭＳ Ｐゴシック" charset="0"/>
                <a:cs typeface="ＭＳ Ｐゴシック" charset="0"/>
                <a:hlinkClick r:id="rId4" action="ppaction://hlinkfile"/>
              </a:rPr>
              <a:t>control segment.</a:t>
            </a:r>
            <a:r>
              <a:rPr lang="en-US" dirty="0">
                <a:latin typeface="Arial" charset="0"/>
                <a:ea typeface="ＭＳ Ｐゴシック" charset="0"/>
                <a:cs typeface="ＭＳ Ｐゴシック" charset="0"/>
              </a:rPr>
              <a:t> </a:t>
            </a:r>
          </a:p>
          <a:p>
            <a:pPr>
              <a:lnSpc>
                <a:spcPct val="130000"/>
              </a:lnSpc>
            </a:pPr>
            <a:r>
              <a:rPr lang="en-US" dirty="0">
                <a:latin typeface="Arial" charset="0"/>
                <a:ea typeface="ＭＳ Ｐゴシック" charset="0"/>
                <a:cs typeface="ＭＳ Ｐゴシック" charset="0"/>
              </a:rPr>
              <a:t>Part of the </a:t>
            </a:r>
            <a:r>
              <a:rPr lang="en-US" dirty="0">
                <a:latin typeface="Arial" charset="0"/>
                <a:ea typeface="ＭＳ Ｐゴシック" charset="0"/>
                <a:cs typeface="ＭＳ Ｐゴシック" charset="0"/>
                <a:hlinkClick r:id="rId5" action="ppaction://hlinkfile"/>
              </a:rPr>
              <a:t>navigation or data message </a:t>
            </a:r>
            <a:r>
              <a:rPr lang="en-US" dirty="0">
                <a:latin typeface="Arial" charset="0"/>
                <a:ea typeface="ＭＳ Ｐゴシック" charset="0"/>
                <a:cs typeface="ＭＳ Ｐゴシック" charset="0"/>
              </a:rPr>
              <a:t>includes clock correction information. </a:t>
            </a:r>
          </a:p>
          <a:p>
            <a:pPr>
              <a:lnSpc>
                <a:spcPct val="130000"/>
              </a:lnSpc>
            </a:pPr>
            <a:r>
              <a:rPr lang="en-US" dirty="0">
                <a:latin typeface="Arial" charset="0"/>
                <a:ea typeface="ＭＳ Ｐゴシック" charset="0"/>
                <a:cs typeface="ＭＳ Ｐゴシック" charset="0"/>
                <a:hlinkClick r:id="rId6" action="ppaction://hlinkfile"/>
              </a:rPr>
              <a:t>Precise vs. Broadcast Satellite Clocks</a:t>
            </a:r>
            <a:r>
              <a:rPr lang="en-US" dirty="0">
                <a:latin typeface="Arial" charset="0"/>
                <a:ea typeface="ＭＳ Ｐゴシック" charset="0"/>
                <a:cs typeface="ＭＳ Ｐゴシック" charset="0"/>
              </a:rPr>
              <a:t> </a:t>
            </a:r>
          </a:p>
          <a:p>
            <a:pPr>
              <a:lnSpc>
                <a:spcPct val="130000"/>
              </a:lnSpc>
            </a:pPr>
            <a:r>
              <a:rPr lang="en-US" dirty="0">
                <a:latin typeface="Arial" charset="0"/>
                <a:ea typeface="ＭＳ Ｐゴシック" charset="0"/>
                <a:cs typeface="ＭＳ Ｐゴシック" charset="0"/>
                <a:hlinkClick r:id="rId7" action="ppaction://hlinkfile"/>
              </a:rPr>
              <a:t>Precise vs. Broadcast Satellite Clocks-Residual</a:t>
            </a:r>
            <a:r>
              <a:rPr lang="en-US" dirty="0">
                <a:latin typeface="Arial" charset="0"/>
                <a:ea typeface="ＭＳ Ｐゴシック" charset="0"/>
                <a:cs typeface="ＭＳ Ｐゴシック" charset="0"/>
              </a:rPr>
              <a:t>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22</a:t>
            </a:fld>
            <a:endParaRPr lang="en-US"/>
          </a:p>
        </p:txBody>
      </p:sp>
    </p:spTree>
    <p:extLst>
      <p:ext uri="{BB962C8B-B14F-4D97-AF65-F5344CB8AC3E}">
        <p14:creationId xmlns:p14="http://schemas.microsoft.com/office/powerpoint/2010/main" val="25404147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OTHER EXAMPLES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23</a:t>
            </a:fld>
            <a:endParaRPr lang="en-US"/>
          </a:p>
        </p:txBody>
      </p:sp>
      <p:pic>
        <p:nvPicPr>
          <p:cNvPr id="7" name="Picture 3" descr="satellite_cloc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115974"/>
            <a:ext cx="5791200" cy="486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9233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r>
              <a:rPr lang="en-US" dirty="0">
                <a:solidFill>
                  <a:schemeClr val="tx2"/>
                </a:solidFill>
              </a:rPr>
              <a:t>Clock Model in Broadcast Message</a:t>
            </a:r>
          </a:p>
        </p:txBody>
      </p:sp>
      <p:sp>
        <p:nvSpPr>
          <p:cNvPr id="20485" name="Rectangle 3"/>
          <p:cNvSpPr>
            <a:spLocks noGrp="1" noChangeArrowheads="1"/>
          </p:cNvSpPr>
          <p:nvPr>
            <p:ph type="body" idx="1"/>
          </p:nvPr>
        </p:nvSpPr>
        <p:spPr>
          <a:xfrm>
            <a:off x="457200" y="1143001"/>
            <a:ext cx="8229600" cy="4724400"/>
          </a:xfrm>
        </p:spPr>
        <p:txBody>
          <a:bodyPr/>
          <a:lstStyle/>
          <a:p>
            <a:pPr>
              <a:lnSpc>
                <a:spcPct val="120000"/>
              </a:lnSpc>
              <a:buClr>
                <a:schemeClr val="accent1"/>
              </a:buClr>
              <a:buSzPct val="65000"/>
              <a:buFont typeface="Wingdings" charset="0"/>
              <a:buChar char="n"/>
            </a:pPr>
            <a:r>
              <a:rPr lang="en-US" dirty="0"/>
              <a:t>Three parameters (a</a:t>
            </a:r>
            <a:r>
              <a:rPr lang="en-US" baseline="-25000" dirty="0"/>
              <a:t>f0</a:t>
            </a:r>
            <a:r>
              <a:rPr lang="en-US" dirty="0"/>
              <a:t>, a</a:t>
            </a:r>
            <a:r>
              <a:rPr lang="en-US" baseline="-25000" dirty="0"/>
              <a:t>f1</a:t>
            </a:r>
            <a:r>
              <a:rPr lang="en-US" dirty="0"/>
              <a:t>, and a</a:t>
            </a:r>
            <a:r>
              <a:rPr lang="en-US" baseline="-25000" dirty="0"/>
              <a:t>f2</a:t>
            </a:r>
            <a:r>
              <a:rPr lang="en-US" dirty="0"/>
              <a:t>) in the navigation message for satellite clock corrections. </a:t>
            </a:r>
          </a:p>
          <a:p>
            <a:pPr>
              <a:lnSpc>
                <a:spcPct val="120000"/>
              </a:lnSpc>
              <a:buClr>
                <a:schemeClr val="accent1"/>
              </a:buClr>
              <a:buSzPct val="65000"/>
              <a:buFont typeface="Wingdings" charset="0"/>
              <a:buChar char="n"/>
            </a:pPr>
            <a:r>
              <a:rPr lang="en-US" dirty="0" err="1">
                <a:latin typeface="Symbol" charset="0"/>
              </a:rPr>
              <a:t>D</a:t>
            </a:r>
            <a:r>
              <a:rPr lang="en-US" dirty="0" err="1"/>
              <a:t>t</a:t>
            </a:r>
            <a:r>
              <a:rPr lang="en-US" dirty="0"/>
              <a:t> = a</a:t>
            </a:r>
            <a:r>
              <a:rPr lang="en-US" baseline="-25000" dirty="0"/>
              <a:t>f0</a:t>
            </a:r>
            <a:r>
              <a:rPr lang="en-US" dirty="0"/>
              <a:t> + a</a:t>
            </a:r>
            <a:r>
              <a:rPr lang="en-US" baseline="-25000" dirty="0"/>
              <a:t>f1</a:t>
            </a:r>
            <a:r>
              <a:rPr lang="en-US" dirty="0"/>
              <a:t>(t-toe) + a</a:t>
            </a:r>
            <a:r>
              <a:rPr lang="en-US" baseline="-25000" dirty="0"/>
              <a:t>f2</a:t>
            </a:r>
            <a:r>
              <a:rPr lang="en-US" dirty="0"/>
              <a:t>(t-toe)</a:t>
            </a:r>
            <a:r>
              <a:rPr lang="en-US" baseline="30000" dirty="0"/>
              <a:t>2</a:t>
            </a:r>
            <a:r>
              <a:rPr lang="en-US" dirty="0"/>
              <a:t>, where toe is time of ephemeris.</a:t>
            </a:r>
          </a:p>
          <a:p>
            <a:pPr>
              <a:lnSpc>
                <a:spcPct val="120000"/>
              </a:lnSpc>
              <a:buClr>
                <a:schemeClr val="accent1"/>
              </a:buClr>
              <a:buSzPct val="65000"/>
              <a:buFont typeface="Wingdings" charset="0"/>
              <a:buChar char="n"/>
            </a:pPr>
            <a:r>
              <a:rPr lang="en-US" dirty="0"/>
              <a:t>a</a:t>
            </a:r>
            <a:r>
              <a:rPr lang="en-US" baseline="-25000" dirty="0"/>
              <a:t>f0</a:t>
            </a:r>
            <a:r>
              <a:rPr lang="en-US" dirty="0"/>
              <a:t> can be up to 1 </a:t>
            </a:r>
            <a:r>
              <a:rPr lang="en-US" dirty="0" err="1"/>
              <a:t>ms</a:t>
            </a:r>
            <a:endParaRPr lang="en-US" dirty="0"/>
          </a:p>
          <a:p>
            <a:pPr>
              <a:lnSpc>
                <a:spcPct val="120000"/>
              </a:lnSpc>
              <a:buClr>
                <a:schemeClr val="accent1"/>
              </a:buClr>
              <a:buSzPct val="65000"/>
              <a:buFont typeface="Wingdings" charset="0"/>
              <a:buChar char="n"/>
            </a:pPr>
            <a:r>
              <a:rPr lang="en-US" dirty="0"/>
              <a:t>a</a:t>
            </a:r>
            <a:r>
              <a:rPr lang="en-US" baseline="-25000" dirty="0"/>
              <a:t>f1</a:t>
            </a:r>
            <a:r>
              <a:rPr lang="en-US" dirty="0"/>
              <a:t> ~ 10</a:t>
            </a:r>
            <a:r>
              <a:rPr lang="en-US" baseline="30000" dirty="0"/>
              <a:t>-11</a:t>
            </a:r>
          </a:p>
          <a:p>
            <a:pPr>
              <a:lnSpc>
                <a:spcPct val="120000"/>
              </a:lnSpc>
              <a:buClr>
                <a:schemeClr val="accent1"/>
              </a:buClr>
              <a:buSzPct val="65000"/>
              <a:buFont typeface="Wingdings" charset="0"/>
              <a:buChar char="n"/>
            </a:pPr>
            <a:r>
              <a:rPr lang="en-US" dirty="0" smtClean="0"/>
              <a:t>a</a:t>
            </a:r>
            <a:r>
              <a:rPr lang="en-US" baseline="-25000" dirty="0" smtClean="0"/>
              <a:t>f2</a:t>
            </a:r>
            <a:r>
              <a:rPr lang="en-US" dirty="0" smtClean="0"/>
              <a:t> is always zero due to</a:t>
            </a:r>
          </a:p>
          <a:p>
            <a:pPr>
              <a:lnSpc>
                <a:spcPct val="120000"/>
              </a:lnSpc>
              <a:buClr>
                <a:schemeClr val="accent1"/>
              </a:buClr>
              <a:buSzPct val="65000"/>
              <a:buNone/>
            </a:pPr>
            <a:r>
              <a:rPr lang="en-US" dirty="0" smtClean="0">
                <a:latin typeface="Arial" charset="0"/>
                <a:ea typeface="ＭＳ Ｐゴシック" charset="0"/>
                <a:cs typeface="ＭＳ Ｐゴシック" charset="0"/>
              </a:rPr>
              <a:t>	resolution issues in the </a:t>
            </a:r>
          </a:p>
          <a:p>
            <a:pPr>
              <a:lnSpc>
                <a:spcPct val="120000"/>
              </a:lnSpc>
              <a:buClr>
                <a:schemeClr val="accent1"/>
              </a:buClr>
              <a:buSzPct val="65000"/>
              <a:buNone/>
            </a:pPr>
            <a:r>
              <a:rPr lang="en-US" dirty="0" smtClean="0">
                <a:latin typeface="Arial" charset="0"/>
                <a:ea typeface="ＭＳ Ｐゴシック" charset="0"/>
                <a:cs typeface="ＭＳ Ｐゴシック" charset="0"/>
              </a:rPr>
              <a:t>	broadcast message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24</a:t>
            </a:fld>
            <a:endParaRPr lang="en-US"/>
          </a:p>
        </p:txBody>
      </p:sp>
      <p:pic>
        <p:nvPicPr>
          <p:cNvPr id="6" name="Picture 4" descr="satellite_clocks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286000"/>
            <a:ext cx="4876800" cy="412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298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BROADCAST CLOCK CORRECTION</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990600"/>
            <a:ext cx="8382000" cy="5029200"/>
          </a:xfrm>
        </p:spPr>
        <p:txBody>
          <a:bodyPr>
            <a:normAutofit/>
          </a:bodyPr>
          <a:lstStyle/>
          <a:p>
            <a:pPr>
              <a:buNone/>
            </a:pPr>
            <a:r>
              <a:rPr lang="en-US" sz="1400" dirty="0">
                <a:latin typeface="Arial" charset="0"/>
                <a:ea typeface="ＭＳ Ｐゴシック" charset="0"/>
                <a:cs typeface="ＭＳ Ｐゴシック" charset="0"/>
              </a:rPr>
              <a:t>Example: January 1 in 1995, at hour 4, PRN 1 </a:t>
            </a:r>
          </a:p>
          <a:p>
            <a:pPr>
              <a:buNone/>
            </a:pPr>
            <a:endParaRPr lang="en-US" sz="1400" dirty="0">
              <a:latin typeface="Arial" charset="0"/>
              <a:ea typeface="ＭＳ Ｐゴシック" charset="0"/>
              <a:cs typeface="ＭＳ Ｐゴシック" charset="0"/>
            </a:endParaRPr>
          </a:p>
          <a:p>
            <a:pPr>
              <a:buNone/>
            </a:pPr>
            <a:r>
              <a:rPr lang="en-US" sz="1400" dirty="0">
                <a:latin typeface="Arial" charset="0"/>
                <a:ea typeface="ＭＳ Ｐゴシック" charset="0"/>
                <a:cs typeface="ＭＳ Ｐゴシック" charset="0"/>
              </a:rPr>
              <a:t>Here is the navigation file entry: </a:t>
            </a:r>
          </a:p>
          <a:p>
            <a:pPr>
              <a:buNone/>
            </a:pPr>
            <a:r>
              <a:rPr lang="en-US" sz="900" dirty="0">
                <a:latin typeface="Courier (W1)" charset="0"/>
                <a:ea typeface="ＭＳ Ｐゴシック" charset="0"/>
                <a:cs typeface="ＭＳ Ｐゴシック" charset="0"/>
              </a:rPr>
              <a:t>1 95  1  1  4  0  </a:t>
            </a:r>
            <a:r>
              <a:rPr lang="en-US" sz="900" b="1" dirty="0">
                <a:latin typeface="Courier (W1)" charset="0"/>
                <a:ea typeface="ＭＳ Ｐゴシック" charset="0"/>
                <a:cs typeface="ＭＳ Ｐゴシック" charset="0"/>
              </a:rPr>
              <a:t>0.0</a:t>
            </a:r>
            <a:r>
              <a:rPr lang="en-US" sz="900" b="1" dirty="0">
                <a:solidFill>
                  <a:srgbClr val="CC3300"/>
                </a:solidFill>
                <a:latin typeface="Courier (W1)" charset="0"/>
                <a:ea typeface="ＭＳ Ｐゴシック" charset="0"/>
                <a:cs typeface="ＭＳ Ｐゴシック" charset="0"/>
              </a:rPr>
              <a:t>-0.651767477393D-04-0.216004991671D-11</a:t>
            </a:r>
            <a:r>
              <a:rPr lang="en-US" sz="900" b="1" dirty="0">
                <a:latin typeface="Courier (W1)" charset="0"/>
                <a:ea typeface="ＭＳ Ｐゴシック" charset="0"/>
                <a:cs typeface="ＭＳ Ｐゴシック" charset="0"/>
              </a:rPr>
              <a:t> 0.000000000000D+00</a:t>
            </a:r>
            <a:r>
              <a:rPr lang="en-US" sz="900" dirty="0">
                <a:latin typeface="Courier (W1)" charset="0"/>
                <a:ea typeface="ＭＳ Ｐゴシック" charset="0"/>
                <a:cs typeface="ＭＳ Ｐゴシック" charset="0"/>
              </a:rPr>
              <a:t> </a:t>
            </a:r>
          </a:p>
          <a:p>
            <a:pPr>
              <a:buNone/>
            </a:pPr>
            <a:r>
              <a:rPr lang="en-US" sz="900" dirty="0">
                <a:latin typeface="Courier (W1)" charset="0"/>
                <a:ea typeface="ＭＳ Ｐゴシック" charset="0"/>
                <a:cs typeface="ＭＳ Ｐゴシック" charset="0"/>
              </a:rPr>
              <a:t>   0.162000000000D+03-0.243750000000D+01 0.507914013800D-08 0.202024096651D+01 </a:t>
            </a:r>
          </a:p>
          <a:p>
            <a:pPr>
              <a:buNone/>
            </a:pPr>
            <a:r>
              <a:rPr lang="en-US" sz="900" dirty="0">
                <a:latin typeface="Courier (W1)" charset="0"/>
                <a:ea typeface="ＭＳ Ｐゴシック" charset="0"/>
                <a:cs typeface="ＭＳ Ｐゴシック" charset="0"/>
              </a:rPr>
              <a:t>  -0.763684511185D-07 0.329352484550D-02 0.481866300106D-05 0.515357784653D+04</a:t>
            </a:r>
          </a:p>
          <a:p>
            <a:pPr>
              <a:buNone/>
            </a:pPr>
            <a:r>
              <a:rPr lang="en-US" sz="900" b="1" dirty="0">
                <a:latin typeface="Courier (W1)" charset="0"/>
                <a:ea typeface="ＭＳ Ｐゴシック" charset="0"/>
                <a:cs typeface="ＭＳ Ｐゴシック" charset="0"/>
              </a:rPr>
              <a:t>   </a:t>
            </a:r>
            <a:r>
              <a:rPr lang="en-US" sz="900" b="1" dirty="0">
                <a:solidFill>
                  <a:srgbClr val="CC3300"/>
                </a:solidFill>
                <a:latin typeface="Courier (W1)" charset="0"/>
                <a:ea typeface="ＭＳ Ｐゴシック" charset="0"/>
                <a:cs typeface="ＭＳ Ｐゴシック" charset="0"/>
              </a:rPr>
              <a:t>0.144000000000D+05</a:t>
            </a:r>
            <a:r>
              <a:rPr lang="en-US" sz="900" dirty="0">
                <a:latin typeface="Courier (W1)" charset="0"/>
                <a:ea typeface="ＭＳ Ｐゴシック" charset="0"/>
                <a:cs typeface="ＭＳ Ｐゴシック" charset="0"/>
              </a:rPr>
              <a:t> 0.800937414169D-07 0.158705269528D+01 0.409781932831D-07 </a:t>
            </a:r>
          </a:p>
          <a:p>
            <a:pPr>
              <a:buNone/>
            </a:pPr>
            <a:r>
              <a:rPr lang="en-US" sz="900" dirty="0">
                <a:latin typeface="Courier (W1)" charset="0"/>
                <a:ea typeface="ＭＳ Ｐゴシック" charset="0"/>
                <a:cs typeface="ＭＳ Ｐゴシック" charset="0"/>
              </a:rPr>
              <a:t>   0.954013052302D+00 0.283531250000D+03-0.124439152688D+01-0.818248369043D-08 </a:t>
            </a:r>
          </a:p>
          <a:p>
            <a:pPr>
              <a:buNone/>
            </a:pPr>
            <a:r>
              <a:rPr lang="en-US" sz="900" dirty="0">
                <a:latin typeface="Courier (W1)" charset="0"/>
                <a:ea typeface="ＭＳ Ｐゴシック" charset="0"/>
                <a:cs typeface="ＭＳ Ｐゴシック" charset="0"/>
              </a:rPr>
              <a:t>   0.782175437889D-10 0.100000000000D+01 0.782000000000D+03 0.000000000000D+00 </a:t>
            </a:r>
          </a:p>
          <a:p>
            <a:pPr>
              <a:buNone/>
            </a:pPr>
            <a:r>
              <a:rPr lang="en-US" sz="900" dirty="0">
                <a:latin typeface="Courier (W1)" charset="0"/>
                <a:ea typeface="ＭＳ Ｐゴシック" charset="0"/>
                <a:cs typeface="ＭＳ Ｐゴシック" charset="0"/>
              </a:rPr>
              <a:t>   0.320000000000D+02 0.000000000000D+00 0.139698386192D-08 0.418000000000D+03 </a:t>
            </a:r>
          </a:p>
          <a:p>
            <a:pPr>
              <a:buNone/>
            </a:pPr>
            <a:r>
              <a:rPr lang="en-US" sz="900" dirty="0">
                <a:latin typeface="Courier (W1)" charset="0"/>
                <a:ea typeface="ＭＳ Ｐゴシック" charset="0"/>
                <a:cs typeface="ＭＳ Ｐゴシック" charset="0"/>
              </a:rPr>
              <a:t>   0.880800000000D+04 0.000000000000D+00 0.000000000000D+00 0.000000000000D+00</a:t>
            </a:r>
            <a:r>
              <a:rPr lang="en-US" sz="900" dirty="0">
                <a:latin typeface="Arial" charset="0"/>
                <a:ea typeface="ＭＳ Ｐゴシック" charset="0"/>
                <a:cs typeface="ＭＳ Ｐゴシック" charset="0"/>
              </a:rPr>
              <a:t> </a:t>
            </a:r>
          </a:p>
          <a:p>
            <a:pPr>
              <a:buNone/>
            </a:pPr>
            <a:r>
              <a:rPr lang="en-US" sz="1400" dirty="0">
                <a:latin typeface="Arial" charset="0"/>
                <a:ea typeface="ＭＳ Ｐゴシック" charset="0"/>
                <a:cs typeface="ＭＳ Ｐゴシック" charset="0"/>
              </a:rPr>
              <a:t>The values you need are: </a:t>
            </a:r>
          </a:p>
          <a:p>
            <a:r>
              <a:rPr lang="en-US" sz="1400" dirty="0">
                <a:latin typeface="Arial" charset="0"/>
                <a:ea typeface="ＭＳ Ｐゴシック" charset="0"/>
                <a:cs typeface="ＭＳ Ｐゴシック" charset="0"/>
              </a:rPr>
              <a:t>clock bias (a0) of -0.651767477393D-04 sec, clock drift (a1) of -0.216004991671D-11 sec/sec </a:t>
            </a:r>
          </a:p>
          <a:p>
            <a:r>
              <a:rPr lang="en-US" sz="1400" dirty="0">
                <a:latin typeface="Arial" charset="0"/>
                <a:ea typeface="ＭＳ Ｐゴシック" charset="0"/>
                <a:cs typeface="ＭＳ Ｐゴシック" charset="0"/>
              </a:rPr>
              <a:t>toe is 14400 </a:t>
            </a:r>
          </a:p>
          <a:p>
            <a:pPr>
              <a:buNone/>
            </a:pPr>
            <a:endParaRPr lang="en-US" sz="1400" dirty="0">
              <a:latin typeface="Arial" charset="0"/>
              <a:ea typeface="ＭＳ Ｐゴシック" charset="0"/>
              <a:cs typeface="ＭＳ Ｐゴシック" charset="0"/>
            </a:endParaRPr>
          </a:p>
          <a:p>
            <a:pPr>
              <a:buNone/>
            </a:pPr>
            <a:r>
              <a:rPr lang="en-US" sz="1600" dirty="0">
                <a:latin typeface="Arial" charset="0"/>
                <a:ea typeface="ＭＳ Ｐゴシック" charset="0"/>
                <a:cs typeface="ＭＳ Ｐゴシック" charset="0"/>
              </a:rPr>
              <a:t>If you want the satellite clock correction at t=toe </a:t>
            </a:r>
          </a:p>
          <a:p>
            <a:pPr lvl="1"/>
            <a:r>
              <a:rPr lang="en-US" sz="1600" dirty="0">
                <a:latin typeface="Arial" charset="0"/>
                <a:ea typeface="ＭＳ Ｐゴシック" charset="0"/>
              </a:rPr>
              <a:t>clock correction = c* -0.651767477393D-04 = -19.53949740921 km</a:t>
            </a:r>
          </a:p>
          <a:p>
            <a:pPr>
              <a:buNone/>
            </a:pPr>
            <a:endParaRPr lang="en-US" sz="1600" dirty="0">
              <a:latin typeface="Arial" charset="0"/>
              <a:ea typeface="ＭＳ Ｐゴシック" charset="0"/>
              <a:cs typeface="ＭＳ Ｐゴシック" charset="0"/>
            </a:endParaRPr>
          </a:p>
          <a:p>
            <a:pPr>
              <a:buNone/>
            </a:pPr>
            <a:r>
              <a:rPr lang="en-US" sz="1600" dirty="0">
                <a:latin typeface="Arial" charset="0"/>
                <a:ea typeface="ＭＳ Ｐゴシック" charset="0"/>
                <a:cs typeface="ＭＳ Ｐゴシック" charset="0"/>
              </a:rPr>
              <a:t>At t=14400 + 3600 = 1800 (i.e. 1 hour later) </a:t>
            </a:r>
          </a:p>
          <a:p>
            <a:pPr lvl="1"/>
            <a:r>
              <a:rPr lang="en-US" sz="1600" dirty="0">
                <a:latin typeface="Arial" charset="0"/>
                <a:ea typeface="ＭＳ Ｐゴシック" charset="0"/>
              </a:rPr>
              <a:t>clock correction = c*(-0.651767477393D-04 + -0.216004991671D-11*3600) = -19.541828649 </a:t>
            </a:r>
            <a:r>
              <a:rPr lang="en-US" sz="1600" dirty="0" smtClean="0">
                <a:latin typeface="Arial" charset="0"/>
                <a:ea typeface="ＭＳ Ｐゴシック" charset="0"/>
              </a:rPr>
              <a:t>km</a:t>
            </a:r>
            <a:endParaRPr lang="en-US" sz="1600" dirty="0">
              <a:latin typeface="Arial" charset="0"/>
              <a:ea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25</a:t>
            </a:fld>
            <a:endParaRPr lang="en-US"/>
          </a:p>
        </p:txBody>
      </p:sp>
    </p:spTree>
    <p:extLst>
      <p:ext uri="{BB962C8B-B14F-4D97-AF65-F5344CB8AC3E}">
        <p14:creationId xmlns:p14="http://schemas.microsoft.com/office/powerpoint/2010/main" val="34767205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838200"/>
          </a:xfrm>
        </p:spPr>
        <p:txBody>
          <a:bodyPr/>
          <a:lstStyle/>
          <a:p>
            <a:pPr eaLnBrk="1" hangingPunct="1"/>
            <a:r>
              <a:rPr lang="en-US" dirty="0" smtClean="0">
                <a:latin typeface="Arial" charset="0"/>
                <a:ea typeface="ＭＳ Ｐゴシック" charset="0"/>
                <a:cs typeface="ＭＳ Ｐゴシック" charset="0"/>
              </a:rPr>
              <a:t>CLOCK STABILITY</a:t>
            </a:r>
            <a:endParaRPr lang="en-US" sz="2000"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26</a:t>
            </a:fld>
            <a:endParaRPr lang="en-US"/>
          </a:p>
        </p:txBody>
      </p:sp>
      <p:pic>
        <p:nvPicPr>
          <p:cNvPr id="7" name="Picture 3"/>
          <p:cNvPicPr>
            <a:picLocks noChangeAspect="1" noChangeArrowheads="1"/>
          </p:cNvPicPr>
          <p:nvPr/>
        </p:nvPicPr>
        <p:blipFill>
          <a:blip r:embed="rId3" cstate="print"/>
          <a:stretch>
            <a:fillRect/>
          </a:stretch>
        </p:blipFill>
        <p:spPr>
          <a:xfrm>
            <a:off x="685800" y="801887"/>
            <a:ext cx="7736840" cy="5216454"/>
          </a:xfrm>
          <a:prstGeom prst="rect">
            <a:avLst/>
          </a:prstGeom>
        </p:spPr>
      </p:pic>
      <p:sp>
        <p:nvSpPr>
          <p:cNvPr id="6" name="TextBox 5"/>
          <p:cNvSpPr txBox="1"/>
          <p:nvPr/>
        </p:nvSpPr>
        <p:spPr>
          <a:xfrm rot="16200000">
            <a:off x="5397296" y="4863896"/>
            <a:ext cx="723275" cy="369332"/>
          </a:xfrm>
          <a:prstGeom prst="rect">
            <a:avLst/>
          </a:prstGeom>
          <a:noFill/>
        </p:spPr>
        <p:txBody>
          <a:bodyPr wrap="none" rtlCol="0">
            <a:spAutoFit/>
          </a:bodyPr>
          <a:lstStyle/>
          <a:p>
            <a:r>
              <a:rPr lang="en-US" b="1" dirty="0" smtClean="0"/>
              <a:t>Hour</a:t>
            </a:r>
            <a:endParaRPr lang="en-US" b="1" dirty="0"/>
          </a:p>
        </p:txBody>
      </p:sp>
      <p:sp>
        <p:nvSpPr>
          <p:cNvPr id="8" name="TextBox 7"/>
          <p:cNvSpPr txBox="1"/>
          <p:nvPr/>
        </p:nvSpPr>
        <p:spPr>
          <a:xfrm rot="16200000">
            <a:off x="6369404" y="4919864"/>
            <a:ext cx="607859" cy="369332"/>
          </a:xfrm>
          <a:prstGeom prst="rect">
            <a:avLst/>
          </a:prstGeom>
          <a:noFill/>
        </p:spPr>
        <p:txBody>
          <a:bodyPr wrap="none" rtlCol="0">
            <a:spAutoFit/>
          </a:bodyPr>
          <a:lstStyle/>
          <a:p>
            <a:r>
              <a:rPr lang="en-US" b="1" dirty="0" smtClean="0"/>
              <a:t>Day</a:t>
            </a:r>
            <a:endParaRPr lang="en-US" b="1" dirty="0"/>
          </a:p>
        </p:txBody>
      </p:sp>
      <p:sp>
        <p:nvSpPr>
          <p:cNvPr id="9" name="TextBox 8"/>
          <p:cNvSpPr txBox="1"/>
          <p:nvPr/>
        </p:nvSpPr>
        <p:spPr>
          <a:xfrm rot="16200000">
            <a:off x="4075504" y="4761304"/>
            <a:ext cx="928459" cy="369332"/>
          </a:xfrm>
          <a:prstGeom prst="rect">
            <a:avLst/>
          </a:prstGeom>
          <a:noFill/>
        </p:spPr>
        <p:txBody>
          <a:bodyPr wrap="none" rtlCol="0">
            <a:spAutoFit/>
          </a:bodyPr>
          <a:lstStyle/>
          <a:p>
            <a:r>
              <a:rPr lang="en-US" b="1" dirty="0" smtClean="0"/>
              <a:t>Minute</a:t>
            </a:r>
            <a:endParaRPr lang="en-US" b="1" dirty="0"/>
          </a:p>
        </p:txBody>
      </p:sp>
      <p:sp>
        <p:nvSpPr>
          <p:cNvPr id="10" name="TextBox 9"/>
          <p:cNvSpPr txBox="1"/>
          <p:nvPr/>
        </p:nvSpPr>
        <p:spPr>
          <a:xfrm rot="16200000">
            <a:off x="7225352" y="4825916"/>
            <a:ext cx="877163" cy="369332"/>
          </a:xfrm>
          <a:prstGeom prst="rect">
            <a:avLst/>
          </a:prstGeom>
          <a:noFill/>
        </p:spPr>
        <p:txBody>
          <a:bodyPr wrap="none" rtlCol="0">
            <a:spAutoFit/>
          </a:bodyPr>
          <a:lstStyle/>
          <a:p>
            <a:r>
              <a:rPr lang="en-US" b="1" dirty="0" smtClean="0"/>
              <a:t>Month</a:t>
            </a:r>
            <a:endParaRPr lang="en-US" b="1" dirty="0"/>
          </a:p>
        </p:txBody>
      </p:sp>
      <p:cxnSp>
        <p:nvCxnSpPr>
          <p:cNvPr id="12" name="Straight Arrow Connector 11"/>
          <p:cNvCxnSpPr/>
          <p:nvPr/>
        </p:nvCxnSpPr>
        <p:spPr>
          <a:xfrm flipV="1">
            <a:off x="44958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7150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294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200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6904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27</a:t>
            </a:fld>
            <a:endParaRPr lang="en-US"/>
          </a:p>
        </p:txBody>
      </p:sp>
      <p:pic>
        <p:nvPicPr>
          <p:cNvPr id="7" name="Picture 2"/>
          <p:cNvPicPr>
            <a:picLocks noChangeAspect="1" noChangeArrowheads="1"/>
          </p:cNvPicPr>
          <p:nvPr/>
        </p:nvPicPr>
        <p:blipFill>
          <a:blip r:embed="rId3" cstate="print"/>
          <a:stretch>
            <a:fillRect/>
          </a:stretch>
        </p:blipFill>
        <p:spPr bwMode="auto">
          <a:xfrm>
            <a:off x="0" y="-293229"/>
            <a:ext cx="9067800" cy="692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38400" y="4648200"/>
            <a:ext cx="6212085" cy="646331"/>
          </a:xfrm>
          <a:prstGeom prst="rect">
            <a:avLst/>
          </a:prstGeom>
          <a:noFill/>
        </p:spPr>
        <p:txBody>
          <a:bodyPr wrap="none" rtlCol="0">
            <a:spAutoFit/>
          </a:bodyPr>
          <a:lstStyle/>
          <a:p>
            <a:r>
              <a:rPr lang="en-US" dirty="0" smtClean="0"/>
              <a:t>From “GPS Block IIF Atomic Frequency Standard Analysis”</a:t>
            </a:r>
          </a:p>
          <a:p>
            <a:r>
              <a:rPr lang="en-US" dirty="0" smtClean="0"/>
              <a:t> </a:t>
            </a:r>
            <a:r>
              <a:rPr lang="en-US" dirty="0" err="1" smtClean="0"/>
              <a:t>Vannicola</a:t>
            </a:r>
            <a:r>
              <a:rPr lang="en-US" dirty="0" smtClean="0"/>
              <a:t> et al., 42</a:t>
            </a:r>
            <a:r>
              <a:rPr lang="en-US" baseline="30000" dirty="0" smtClean="0"/>
              <a:t>nd</a:t>
            </a:r>
            <a:r>
              <a:rPr lang="en-US" dirty="0" smtClean="0"/>
              <a:t> Annual PTTI Meeting</a:t>
            </a:r>
            <a:endParaRPr lang="en-US" dirty="0"/>
          </a:p>
        </p:txBody>
      </p:sp>
      <p:sp>
        <p:nvSpPr>
          <p:cNvPr id="9" name="TextBox 8"/>
          <p:cNvSpPr txBox="1"/>
          <p:nvPr/>
        </p:nvSpPr>
        <p:spPr>
          <a:xfrm>
            <a:off x="4114800" y="457200"/>
            <a:ext cx="4006290" cy="369332"/>
          </a:xfrm>
          <a:prstGeom prst="rect">
            <a:avLst/>
          </a:prstGeom>
          <a:noFill/>
        </p:spPr>
        <p:txBody>
          <a:bodyPr wrap="none" rtlCol="0">
            <a:spAutoFit/>
          </a:bodyPr>
          <a:lstStyle/>
          <a:p>
            <a:r>
              <a:rPr lang="en-US" dirty="0" smtClean="0"/>
              <a:t>Block IIA Cesium clocks much noisier</a:t>
            </a:r>
            <a:endParaRPr lang="en-US" dirty="0"/>
          </a:p>
        </p:txBody>
      </p:sp>
    </p:spTree>
    <p:extLst>
      <p:ext uri="{BB962C8B-B14F-4D97-AF65-F5344CB8AC3E}">
        <p14:creationId xmlns:p14="http://schemas.microsoft.com/office/powerpoint/2010/main" val="30669441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534400" cy="1143000"/>
          </a:xfrm>
        </p:spPr>
        <p:txBody>
          <a:bodyPr/>
          <a:lstStyle/>
          <a:p>
            <a:pPr eaLnBrk="1" hangingPunct="1"/>
            <a:r>
              <a:rPr lang="en-US" dirty="0" smtClean="0">
                <a:latin typeface="Arial" charset="0"/>
                <a:ea typeface="ＭＳ Ｐゴシック" charset="0"/>
                <a:cs typeface="ＭＳ Ｐゴシック" charset="0"/>
              </a:rPr>
              <a:t>ADVANCES IN SATELLITE CLOCK TECHNOLOGY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28</a:t>
            </a:fld>
            <a:endParaRPr lang="en-US"/>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752600"/>
            <a:ext cx="38227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4572000" y="914400"/>
            <a:ext cx="4495800"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The </a:t>
            </a:r>
            <a:r>
              <a:rPr lang="en-US" dirty="0" smtClean="0">
                <a:solidFill>
                  <a:srgbClr val="FF0000"/>
                </a:solidFill>
              </a:rPr>
              <a:t>Hydrogen Maser</a:t>
            </a:r>
            <a:r>
              <a:rPr lang="en-US" dirty="0" smtClean="0"/>
              <a:t> has </a:t>
            </a:r>
            <a:r>
              <a:rPr lang="en-US" dirty="0"/>
              <a:t>been chosen </a:t>
            </a:r>
            <a:r>
              <a:rPr lang="en-US" dirty="0" smtClean="0"/>
              <a:t>as the  Master </a:t>
            </a:r>
            <a:r>
              <a:rPr lang="en-US" dirty="0"/>
              <a:t>clock in the Galileo</a:t>
            </a:r>
          </a:p>
          <a:p>
            <a:r>
              <a:rPr lang="en-US" dirty="0"/>
              <a:t>Navigation Payload. The Passive</a:t>
            </a:r>
          </a:p>
          <a:p>
            <a:r>
              <a:rPr lang="en-US" dirty="0"/>
              <a:t>Maser can guarantee stability</a:t>
            </a:r>
          </a:p>
          <a:p>
            <a:r>
              <a:rPr lang="en-US" dirty="0"/>
              <a:t>performances within the Galileo</a:t>
            </a:r>
          </a:p>
          <a:p>
            <a:r>
              <a:rPr lang="en-US" dirty="0"/>
              <a:t>requirements for more than</a:t>
            </a:r>
          </a:p>
          <a:p>
            <a:r>
              <a:rPr lang="en-US" dirty="0">
                <a:solidFill>
                  <a:schemeClr val="tx2"/>
                </a:solidFill>
              </a:rPr>
              <a:t>eight hours without any</a:t>
            </a:r>
          </a:p>
          <a:p>
            <a:r>
              <a:rPr lang="en-US" dirty="0">
                <a:solidFill>
                  <a:schemeClr val="tx2"/>
                </a:solidFill>
              </a:rPr>
              <a:t>correction/upload from ground</a:t>
            </a:r>
            <a:r>
              <a:rPr lang="en-US" dirty="0" smtClean="0"/>
              <a:t>.</a:t>
            </a:r>
          </a:p>
          <a:p>
            <a:endParaRPr lang="en-US" dirty="0" smtClean="0"/>
          </a:p>
          <a:p>
            <a:r>
              <a:rPr lang="en-US" dirty="0" smtClean="0"/>
              <a:t>The newest GPS Block II-F satellites, </a:t>
            </a:r>
          </a:p>
          <a:p>
            <a:r>
              <a:rPr lang="en-US" dirty="0" smtClean="0"/>
              <a:t>however, may provide nearly equivalent</a:t>
            </a:r>
          </a:p>
          <a:p>
            <a:r>
              <a:rPr lang="en-US" dirty="0" smtClean="0"/>
              <a:t>performance (using updated </a:t>
            </a:r>
            <a:r>
              <a:rPr lang="en-US" dirty="0" err="1" smtClean="0"/>
              <a:t>Rubidiums</a:t>
            </a:r>
            <a:r>
              <a:rPr lang="en-US" dirty="0" smtClean="0"/>
              <a:t>).</a:t>
            </a:r>
          </a:p>
          <a:p>
            <a:r>
              <a:rPr lang="en-US" dirty="0" smtClean="0"/>
              <a:t>See “Flight Characterization of New </a:t>
            </a:r>
          </a:p>
          <a:p>
            <a:r>
              <a:rPr lang="en-US" dirty="0" smtClean="0"/>
              <a:t>Generation GNSS Satellite Clocks”,</a:t>
            </a:r>
          </a:p>
          <a:p>
            <a:r>
              <a:rPr lang="en-US" dirty="0" err="1" smtClean="0"/>
              <a:t>Montenbruck</a:t>
            </a:r>
            <a:r>
              <a:rPr lang="en-US" dirty="0" smtClean="0"/>
              <a:t> et. al, ION GNSS 2011</a:t>
            </a:r>
          </a:p>
          <a:p>
            <a:endParaRPr lang="en-US" dirty="0" smtClean="0"/>
          </a:p>
          <a:p>
            <a:endParaRPr lang="en-US" dirty="0"/>
          </a:p>
        </p:txBody>
      </p:sp>
    </p:spTree>
    <p:extLst>
      <p:ext uri="{BB962C8B-B14F-4D97-AF65-F5344CB8AC3E}">
        <p14:creationId xmlns:p14="http://schemas.microsoft.com/office/powerpoint/2010/main" val="1298140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RECEIVER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Receiver clocks are of three classes: </a:t>
            </a:r>
          </a:p>
          <a:p>
            <a:pPr lvl="1">
              <a:lnSpc>
                <a:spcPct val="130000"/>
              </a:lnSpc>
            </a:pPr>
            <a:r>
              <a:rPr lang="en-US" dirty="0">
                <a:latin typeface="Arial" charset="0"/>
                <a:ea typeface="ＭＳ Ｐゴシック" charset="0"/>
              </a:rPr>
              <a:t>Clocks which are allowed to drift </a:t>
            </a:r>
          </a:p>
          <a:p>
            <a:pPr lvl="1">
              <a:lnSpc>
                <a:spcPct val="130000"/>
              </a:lnSpc>
            </a:pPr>
            <a:r>
              <a:rPr lang="en-US" dirty="0">
                <a:latin typeface="Arial" charset="0"/>
                <a:ea typeface="ＭＳ Ｐゴシック" charset="0"/>
              </a:rPr>
              <a:t>Clocks that are steered to keep synchronization with GPS Time </a:t>
            </a:r>
          </a:p>
          <a:p>
            <a:pPr lvl="1">
              <a:lnSpc>
                <a:spcPct val="130000"/>
              </a:lnSpc>
            </a:pPr>
            <a:r>
              <a:rPr lang="en-US" dirty="0">
                <a:latin typeface="Arial" charset="0"/>
                <a:ea typeface="ＭＳ Ｐゴシック" charset="0"/>
              </a:rPr>
              <a:t>Clocks that are allowed to drift with respect to GPS Time, within some tolerance - and then reset internally. </a:t>
            </a:r>
          </a:p>
          <a:p>
            <a:pPr>
              <a:lnSpc>
                <a:spcPct val="130000"/>
              </a:lnSpc>
            </a:pPr>
            <a:r>
              <a:rPr lang="en-US" dirty="0">
                <a:latin typeface="Arial" charset="0"/>
                <a:ea typeface="ＭＳ Ｐゴシック" charset="0"/>
                <a:cs typeface="ＭＳ Ｐゴシック" charset="0"/>
              </a:rPr>
              <a:t>As a general rule, no geodetic quality receivers are allowed to drift very much - because there is a lot to be gained by synchronizing observations. </a:t>
            </a:r>
            <a:r>
              <a:rPr lang="en-US" dirty="0">
                <a:latin typeface="Arial" charset="0"/>
                <a:ea typeface="ＭＳ Ｐゴシック" charset="0"/>
                <a:cs typeface="ＭＳ Ｐゴシック" charset="0"/>
                <a:hlinkClick r:id="rId3" action="ppaction://hlinkfile"/>
              </a:rPr>
              <a:t>Steering and resetting </a:t>
            </a:r>
            <a:r>
              <a:rPr lang="en-US" dirty="0">
                <a:latin typeface="Arial" charset="0"/>
                <a:ea typeface="ＭＳ Ｐゴシック" charset="0"/>
                <a:cs typeface="ＭＳ Ｐゴシック" charset="0"/>
              </a:rPr>
              <a:t>class receivers are more common.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29</a:t>
            </a:fld>
            <a:endParaRPr lang="en-US"/>
          </a:p>
        </p:txBody>
      </p:sp>
    </p:spTree>
    <p:extLst>
      <p:ext uri="{BB962C8B-B14F-4D97-AF65-F5344CB8AC3E}">
        <p14:creationId xmlns:p14="http://schemas.microsoft.com/office/powerpoint/2010/main" val="3746060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Tides  </a:t>
            </a:r>
            <a:endParaRPr lang="en-US" dirty="0">
              <a:latin typeface="Arial" charset="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3</a:t>
            </a:fld>
            <a:endParaRPr lang="en-US"/>
          </a:p>
        </p:txBody>
      </p:sp>
      <p:pic>
        <p:nvPicPr>
          <p:cNvPr id="7" name="Picture 1026" descr="earth_tid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470" y="152400"/>
            <a:ext cx="669773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9895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838200"/>
          </a:xfrm>
        </p:spPr>
        <p:txBody>
          <a:bodyPr/>
          <a:lstStyle/>
          <a:p>
            <a:pPr eaLnBrk="1" hangingPunct="1"/>
            <a:r>
              <a:rPr lang="en-US" dirty="0" smtClean="0">
                <a:latin typeface="Arial" charset="0"/>
                <a:ea typeface="ＭＳ Ｐゴシック" charset="0"/>
                <a:cs typeface="ＭＳ Ｐゴシック" charset="0"/>
              </a:rPr>
              <a:t>STEERING AND RESETING CLOCKS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30</a:t>
            </a:fld>
            <a:endParaRPr 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762000"/>
            <a:ext cx="5410200" cy="5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872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AND TIMING REVIEW</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SI second is defined via Cs atoms.  </a:t>
            </a:r>
          </a:p>
          <a:p>
            <a:pPr>
              <a:lnSpc>
                <a:spcPct val="130000"/>
              </a:lnSpc>
            </a:pPr>
            <a:r>
              <a:rPr lang="en-US" dirty="0">
                <a:latin typeface="Arial" charset="0"/>
                <a:ea typeface="ＭＳ Ｐゴシック" charset="0"/>
                <a:cs typeface="ＭＳ Ｐゴシック" charset="0"/>
              </a:rPr>
              <a:t>GPS satellites use Cs and </a:t>
            </a:r>
            <a:r>
              <a:rPr lang="en-US" dirty="0" err="1">
                <a:latin typeface="Arial" charset="0"/>
                <a:ea typeface="ＭＳ Ｐゴシック" charset="0"/>
                <a:cs typeface="ＭＳ Ｐゴシック" charset="0"/>
              </a:rPr>
              <a:t>Rb</a:t>
            </a:r>
            <a:r>
              <a:rPr lang="en-US" dirty="0">
                <a:latin typeface="Arial" charset="0"/>
                <a:ea typeface="ＭＳ Ｐゴシック" charset="0"/>
                <a:cs typeface="ＭＳ Ｐゴシック" charset="0"/>
              </a:rPr>
              <a:t> atomic clocks.  Galileo is launching H masers.</a:t>
            </a:r>
          </a:p>
          <a:p>
            <a:pPr>
              <a:lnSpc>
                <a:spcPct val="130000"/>
              </a:lnSpc>
            </a:pPr>
            <a:r>
              <a:rPr lang="en-US" dirty="0">
                <a:latin typeface="Arial" charset="0"/>
                <a:ea typeface="ＭＳ Ｐゴシック" charset="0"/>
                <a:cs typeface="ＭＳ Ｐゴシック" charset="0"/>
              </a:rPr>
              <a:t>GPS time does not have leap seconds, so differs from UTC by an integer number of seconds (currently </a:t>
            </a:r>
            <a:r>
              <a:rPr lang="en-US" dirty="0" smtClean="0">
                <a:latin typeface="Arial" charset="0"/>
                <a:ea typeface="ＭＳ Ｐゴシック" charset="0"/>
                <a:cs typeface="ＭＳ Ｐゴシック" charset="0"/>
              </a:rPr>
              <a:t>16)</a:t>
            </a:r>
            <a:r>
              <a:rPr lang="en-US" dirty="0">
                <a:latin typeface="Arial" charset="0"/>
                <a:ea typeface="ＭＳ Ｐゴシック" charset="0"/>
                <a:cs typeface="ＭＳ Ｐゴシック" charset="0"/>
              </a:rPr>
              <a:t>.</a:t>
            </a:r>
          </a:p>
          <a:p>
            <a:pPr>
              <a:lnSpc>
                <a:spcPct val="130000"/>
              </a:lnSpc>
            </a:pPr>
            <a:r>
              <a:rPr lang="en-US" dirty="0">
                <a:latin typeface="Arial" charset="0"/>
                <a:ea typeface="ＭＳ Ｐゴシック" charset="0"/>
                <a:cs typeface="ＭＳ Ｐゴシック" charset="0"/>
              </a:rPr>
              <a:t>Timing between satellites is coordinated by the Master Control Station, whose time is coordinated with UTC (USNO).  </a:t>
            </a:r>
          </a:p>
          <a:p>
            <a:pPr>
              <a:lnSpc>
                <a:spcPct val="130000"/>
              </a:lnSpc>
            </a:pPr>
            <a:r>
              <a:rPr lang="en-US" dirty="0">
                <a:latin typeface="Arial" charset="0"/>
                <a:ea typeface="ＭＳ Ｐゴシック" charset="0"/>
                <a:cs typeface="ＭＳ Ｐゴシック" charset="0"/>
              </a:rPr>
              <a:t>Master Control Station broadcasts linear corrections for satellite clocks every ~2 hours.  </a:t>
            </a:r>
            <a:r>
              <a:rPr lang="en-US" dirty="0">
                <a:solidFill>
                  <a:schemeClr val="tx2"/>
                </a:solidFill>
                <a:latin typeface="Arial" charset="0"/>
                <a:ea typeface="ＭＳ Ｐゴシック" charset="0"/>
                <a:cs typeface="ＭＳ Ｐゴシック" charset="0"/>
              </a:rPr>
              <a:t>This </a:t>
            </a:r>
            <a:r>
              <a:rPr lang="en-US" dirty="0" smtClean="0">
                <a:solidFill>
                  <a:schemeClr val="tx2"/>
                </a:solidFill>
                <a:latin typeface="Arial" charset="0"/>
                <a:ea typeface="ＭＳ Ｐゴシック" charset="0"/>
                <a:cs typeface="ＭＳ Ｐゴシック" charset="0"/>
              </a:rPr>
              <a:t>doesn’</a:t>
            </a:r>
            <a:r>
              <a:rPr lang="en-US" altLang="ja-JP" dirty="0" smtClean="0">
                <a:solidFill>
                  <a:schemeClr val="tx2"/>
                </a:solidFill>
                <a:latin typeface="Arial" charset="0"/>
                <a:ea typeface="ＭＳ Ｐゴシック" charset="0"/>
                <a:cs typeface="ＭＳ Ｐゴシック" charset="0"/>
              </a:rPr>
              <a:t>t </a:t>
            </a:r>
            <a:r>
              <a:rPr lang="en-US" altLang="ja-JP" dirty="0">
                <a:solidFill>
                  <a:schemeClr val="tx2"/>
                </a:solidFill>
                <a:latin typeface="Arial" charset="0"/>
                <a:ea typeface="ＭＳ Ｐゴシック" charset="0"/>
                <a:cs typeface="ＭＳ Ｐゴシック" charset="0"/>
              </a:rPr>
              <a:t>mean atomic clock behavior is linear.</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31</a:t>
            </a:fld>
            <a:endParaRPr lang="en-US"/>
          </a:p>
        </p:txBody>
      </p:sp>
    </p:spTree>
    <p:extLst>
      <p:ext uri="{BB962C8B-B14F-4D97-AF65-F5344CB8AC3E}">
        <p14:creationId xmlns:p14="http://schemas.microsoft.com/office/powerpoint/2010/main" val="29141752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AND TIMING REVIEW</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Receivers are usually built with an inexpensive oscillator; the receiver steers the oscillator to stay within 1 </a:t>
            </a:r>
            <a:r>
              <a:rPr lang="en-US" dirty="0" err="1">
                <a:latin typeface="Arial" charset="0"/>
                <a:ea typeface="ＭＳ Ｐゴシック" charset="0"/>
                <a:cs typeface="ＭＳ Ｐゴシック" charset="0"/>
              </a:rPr>
              <a:t>millisec</a:t>
            </a:r>
            <a:r>
              <a:rPr lang="en-US" dirty="0">
                <a:latin typeface="Arial" charset="0"/>
                <a:ea typeface="ＭＳ Ｐゴシック" charset="0"/>
                <a:cs typeface="ＭＳ Ｐゴシック" charset="0"/>
              </a:rPr>
              <a:t> of GPS time.  (1 </a:t>
            </a:r>
            <a:r>
              <a:rPr lang="en-US" dirty="0" err="1">
                <a:latin typeface="Arial" charset="0"/>
                <a:ea typeface="ＭＳ Ｐゴシック" charset="0"/>
                <a:cs typeface="ＭＳ Ｐゴシック" charset="0"/>
              </a:rPr>
              <a:t>millisec</a:t>
            </a:r>
            <a:r>
              <a:rPr lang="en-US" dirty="0">
                <a:latin typeface="Arial" charset="0"/>
                <a:ea typeface="ＭＳ Ｐゴシック" charset="0"/>
                <a:cs typeface="ＭＳ Ｐゴシック" charset="0"/>
              </a:rPr>
              <a:t>  = 300 km).</a:t>
            </a:r>
          </a:p>
          <a:p>
            <a:pPr>
              <a:lnSpc>
                <a:spcPct val="130000"/>
              </a:lnSpc>
            </a:pPr>
            <a:r>
              <a:rPr lang="en-US" dirty="0">
                <a:latin typeface="Arial" charset="0"/>
                <a:ea typeface="ＭＳ Ｐゴシック" charset="0"/>
                <a:cs typeface="ＭＳ Ｐゴシック" charset="0"/>
              </a:rPr>
              <a:t>You can typically tell how tight the steering is by examining the scatter on the receiver clock solutions.</a:t>
            </a:r>
          </a:p>
          <a:p>
            <a:pPr>
              <a:lnSpc>
                <a:spcPct val="130000"/>
              </a:lnSpc>
            </a:pPr>
            <a:r>
              <a:rPr lang="en-US" dirty="0">
                <a:latin typeface="Arial" charset="0"/>
                <a:ea typeface="ＭＳ Ｐゴシック" charset="0"/>
                <a:cs typeface="ＭＳ Ｐゴシック" charset="0"/>
              </a:rPr>
              <a:t>With the appropriate receiver, you can use an external oscillator (i.e. </a:t>
            </a:r>
            <a:r>
              <a:rPr lang="en-US" dirty="0" err="1">
                <a:latin typeface="Arial" charset="0"/>
                <a:ea typeface="ＭＳ Ｐゴシック" charset="0"/>
                <a:cs typeface="ＭＳ Ｐゴシック" charset="0"/>
              </a:rPr>
              <a:t>Rb</a:t>
            </a:r>
            <a:r>
              <a:rPr lang="en-US" dirty="0">
                <a:latin typeface="Arial" charset="0"/>
                <a:ea typeface="ＭＳ Ｐゴシック" charset="0"/>
                <a:cs typeface="ＭＳ Ｐゴシック" charset="0"/>
              </a:rPr>
              <a:t>, Cs, H).  This could be helpful for position solutions.</a:t>
            </a:r>
          </a:p>
          <a:p>
            <a:pPr>
              <a:lnSpc>
                <a:spcPct val="130000"/>
              </a:lnSpc>
            </a:pPr>
            <a:r>
              <a:rPr lang="en-US" dirty="0">
                <a:latin typeface="Arial" charset="0"/>
                <a:ea typeface="ＭＳ Ｐゴシック" charset="0"/>
                <a:cs typeface="ＭＳ Ｐゴシック" charset="0"/>
              </a:rPr>
              <a:t>This external timing piece might not agree very well with GPS time.</a:t>
            </a:r>
          </a:p>
          <a:p>
            <a:pPr>
              <a:lnSpc>
                <a:spcPct val="130000"/>
              </a:lnSpc>
            </a:pPr>
            <a:r>
              <a:rPr lang="en-US" dirty="0">
                <a:latin typeface="Arial" charset="0"/>
                <a:ea typeface="ＭＳ Ｐゴシック" charset="0"/>
                <a:cs typeface="ＭＳ Ｐゴシック" charset="0"/>
              </a:rPr>
              <a:t>Cables</a:t>
            </a:r>
            <a:r>
              <a:rPr lang="en-US" dirty="0" smtClean="0">
                <a:latin typeface="Arial" charset="0"/>
                <a:ea typeface="ＭＳ Ｐゴシック" charset="0"/>
                <a:cs typeface="ＭＳ Ｐゴシック" charset="0"/>
              </a:rPr>
              <a:t>?</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32</a:t>
            </a:fld>
            <a:endParaRPr lang="en-US"/>
          </a:p>
        </p:txBody>
      </p:sp>
    </p:spTree>
    <p:extLst>
      <p:ext uri="{BB962C8B-B14F-4D97-AF65-F5344CB8AC3E}">
        <p14:creationId xmlns:p14="http://schemas.microsoft.com/office/powerpoint/2010/main" val="38010498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CABLES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33</a:t>
            </a:fld>
            <a:endParaRPr lang="en-US"/>
          </a:p>
        </p:txBody>
      </p:sp>
      <p:pic>
        <p:nvPicPr>
          <p:cNvPr id="7" name="Picture 3" descr="IEEE3X"/>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02" t="70798" r="18952" b="2442"/>
          <a:stretch/>
        </p:blipFill>
        <p:spPr bwMode="auto">
          <a:xfrm>
            <a:off x="0" y="1447800"/>
            <a:ext cx="8763000" cy="390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196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HISTORICAL TIMING ISSUE: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SELECTIVE AVAILABILITY</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447801"/>
            <a:ext cx="8229600" cy="4419600"/>
          </a:xfrm>
        </p:spPr>
        <p:txBody>
          <a:bodyPr/>
          <a:lstStyle/>
          <a:p>
            <a:pPr>
              <a:lnSpc>
                <a:spcPct val="130000"/>
              </a:lnSpc>
            </a:pPr>
            <a:r>
              <a:rPr lang="en-US" dirty="0">
                <a:latin typeface="Arial" charset="0"/>
                <a:ea typeface="ＭＳ Ｐゴシック" charset="0"/>
                <a:cs typeface="ＭＳ Ｐゴシック" charset="0"/>
              </a:rPr>
              <a:t>From 1990 (1991) thru May 1, 2000, the DoD intentionally </a:t>
            </a:r>
            <a:r>
              <a:rPr lang="en-US" dirty="0">
                <a:solidFill>
                  <a:srgbClr val="FF0000"/>
                </a:solidFill>
                <a:latin typeface="Arial" charset="0"/>
                <a:ea typeface="ＭＳ Ｐゴシック" charset="0"/>
                <a:cs typeface="ＭＳ Ｐゴシック" charset="0"/>
              </a:rPr>
              <a:t>dithered</a:t>
            </a:r>
            <a:r>
              <a:rPr lang="en-US" dirty="0">
                <a:latin typeface="Arial" charset="0"/>
                <a:ea typeface="ＭＳ Ｐゴシック" charset="0"/>
                <a:cs typeface="ＭＳ Ｐゴシック" charset="0"/>
              </a:rPr>
              <a:t> the GPS signals. </a:t>
            </a:r>
          </a:p>
          <a:p>
            <a:pPr>
              <a:lnSpc>
                <a:spcPct val="130000"/>
              </a:lnSpc>
            </a:pPr>
            <a:r>
              <a:rPr lang="en-US" dirty="0">
                <a:latin typeface="Arial" charset="0"/>
                <a:ea typeface="ＭＳ Ｐゴシック" charset="0"/>
                <a:cs typeface="ＭＳ Ｐゴシック" charset="0"/>
              </a:rPr>
              <a:t>This is known as selective availability (SA) </a:t>
            </a:r>
          </a:p>
          <a:p>
            <a:pPr>
              <a:lnSpc>
                <a:spcPct val="130000"/>
              </a:lnSpc>
            </a:pPr>
            <a:r>
              <a:rPr lang="en-US" dirty="0">
                <a:latin typeface="Arial" charset="0"/>
                <a:ea typeface="ＭＳ Ｐゴシック" charset="0"/>
                <a:cs typeface="ＭＳ Ｐゴシック" charset="0"/>
              </a:rPr>
              <a:t>Instead of f</a:t>
            </a:r>
            <a:r>
              <a:rPr lang="en-US" baseline="-25000" dirty="0">
                <a:latin typeface="Arial" charset="0"/>
                <a:ea typeface="ＭＳ Ｐゴシック" charset="0"/>
                <a:cs typeface="ＭＳ Ｐゴシック" charset="0"/>
              </a:rPr>
              <a:t>0</a:t>
            </a:r>
            <a:r>
              <a:rPr lang="en-US" dirty="0">
                <a:latin typeface="Arial" charset="0"/>
                <a:ea typeface="ＭＳ Ｐゴシック" charset="0"/>
                <a:cs typeface="ＭＳ Ｐゴシック" charset="0"/>
              </a:rPr>
              <a:t>=10.23 MHz, there was an </a:t>
            </a:r>
            <a:r>
              <a:rPr lang="en-US" dirty="0">
                <a:latin typeface="Arial" charset="0"/>
                <a:ea typeface="ＭＳ Ｐゴシック" charset="0"/>
                <a:cs typeface="ＭＳ Ｐゴシック" charset="0"/>
                <a:hlinkClick r:id="rId3" action="ppaction://hlinkfile"/>
              </a:rPr>
              <a:t>unknown frequency </a:t>
            </a:r>
            <a:r>
              <a:rPr lang="en-US" dirty="0">
                <a:latin typeface="Arial" charset="0"/>
                <a:ea typeface="ＭＳ Ｐゴシック" charset="0"/>
                <a:cs typeface="ＭＳ Ｐゴシック" charset="0"/>
              </a:rPr>
              <a:t>added to this. </a:t>
            </a:r>
          </a:p>
          <a:p>
            <a:pPr>
              <a:lnSpc>
                <a:spcPct val="130000"/>
              </a:lnSpc>
            </a:pPr>
            <a:r>
              <a:rPr lang="en-US" dirty="0">
                <a:latin typeface="Arial" charset="0"/>
                <a:ea typeface="ＭＳ Ｐゴシック" charset="0"/>
                <a:cs typeface="ＭＳ Ｐゴシック" charset="0"/>
              </a:rPr>
              <a:t>With special "keys" the effects of SA could be removed in real-time. </a:t>
            </a:r>
          </a:p>
          <a:p>
            <a:pPr>
              <a:lnSpc>
                <a:spcPct val="130000"/>
              </a:lnSpc>
            </a:pPr>
            <a:r>
              <a:rPr lang="en-US" dirty="0">
                <a:latin typeface="Arial" charset="0"/>
                <a:ea typeface="ＭＳ Ｐゴシック" charset="0"/>
                <a:cs typeface="ＭＳ Ｐゴシック" charset="0"/>
              </a:rPr>
              <a:t>Since time &lt;=&gt; position, the impact of SA was degraded positions in real-time. </a:t>
            </a:r>
          </a:p>
          <a:p>
            <a:pPr>
              <a:lnSpc>
                <a:spcPct val="130000"/>
              </a:lnSpc>
            </a:pPr>
            <a:r>
              <a:rPr lang="en-US" dirty="0">
                <a:latin typeface="Arial" charset="0"/>
                <a:ea typeface="ＭＳ Ｐゴシック" charset="0"/>
                <a:cs typeface="ＭＳ Ｐゴシック" charset="0"/>
              </a:rPr>
              <a:t>In September 2007, announced that future satellites would not have SA capability</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34</a:t>
            </a:fld>
            <a:endParaRPr lang="en-US"/>
          </a:p>
        </p:txBody>
      </p:sp>
    </p:spTree>
    <p:extLst>
      <p:ext uri="{BB962C8B-B14F-4D97-AF65-F5344CB8AC3E}">
        <p14:creationId xmlns:p14="http://schemas.microsoft.com/office/powerpoint/2010/main" val="26305518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828800"/>
            <a:ext cx="7924800" cy="1600200"/>
          </a:xfrm>
          <a:prstGeom prst="roundRect">
            <a:avLst>
              <a:gd name="adj" fmla="val 12857"/>
            </a:avLst>
          </a:prstGeom>
          <a:solidFill>
            <a:schemeClr val="bg2">
              <a:lumMod val="75000"/>
            </a:schemeClr>
          </a:solidFill>
          <a:ln>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1" name="Rectangle 2"/>
          <p:cNvSpPr>
            <a:spLocks noGrp="1" noChangeArrowheads="1"/>
          </p:cNvSpPr>
          <p:nvPr>
            <p:ph type="title"/>
          </p:nvPr>
        </p:nvSpPr>
        <p:spPr>
          <a:xfrm>
            <a:off x="457200" y="1828800"/>
            <a:ext cx="8229600" cy="1600200"/>
          </a:xfrm>
        </p:spPr>
        <p:txBody>
          <a:bodyPr>
            <a:noAutofit/>
          </a:bodyPr>
          <a:lstStyle/>
          <a:p>
            <a:pPr algn="ctr" eaLnBrk="1" hangingPunct="1"/>
            <a:r>
              <a:rPr lang="en-US" dirty="0" smtClean="0">
                <a:latin typeface="Arial" charset="0"/>
                <a:ea typeface="ＭＳ Ｐゴシック" charset="0"/>
                <a:cs typeface="ＭＳ Ｐゴシック" charset="0"/>
              </a:rPr>
              <a:t>RELATIVITY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35</a:t>
            </a:fld>
            <a:endParaRPr lang="en-US"/>
          </a:p>
        </p:txBody>
      </p:sp>
    </p:spTree>
    <p:extLst>
      <p:ext uri="{BB962C8B-B14F-4D97-AF65-F5344CB8AC3E}">
        <p14:creationId xmlns:p14="http://schemas.microsoft.com/office/powerpoint/2010/main" val="31996502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RELATIVISTIC EFFECTS ON GPS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err="1">
                <a:latin typeface="Arial" charset="0"/>
                <a:ea typeface="ＭＳ Ｐゴシック" charset="0"/>
                <a:cs typeface="ＭＳ Ｐゴシック" charset="0"/>
              </a:rPr>
              <a:t>Sagnac</a:t>
            </a:r>
            <a:r>
              <a:rPr lang="en-US" dirty="0">
                <a:latin typeface="Arial" charset="0"/>
                <a:ea typeface="ＭＳ Ｐゴシック" charset="0"/>
                <a:cs typeface="ＭＳ Ｐゴシック" charset="0"/>
              </a:rPr>
              <a:t> Effect – rotation of receiver during transit time of signal (being careful about coordinate frame)</a:t>
            </a:r>
          </a:p>
          <a:p>
            <a:pPr>
              <a:lnSpc>
                <a:spcPct val="130000"/>
              </a:lnSpc>
            </a:pPr>
            <a:r>
              <a:rPr lang="en-US" dirty="0">
                <a:latin typeface="Arial" charset="0"/>
                <a:ea typeface="ＭＳ Ｐゴシック" charset="0"/>
                <a:cs typeface="ＭＳ Ｐゴシック" charset="0"/>
              </a:rPr>
              <a:t>According to </a:t>
            </a:r>
            <a:r>
              <a:rPr lang="en-US" i="1" dirty="0">
                <a:latin typeface="Arial" charset="0"/>
                <a:ea typeface="ＭＳ Ｐゴシック" charset="0"/>
                <a:cs typeface="ＭＳ Ｐゴシック" charset="0"/>
              </a:rPr>
              <a:t>special relativity</a:t>
            </a:r>
            <a:r>
              <a:rPr lang="en-US" dirty="0">
                <a:latin typeface="Arial" charset="0"/>
                <a:ea typeface="ＭＳ Ｐゴシック" charset="0"/>
                <a:cs typeface="ＭＳ Ｐゴシック" charset="0"/>
              </a:rPr>
              <a:t>, a clock aboard a satellite traveling at constant speed appears to lose time relative to a clock on the Earth. </a:t>
            </a:r>
          </a:p>
          <a:p>
            <a:pPr>
              <a:lnSpc>
                <a:spcPct val="130000"/>
              </a:lnSpc>
            </a:pPr>
            <a:r>
              <a:rPr lang="en-US" dirty="0">
                <a:latin typeface="Arial" charset="0"/>
                <a:ea typeface="ＭＳ Ｐゴシック" charset="0"/>
                <a:cs typeface="ＭＳ Ｐゴシック" charset="0"/>
              </a:rPr>
              <a:t>According to </a:t>
            </a:r>
            <a:r>
              <a:rPr lang="en-US" i="1" dirty="0">
                <a:latin typeface="Arial" charset="0"/>
                <a:ea typeface="ＭＳ Ｐゴシック" charset="0"/>
                <a:cs typeface="ＭＳ Ｐゴシック" charset="0"/>
              </a:rPr>
              <a:t>general relativity</a:t>
            </a:r>
            <a:r>
              <a:rPr lang="en-US" dirty="0">
                <a:latin typeface="Arial" charset="0"/>
                <a:ea typeface="ＭＳ Ｐゴシック" charset="0"/>
                <a:cs typeface="ＭＳ Ｐゴシック" charset="0"/>
              </a:rPr>
              <a:t>, a clock on a satellite would run faster than one on the Earth due to the difference in gravitational potential. </a:t>
            </a:r>
          </a:p>
          <a:p>
            <a:pPr>
              <a:lnSpc>
                <a:spcPct val="130000"/>
              </a:lnSpc>
            </a:pPr>
            <a:r>
              <a:rPr lang="en-US" dirty="0">
                <a:solidFill>
                  <a:srgbClr val="FF0000"/>
                </a:solidFill>
                <a:latin typeface="Arial" charset="0"/>
                <a:ea typeface="ＭＳ Ｐゴシック" charset="0"/>
                <a:cs typeface="ＭＳ Ｐゴシック" charset="0"/>
              </a:rPr>
              <a:t>Average net effect for GPS is that the clock gains 38.4 </a:t>
            </a:r>
            <a:r>
              <a:rPr lang="en-US" dirty="0" err="1">
                <a:solidFill>
                  <a:srgbClr val="FF0000"/>
                </a:solidFill>
                <a:latin typeface="Symbol" charset="0"/>
                <a:ea typeface="ＭＳ Ｐゴシック" charset="0"/>
                <a:cs typeface="ＭＳ Ｐゴシック" charset="0"/>
              </a:rPr>
              <a:t>m</a:t>
            </a:r>
            <a:r>
              <a:rPr lang="en-US" dirty="0" err="1">
                <a:solidFill>
                  <a:srgbClr val="FF0000"/>
                </a:solidFill>
                <a:latin typeface="Arial" charset="0"/>
                <a:ea typeface="ＭＳ Ｐゴシック" charset="0"/>
                <a:cs typeface="ＭＳ Ｐゴシック" charset="0"/>
              </a:rPr>
              <a:t>sec</a:t>
            </a:r>
            <a:r>
              <a:rPr lang="en-US" dirty="0">
                <a:solidFill>
                  <a:srgbClr val="FF0000"/>
                </a:solidFill>
                <a:latin typeface="Arial" charset="0"/>
                <a:ea typeface="ＭＳ Ｐゴシック" charset="0"/>
                <a:cs typeface="ＭＳ Ｐゴシック" charset="0"/>
              </a:rPr>
              <a:t>/day.</a:t>
            </a:r>
          </a:p>
          <a:p>
            <a:pPr>
              <a:lnSpc>
                <a:spcPct val="130000"/>
              </a:lnSpc>
              <a:buNone/>
            </a:pPr>
            <a:r>
              <a:rPr lang="en-US" dirty="0">
                <a:latin typeface="Arial" charset="0"/>
                <a:ea typeface="ＭＳ Ｐゴシック" charset="0"/>
                <a:cs typeface="ＭＳ Ｐゴシック" charset="0"/>
              </a:rPr>
              <a:t>Recall a </a:t>
            </a:r>
            <a:r>
              <a:rPr lang="en-US" dirty="0" err="1">
                <a:latin typeface="Symbol" charset="0"/>
                <a:ea typeface="ＭＳ Ｐゴシック" charset="0"/>
                <a:cs typeface="ＭＳ Ｐゴシック" charset="0"/>
              </a:rPr>
              <a:t>m</a:t>
            </a:r>
            <a:r>
              <a:rPr lang="en-US" dirty="0" err="1">
                <a:latin typeface="Arial" charset="0"/>
                <a:ea typeface="ＭＳ Ｐゴシック" charset="0"/>
                <a:cs typeface="ＭＳ Ｐゴシック" charset="0"/>
              </a:rPr>
              <a:t>sec</a:t>
            </a:r>
            <a:r>
              <a:rPr lang="en-US" dirty="0">
                <a:latin typeface="Arial" charset="0"/>
                <a:ea typeface="ＭＳ Ｐゴシック" charset="0"/>
                <a:cs typeface="ＭＳ Ｐゴシック" charset="0"/>
              </a:rPr>
              <a:t> is ~ 300 meters. </a:t>
            </a:r>
          </a:p>
          <a:p>
            <a:pPr>
              <a:lnSpc>
                <a:spcPct val="130000"/>
              </a:lnSpc>
            </a:pPr>
            <a:r>
              <a:rPr lang="en-US" dirty="0">
                <a:latin typeface="Arial" charset="0"/>
                <a:ea typeface="ＭＳ Ｐゴシック" charset="0"/>
                <a:cs typeface="ＭＳ Ｐゴシック" charset="0"/>
              </a:rPr>
              <a:t>To compensate, the fundamental frequency, which we define as 10.23 MHz, is set 0.00455 Hz lower.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36</a:t>
            </a:fld>
            <a:endParaRPr lang="en-US"/>
          </a:p>
        </p:txBody>
      </p:sp>
    </p:spTree>
    <p:extLst>
      <p:ext uri="{BB962C8B-B14F-4D97-AF65-F5344CB8AC3E}">
        <p14:creationId xmlns:p14="http://schemas.microsoft.com/office/powerpoint/2010/main" val="88599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Net frequency shift of a clock in a circular orbit</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37</a:t>
            </a:fld>
            <a:endParaRPr lang="en-US"/>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62000" y="1143000"/>
            <a:ext cx="7696200" cy="4632325"/>
          </a:xfrm>
          <a:prstGeom prst="rect">
            <a:avLst/>
          </a:prstGeom>
        </p:spPr>
      </p:pic>
      <p:sp>
        <p:nvSpPr>
          <p:cNvPr id="8" name="Rectangle 4"/>
          <p:cNvSpPr>
            <a:spLocks noChangeArrowheads="1"/>
          </p:cNvSpPr>
          <p:nvPr/>
        </p:nvSpPr>
        <p:spPr bwMode="auto">
          <a:xfrm>
            <a:off x="5709346" y="6096000"/>
            <a:ext cx="34346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dirty="0">
                <a:solidFill>
                  <a:srgbClr val="FFFFFF"/>
                </a:solidFill>
              </a:rPr>
              <a:t>http://www.livingreviews.org/lrr-2003-1  Figure 2</a:t>
            </a:r>
          </a:p>
        </p:txBody>
      </p:sp>
    </p:spTree>
    <p:extLst>
      <p:ext uri="{BB962C8B-B14F-4D97-AF65-F5344CB8AC3E}">
        <p14:creationId xmlns:p14="http://schemas.microsoft.com/office/powerpoint/2010/main" val="681259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382000" cy="1143000"/>
          </a:xfrm>
        </p:spPr>
        <p:txBody>
          <a:bodyPr>
            <a:normAutofit/>
          </a:bodyPr>
          <a:lstStyle/>
          <a:p>
            <a:pPr eaLnBrk="1" hangingPunct="1"/>
            <a:r>
              <a:rPr lang="en-US" sz="2400" dirty="0" smtClean="0">
                <a:latin typeface="Arial" charset="0"/>
                <a:ea typeface="ＭＳ Ｐゴシック" charset="0"/>
                <a:cs typeface="ＭＳ Ｐゴシック" charset="0"/>
              </a:rPr>
              <a:t>RELATIVISTIC CORRECTION FOR ELLIPTICAL ORBIT</a:t>
            </a:r>
            <a:endParaRPr lang="en-US" sz="2400"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219199"/>
            <a:ext cx="8229600" cy="4648201"/>
          </a:xfrm>
        </p:spPr>
        <p:txBody>
          <a:bodyPr/>
          <a:lstStyle/>
          <a:p>
            <a:r>
              <a:rPr lang="en-US" dirty="0">
                <a:latin typeface="Arial" charset="0"/>
                <a:ea typeface="ＭＳ Ｐゴシック" charset="0"/>
                <a:cs typeface="ＭＳ Ｐゴシック" charset="0"/>
              </a:rPr>
              <a:t>GPS orbits are nearly but not exactly circular. An additional relativity correction </a:t>
            </a:r>
            <a:r>
              <a:rPr lang="en-US" dirty="0" smtClean="0">
                <a:solidFill>
                  <a:srgbClr val="FF0000"/>
                </a:solidFill>
                <a:latin typeface="Arial" charset="0"/>
                <a:ea typeface="ＭＳ Ｐゴシック" charset="0"/>
                <a:cs typeface="ＭＳ Ｐゴシック" charset="0"/>
              </a:rPr>
              <a:t>(or effect?) </a:t>
            </a:r>
            <a:r>
              <a:rPr lang="en-US" dirty="0" smtClean="0">
                <a:latin typeface="Arial" charset="0"/>
                <a:ea typeface="ＭＳ Ｐゴシック" charset="0"/>
                <a:cs typeface="ＭＳ Ｐゴシック" charset="0"/>
              </a:rPr>
              <a:t>that </a:t>
            </a:r>
            <a:r>
              <a:rPr lang="en-US" dirty="0">
                <a:latin typeface="Arial" charset="0"/>
                <a:ea typeface="ＭＳ Ｐゴシック" charset="0"/>
                <a:cs typeface="ＭＳ Ｐゴシック" charset="0"/>
              </a:rPr>
              <a:t>compensates for the eccentricity of the orbit is</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38</a:t>
            </a:fld>
            <a:endParaRPr lang="en-US"/>
          </a:p>
        </p:txBody>
      </p:sp>
      <p:pic>
        <p:nvPicPr>
          <p:cNvPr id="7"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981200"/>
            <a:ext cx="53824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37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39</a:t>
            </a:fld>
            <a:endParaRPr lang="en-US"/>
          </a:p>
        </p:txBody>
      </p:sp>
      <p:graphicFrame>
        <p:nvGraphicFramePr>
          <p:cNvPr id="6" name="Object 3"/>
          <p:cNvGraphicFramePr>
            <a:graphicFrameLocks noChangeAspect="1"/>
          </p:cNvGraphicFramePr>
          <p:nvPr>
            <p:extLst>
              <p:ext uri="{D42A27DB-BD31-4B8C-83A1-F6EECF244321}">
                <p14:modId xmlns:p14="http://schemas.microsoft.com/office/powerpoint/2010/main" val="675388746"/>
              </p:ext>
            </p:extLst>
          </p:nvPr>
        </p:nvGraphicFramePr>
        <p:xfrm>
          <a:off x="1905000" y="1447800"/>
          <a:ext cx="5257800" cy="4400013"/>
        </p:xfrm>
        <a:graphic>
          <a:graphicData uri="http://schemas.openxmlformats.org/presentationml/2006/ole">
            <mc:AlternateContent xmlns:mc="http://schemas.openxmlformats.org/markup-compatibility/2006">
              <mc:Choice xmlns:v="urn:schemas-microsoft-com:vml" Requires="v">
                <p:oleObj spid="_x0000_s144497" name="Document" r:id="rId4" imgW="5933520" imgH="4964400" progId="Word.Document.8">
                  <p:embed/>
                </p:oleObj>
              </mc:Choice>
              <mc:Fallback>
                <p:oleObj name="Document" r:id="rId4" imgW="5933520" imgH="4964400" progId="Word.Document.8">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447800"/>
                        <a:ext cx="5257800" cy="440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524237524"/>
              </p:ext>
            </p:extLst>
          </p:nvPr>
        </p:nvGraphicFramePr>
        <p:xfrm>
          <a:off x="2470150" y="152400"/>
          <a:ext cx="4202113" cy="1139825"/>
        </p:xfrm>
        <a:graphic>
          <a:graphicData uri="http://schemas.openxmlformats.org/presentationml/2006/ole">
            <mc:AlternateContent xmlns:mc="http://schemas.openxmlformats.org/markup-compatibility/2006">
              <mc:Choice xmlns:v="urn:schemas-microsoft-com:vml" Requires="v">
                <p:oleObj spid="_x0000_s144498" name="Equation" r:id="rId6" imgW="3126600" imgH="840960" progId="Equation.3">
                  <p:embed/>
                </p:oleObj>
              </mc:Choice>
              <mc:Fallback>
                <p:oleObj name="Equation" r:id="rId6" imgW="3126600" imgH="840960" progId="Equation.3">
                  <p:embed/>
                  <p:pic>
                    <p:nvPicPr>
                      <p:cNvPr id="0"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0150" y="152400"/>
                        <a:ext cx="4202113" cy="1139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2590800" y="5029200"/>
            <a:ext cx="5559297" cy="369332"/>
          </a:xfrm>
          <a:prstGeom prst="rect">
            <a:avLst/>
          </a:prstGeom>
          <a:noFill/>
        </p:spPr>
        <p:txBody>
          <a:bodyPr wrap="none" rtlCol="0">
            <a:spAutoFit/>
          </a:bodyPr>
          <a:lstStyle/>
          <a:p>
            <a:r>
              <a:rPr lang="en-US" dirty="0" smtClean="0"/>
              <a:t>This is for GRACE – GPS correction is much smaller</a:t>
            </a:r>
            <a:endParaRPr lang="en-US" dirty="0"/>
          </a:p>
        </p:txBody>
      </p:sp>
    </p:spTree>
    <p:extLst>
      <p:ext uri="{BB962C8B-B14F-4D97-AF65-F5344CB8AC3E}">
        <p14:creationId xmlns:p14="http://schemas.microsoft.com/office/powerpoint/2010/main" val="3650519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Low Bidder</a:t>
            </a:r>
            <a:endParaRPr lang="en-US" dirty="0">
              <a:latin typeface="Arial" charset="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4</a:t>
            </a:fld>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8737600"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3468806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RELATIVISTIC CORRECTIONS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40</a:t>
            </a:fld>
            <a:endParaRPr lang="en-US"/>
          </a:p>
        </p:txBody>
      </p:sp>
      <p:graphicFrame>
        <p:nvGraphicFramePr>
          <p:cNvPr id="6" name="Object 3"/>
          <p:cNvGraphicFramePr>
            <a:graphicFrameLocks noChangeAspect="1"/>
          </p:cNvGraphicFramePr>
          <p:nvPr/>
        </p:nvGraphicFramePr>
        <p:xfrm>
          <a:off x="2039938" y="2705100"/>
          <a:ext cx="2474912" cy="1404938"/>
        </p:xfrm>
        <a:graphic>
          <a:graphicData uri="http://schemas.openxmlformats.org/presentationml/2006/ole">
            <mc:AlternateContent xmlns:mc="http://schemas.openxmlformats.org/markup-compatibility/2006">
              <mc:Choice xmlns:v="urn:schemas-microsoft-com:vml" Requires="v">
                <p:oleObj spid="_x0000_s145574" name="Equation" r:id="rId4" imgW="1490040" imgH="840960" progId="Equation.3">
                  <p:embed/>
                </p:oleObj>
              </mc:Choice>
              <mc:Fallback>
                <p:oleObj name="Equation" r:id="rId4" imgW="1490040" imgH="840960" progId="Equation.3">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938" y="2705100"/>
                        <a:ext cx="2474912"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2057400" y="1371600"/>
          <a:ext cx="4724400" cy="1120775"/>
        </p:xfrm>
        <a:graphic>
          <a:graphicData uri="http://schemas.openxmlformats.org/presentationml/2006/ole">
            <mc:AlternateContent xmlns:mc="http://schemas.openxmlformats.org/markup-compatibility/2006">
              <mc:Choice xmlns:v="urn:schemas-microsoft-com:vml" Requires="v">
                <p:oleObj spid="_x0000_s145575" name="Equation" r:id="rId6" imgW="2989440" imgH="694800" progId="Equation.3">
                  <p:embed/>
                </p:oleObj>
              </mc:Choice>
              <mc:Fallback>
                <p:oleObj name="Equation" r:id="rId6" imgW="2989440" imgH="694800" progId="Equation.3">
                  <p:embed/>
                  <p:pic>
                    <p:nvPicPr>
                      <p:cNvPr id="0"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1371600"/>
                        <a:ext cx="4724400" cy="1120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2133600" y="4343400"/>
          <a:ext cx="5105400" cy="1285875"/>
        </p:xfrm>
        <a:graphic>
          <a:graphicData uri="http://schemas.openxmlformats.org/presentationml/2006/ole">
            <mc:AlternateContent xmlns:mc="http://schemas.openxmlformats.org/markup-compatibility/2006">
              <mc:Choice xmlns:v="urn:schemas-microsoft-com:vml" Requires="v">
                <p:oleObj spid="_x0000_s145576" name="Equation" r:id="rId8" imgW="3620520" imgH="905040" progId="Equation.3">
                  <p:embed/>
                </p:oleObj>
              </mc:Choice>
              <mc:Fallback>
                <p:oleObj name="Equation" r:id="rId8" imgW="3620520" imgH="905040" progId="Equation.3">
                  <p:embed/>
                  <p:pic>
                    <p:nvPicPr>
                      <p:cNvPr id="0" name="Picture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343400"/>
                        <a:ext cx="5105400" cy="12858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815396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Outline for Clocks and Relativity</a:t>
            </a:r>
            <a:endParaRPr lang="en-US" dirty="0">
              <a:latin typeface="Arial" charset="0"/>
              <a:ea typeface="ＭＳ Ｐゴシック" charset="0"/>
              <a:cs typeface="ＭＳ Ｐゴシック" charset="0"/>
            </a:endParaRPr>
          </a:p>
        </p:txBody>
      </p:sp>
      <p:sp>
        <p:nvSpPr>
          <p:cNvPr id="18436" name="Rectangle 3"/>
          <p:cNvSpPr>
            <a:spLocks noGrp="1" noChangeArrowheads="1"/>
          </p:cNvSpPr>
          <p:nvPr>
            <p:ph type="body" idx="1"/>
          </p:nvPr>
        </p:nvSpPr>
        <p:spPr>
          <a:xfrm>
            <a:off x="457200" y="1143000"/>
            <a:ext cx="8229600" cy="4724400"/>
          </a:xfrm>
        </p:spPr>
        <p:txBody>
          <a:bodyPr/>
          <a:lstStyle/>
          <a:p>
            <a:pPr>
              <a:lnSpc>
                <a:spcPct val="130000"/>
              </a:lnSpc>
            </a:pPr>
            <a:r>
              <a:rPr lang="en-US" dirty="0" smtClean="0">
                <a:latin typeface="Arial" charset="0"/>
                <a:ea typeface="ＭＳ Ｐゴシック" charset="0"/>
              </a:rPr>
              <a:t>Time Systems and Leap Seconds</a:t>
            </a:r>
          </a:p>
          <a:p>
            <a:pPr>
              <a:lnSpc>
                <a:spcPct val="130000"/>
              </a:lnSpc>
            </a:pPr>
            <a:r>
              <a:rPr lang="en-US" dirty="0" smtClean="0">
                <a:latin typeface="Arial" charset="0"/>
                <a:ea typeface="ＭＳ Ｐゴシック" charset="0"/>
              </a:rPr>
              <a:t>Clocks</a:t>
            </a:r>
          </a:p>
          <a:p>
            <a:pPr>
              <a:lnSpc>
                <a:spcPct val="130000"/>
              </a:lnSpc>
            </a:pPr>
            <a:r>
              <a:rPr lang="en-US" dirty="0" smtClean="0">
                <a:latin typeface="Arial" charset="0"/>
                <a:ea typeface="ＭＳ Ｐゴシック" charset="0"/>
              </a:rPr>
              <a:t>Relativistic Corrections</a:t>
            </a:r>
            <a:endParaRPr lang="en-US" dirty="0">
              <a:latin typeface="Arial" charset="0"/>
              <a:ea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5</a:t>
            </a:fld>
            <a:endParaRPr lang="en-US"/>
          </a:p>
        </p:txBody>
      </p:sp>
    </p:spTree>
    <p:extLst>
      <p:ext uri="{BB962C8B-B14F-4D97-AF65-F5344CB8AC3E}">
        <p14:creationId xmlns:p14="http://schemas.microsoft.com/office/powerpoint/2010/main" val="21752722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828800"/>
            <a:ext cx="7924800" cy="1600200"/>
          </a:xfrm>
          <a:prstGeom prst="roundRect">
            <a:avLst>
              <a:gd name="adj" fmla="val 12857"/>
            </a:avLst>
          </a:prstGeom>
          <a:solidFill>
            <a:schemeClr val="bg2">
              <a:lumMod val="75000"/>
            </a:schemeClr>
          </a:solidFill>
          <a:ln>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1" name="Rectangle 2"/>
          <p:cNvSpPr>
            <a:spLocks noGrp="1" noChangeArrowheads="1"/>
          </p:cNvSpPr>
          <p:nvPr>
            <p:ph type="title"/>
          </p:nvPr>
        </p:nvSpPr>
        <p:spPr>
          <a:xfrm>
            <a:off x="457200" y="1828800"/>
            <a:ext cx="8229600" cy="1600200"/>
          </a:xfrm>
        </p:spPr>
        <p:txBody>
          <a:bodyPr>
            <a:noAutofit/>
          </a:bodyPr>
          <a:lstStyle/>
          <a:p>
            <a:pPr algn="ctr" eaLnBrk="1" hangingPunct="1"/>
            <a:r>
              <a:rPr lang="en-US" dirty="0" smtClean="0">
                <a:latin typeface="Arial" charset="0"/>
                <a:ea typeface="ＭＳ Ｐゴシック" charset="0"/>
                <a:cs typeface="ＭＳ Ｐゴシック" charset="0"/>
              </a:rPr>
              <a:t>TIME SYSTEMS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6</a:t>
            </a:fld>
            <a:endParaRPr lang="en-US"/>
          </a:p>
        </p:txBody>
      </p:sp>
    </p:spTree>
    <p:extLst>
      <p:ext uri="{BB962C8B-B14F-4D97-AF65-F5344CB8AC3E}">
        <p14:creationId xmlns:p14="http://schemas.microsoft.com/office/powerpoint/2010/main" val="16197944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TIME SYSTEMS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066800"/>
            <a:ext cx="8229600" cy="4953000"/>
          </a:xfrm>
        </p:spPr>
        <p:txBody>
          <a:bodyPr>
            <a:noAutofit/>
          </a:bodyPr>
          <a:lstStyle/>
          <a:p>
            <a:pPr>
              <a:lnSpc>
                <a:spcPct val="120000"/>
              </a:lnSpc>
            </a:pPr>
            <a:r>
              <a:rPr lang="en-US" sz="1600" b="1" dirty="0" smtClean="0">
                <a:latin typeface="Arial" charset="0"/>
                <a:ea typeface="ＭＳ Ｐゴシック" charset="0"/>
                <a:cs typeface="ＭＳ Ｐゴシック" charset="0"/>
              </a:rPr>
              <a:t>UTC (Coordinated Universal Time): </a:t>
            </a:r>
            <a:r>
              <a:rPr lang="en-US" sz="1600" dirty="0" smtClean="0">
                <a:latin typeface="Arial" charset="0"/>
                <a:ea typeface="ＭＳ Ｐゴシック" charset="0"/>
                <a:cs typeface="ＭＳ Ｐゴシック" charset="0"/>
              </a:rPr>
              <a:t>an atomic timescale that is the primary time standard for civil time around the world.  Time at Greenwich.  Kept by atomic clocks around the world.  USNO and NIST keep UTC for the United States.</a:t>
            </a:r>
          </a:p>
          <a:p>
            <a:pPr>
              <a:lnSpc>
                <a:spcPct val="120000"/>
              </a:lnSpc>
            </a:pPr>
            <a:endParaRPr lang="en-US" sz="1600" b="1" dirty="0" smtClean="0">
              <a:latin typeface="Arial" charset="0"/>
              <a:ea typeface="ＭＳ Ｐゴシック" charset="0"/>
              <a:cs typeface="ＭＳ Ｐゴシック" charset="0"/>
            </a:endParaRPr>
          </a:p>
          <a:p>
            <a:pPr>
              <a:lnSpc>
                <a:spcPct val="120000"/>
              </a:lnSpc>
            </a:pPr>
            <a:r>
              <a:rPr lang="en-US" sz="1600" b="1" dirty="0" smtClean="0">
                <a:latin typeface="Arial" charset="0"/>
                <a:ea typeface="ＭＳ Ｐゴシック" charset="0"/>
                <a:cs typeface="ＭＳ Ｐゴシック" charset="0"/>
              </a:rPr>
              <a:t>UT1: </a:t>
            </a:r>
            <a:r>
              <a:rPr lang="en-US" sz="1600" dirty="0" smtClean="0">
                <a:latin typeface="Arial" charset="0"/>
                <a:ea typeface="ＭＳ Ｐゴシック" charset="0"/>
                <a:cs typeface="ＭＳ Ｐゴシック" charset="0"/>
              </a:rPr>
              <a:t>mean solar time at 0deg longitude.  Based on rotation rate of Earth.  Computed from </a:t>
            </a:r>
            <a:r>
              <a:rPr lang="en-US" sz="1600" i="1" dirty="0" smtClean="0">
                <a:latin typeface="Arial" charset="0"/>
                <a:ea typeface="ＭＳ Ｐゴシック" charset="0"/>
                <a:cs typeface="ＭＳ Ｐゴシック" charset="0"/>
              </a:rPr>
              <a:t>observations of quasars</a:t>
            </a:r>
            <a:r>
              <a:rPr lang="en-US" sz="1600" dirty="0" smtClean="0">
                <a:latin typeface="Arial" charset="0"/>
                <a:ea typeface="ＭＳ Ｐゴシック" charset="0"/>
                <a:cs typeface="ＭＳ Ｐゴシック" charset="0"/>
              </a:rPr>
              <a:t>.  UTC is kept to within 0.9 seconds of UT1 through leap seconds.</a:t>
            </a:r>
            <a:endParaRPr lang="en-US" sz="1600" b="1" dirty="0" smtClean="0">
              <a:latin typeface="Arial" charset="0"/>
              <a:ea typeface="ＭＳ Ｐゴシック" charset="0"/>
              <a:cs typeface="ＭＳ Ｐゴシック" charset="0"/>
            </a:endParaRPr>
          </a:p>
          <a:p>
            <a:pPr>
              <a:lnSpc>
                <a:spcPct val="120000"/>
              </a:lnSpc>
            </a:pPr>
            <a:endParaRPr lang="en-US" sz="1600" b="1" dirty="0" smtClean="0">
              <a:latin typeface="Arial" charset="0"/>
              <a:ea typeface="ＭＳ Ｐゴシック" charset="0"/>
              <a:cs typeface="ＭＳ Ｐゴシック" charset="0"/>
            </a:endParaRPr>
          </a:p>
          <a:p>
            <a:pPr>
              <a:lnSpc>
                <a:spcPct val="120000"/>
              </a:lnSpc>
            </a:pPr>
            <a:r>
              <a:rPr lang="en-US" sz="1600" b="1" dirty="0" smtClean="0">
                <a:latin typeface="Arial" charset="0"/>
                <a:ea typeface="ＭＳ Ｐゴシック" charset="0"/>
                <a:cs typeface="ＭＳ Ｐゴシック" charset="0"/>
              </a:rPr>
              <a:t>GPS:</a:t>
            </a:r>
            <a:r>
              <a:rPr lang="en-US" sz="1600" dirty="0" smtClean="0">
                <a:latin typeface="Arial" charset="0"/>
                <a:ea typeface="ＭＳ Ｐゴシック" charset="0"/>
                <a:cs typeface="ＭＳ Ｐゴシック" charset="0"/>
              </a:rPr>
              <a:t> an atomic timescale used by GPS satellites. It has a constant offset with TAI of 19 seconds. The difference between GPS and UTC grows with the introduction of leap seconds to UTC.</a:t>
            </a:r>
            <a:endParaRPr lang="en-US" sz="1600" b="1" dirty="0" smtClean="0">
              <a:latin typeface="Arial" charset="0"/>
              <a:ea typeface="ＭＳ Ｐゴシック" charset="0"/>
              <a:cs typeface="ＭＳ Ｐゴシック" charset="0"/>
            </a:endParaRPr>
          </a:p>
          <a:p>
            <a:pPr>
              <a:lnSpc>
                <a:spcPct val="120000"/>
              </a:lnSpc>
            </a:pPr>
            <a:endParaRPr lang="en-US" sz="1600" b="1" dirty="0" smtClean="0">
              <a:latin typeface="Arial" charset="0"/>
              <a:ea typeface="ＭＳ Ｐゴシック" charset="0"/>
              <a:cs typeface="ＭＳ Ｐゴシック" charset="0"/>
            </a:endParaRPr>
          </a:p>
          <a:p>
            <a:pPr>
              <a:lnSpc>
                <a:spcPct val="120000"/>
              </a:lnSpc>
            </a:pPr>
            <a:r>
              <a:rPr lang="en-US" sz="1600" b="1" dirty="0" smtClean="0">
                <a:latin typeface="Arial" charset="0"/>
                <a:ea typeface="ＭＳ Ｐゴシック" charset="0"/>
                <a:cs typeface="ＭＳ Ｐゴシック" charset="0"/>
              </a:rPr>
              <a:t>TAI (International Atomic Time):</a:t>
            </a:r>
            <a:r>
              <a:rPr lang="en-US" sz="1600" dirty="0" smtClean="0">
                <a:latin typeface="Arial" charset="0"/>
                <a:ea typeface="ＭＳ Ｐゴシック" charset="0"/>
                <a:cs typeface="ＭＳ Ｐゴシック" charset="0"/>
              </a:rPr>
              <a:t> atomic time standard based on passage of proper time on Earth’s geoid.  This is the basis for UTC.  TAI is a weighted average of over 200 atomic clocks in over 50 national laboratories.</a:t>
            </a:r>
            <a:endParaRPr lang="en-US" sz="1600" b="1" dirty="0" smtClean="0">
              <a:latin typeface="Arial" charset="0"/>
              <a:ea typeface="ＭＳ Ｐゴシック" charset="0"/>
              <a:cs typeface="ＭＳ Ｐゴシック" charset="0"/>
            </a:endParaRPr>
          </a:p>
          <a:p>
            <a:pPr>
              <a:lnSpc>
                <a:spcPct val="120000"/>
              </a:lnSpc>
            </a:pPr>
            <a:endParaRPr lang="en-US" sz="1600" b="1" dirty="0" smtClean="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7</a:t>
            </a:fld>
            <a:endParaRPr lang="en-US"/>
          </a:p>
        </p:txBody>
      </p:sp>
    </p:spTree>
    <p:extLst>
      <p:ext uri="{BB962C8B-B14F-4D97-AF65-F5344CB8AC3E}">
        <p14:creationId xmlns:p14="http://schemas.microsoft.com/office/powerpoint/2010/main" val="3755585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COORDINATED UNIVERSAL TIME (UTC)</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Coordinated Universal Time (UTC) uses the SI second for interval, but is adjusted by leap seconds to stay close to UT1.</a:t>
            </a:r>
          </a:p>
          <a:p>
            <a:pPr>
              <a:lnSpc>
                <a:spcPct val="130000"/>
              </a:lnSpc>
            </a:pPr>
            <a:r>
              <a:rPr lang="en-US" dirty="0">
                <a:latin typeface="Arial" charset="0"/>
                <a:ea typeface="ＭＳ Ｐゴシック" charset="0"/>
                <a:cs typeface="ＭＳ Ｐゴシック" charset="0"/>
              </a:rPr>
              <a:t>Set UTC = UT1 on Jan 1, 1958</a:t>
            </a:r>
          </a:p>
          <a:p>
            <a:pPr>
              <a:lnSpc>
                <a:spcPct val="130000"/>
              </a:lnSpc>
            </a:pPr>
            <a:r>
              <a:rPr lang="en-US" dirty="0">
                <a:latin typeface="Arial" charset="0"/>
                <a:ea typeface="ＭＳ Ｐゴシック" charset="0"/>
                <a:cs typeface="ＭＳ Ｐゴシック" charset="0"/>
              </a:rPr>
              <a:t>Leap seconds are introduced usually at the end of June or December to keep UTC-UT1 &lt; .9 sec </a:t>
            </a:r>
            <a:r>
              <a:rPr lang="en-US" dirty="0">
                <a:latin typeface="Arial" charset="0"/>
                <a:ea typeface="ＭＳ Ｐゴシック" charset="0"/>
                <a:cs typeface="ＭＳ Ｐゴシック" charset="0"/>
                <a:hlinkClick r:id="rId3"/>
              </a:rPr>
              <a:t>http://hpiers.obspm.fr/iers/bul/bulc/bulletinc.dat</a:t>
            </a:r>
            <a:r>
              <a:rPr lang="en-US" dirty="0">
                <a:latin typeface="Arial" charset="0"/>
                <a:ea typeface="ＭＳ Ｐゴシック" charset="0"/>
                <a:cs typeface="ＭＳ Ｐゴシック" charset="0"/>
              </a:rPr>
              <a:t> </a:t>
            </a:r>
          </a:p>
          <a:p>
            <a:pPr>
              <a:lnSpc>
                <a:spcPct val="130000"/>
              </a:lnSpc>
            </a:pPr>
            <a:r>
              <a:rPr lang="en-US" dirty="0">
                <a:latin typeface="Arial" charset="0"/>
                <a:ea typeface="ＭＳ Ｐゴシック" charset="0"/>
                <a:cs typeface="ＭＳ Ｐゴシック" charset="0"/>
              </a:rPr>
              <a:t>UTC is determined based on cooperation between 65 labs and 250 clocks (but dominated by the US contribution).</a:t>
            </a:r>
          </a:p>
          <a:p>
            <a:pPr>
              <a:lnSpc>
                <a:spcPct val="130000"/>
              </a:lnSpc>
            </a:pPr>
            <a:r>
              <a:rPr lang="en-US" dirty="0">
                <a:latin typeface="Arial" charset="0"/>
                <a:ea typeface="ＭＳ Ｐゴシック" charset="0"/>
                <a:cs typeface="ＭＳ Ｐゴシック" charset="0"/>
              </a:rPr>
              <a:t>In the US we have UTC(NIST) and UTC(USNO</a:t>
            </a:r>
            <a:r>
              <a:rPr lang="en-US" dirty="0" smtClean="0">
                <a:latin typeface="Arial" charset="0"/>
                <a:ea typeface="ＭＳ Ｐゴシック" charset="0"/>
                <a:cs typeface="ＭＳ Ｐゴシック" charset="0"/>
              </a:rPr>
              <a:t>). They are NOT the same.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8</a:t>
            </a:fld>
            <a:endParaRPr lang="en-US"/>
          </a:p>
        </p:txBody>
      </p:sp>
    </p:spTree>
    <p:extLst>
      <p:ext uri="{BB962C8B-B14F-4D97-AF65-F5344CB8AC3E}">
        <p14:creationId xmlns:p14="http://schemas.microsoft.com/office/powerpoint/2010/main" val="6874251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GPS TIME</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buSzPct val="100000"/>
              <a:buFont typeface="Arial"/>
              <a:buChar char="•"/>
            </a:pPr>
            <a:r>
              <a:rPr lang="en-US" dirty="0"/>
              <a:t>Defined like </a:t>
            </a:r>
            <a:r>
              <a:rPr lang="en-US" dirty="0" smtClean="0"/>
              <a:t>UTC, it is </a:t>
            </a:r>
            <a:r>
              <a:rPr lang="en-US" dirty="0"/>
              <a:t>based on a group or ensemble of clocks.  These include clocks located at the MCS in Colorado Springs and the GPS satellite clocks (but not weighted very heavily)</a:t>
            </a:r>
          </a:p>
          <a:p>
            <a:pPr>
              <a:lnSpc>
                <a:spcPct val="130000"/>
              </a:lnSpc>
              <a:buSzPct val="100000"/>
              <a:buFont typeface="Arial"/>
              <a:buChar char="•"/>
            </a:pPr>
            <a:r>
              <a:rPr lang="en-US" dirty="0"/>
              <a:t>GPS Time done more quickly than UTC (daily) and </a:t>
            </a:r>
            <a:r>
              <a:rPr lang="en-US" b="1" dirty="0"/>
              <a:t>it does not </a:t>
            </a:r>
            <a:r>
              <a:rPr lang="en-US" b="1" dirty="0" smtClean="0"/>
              <a:t>have </a:t>
            </a:r>
            <a:r>
              <a:rPr lang="en-US" b="1" dirty="0"/>
              <a:t>leap seconds</a:t>
            </a:r>
          </a:p>
          <a:p>
            <a:pPr>
              <a:lnSpc>
                <a:spcPct val="130000"/>
              </a:lnSpc>
              <a:buSzPct val="100000"/>
              <a:buFont typeface="Arial"/>
              <a:buChar char="•"/>
            </a:pPr>
            <a:r>
              <a:rPr lang="en-US" dirty="0"/>
              <a:t>GPS Time steered to remain within 1 </a:t>
            </a:r>
            <a:r>
              <a:rPr lang="en-US" dirty="0" err="1"/>
              <a:t>microsec</a:t>
            </a:r>
            <a:r>
              <a:rPr lang="en-US" dirty="0"/>
              <a:t> of UTC(USNO) modulo 1 sec (but in reality it is much much much better).</a:t>
            </a:r>
          </a:p>
          <a:p>
            <a:pPr>
              <a:lnSpc>
                <a:spcPct val="130000"/>
              </a:lnSpc>
              <a:buSzPct val="100000"/>
              <a:buFont typeface="Arial"/>
              <a:buChar char="•"/>
            </a:pPr>
            <a:r>
              <a:rPr lang="en-US" dirty="0" smtClean="0"/>
              <a:t>As of July 2012 – </a:t>
            </a:r>
            <a:r>
              <a:rPr lang="en-US" dirty="0"/>
              <a:t>GPST-UTC(USNO) = +</a:t>
            </a:r>
            <a:r>
              <a:rPr lang="en-US" dirty="0" smtClean="0"/>
              <a:t>16s</a:t>
            </a:r>
            <a:endParaRPr lang="en-US" dirty="0"/>
          </a:p>
          <a:p>
            <a:pPr>
              <a:lnSpc>
                <a:spcPct val="130000"/>
              </a:lnSpc>
              <a:buSzPct val="100000"/>
              <a:buFont typeface="Arial"/>
              <a:buChar char="•"/>
            </a:pPr>
            <a:r>
              <a:rPr lang="en-US" dirty="0"/>
              <a:t>Correction from GPST to UTC(USNO) given in the navigation message.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9</a:t>
            </a:fld>
            <a:endParaRPr lang="en-US"/>
          </a:p>
        </p:txBody>
      </p:sp>
    </p:spTree>
    <p:extLst>
      <p:ext uri="{BB962C8B-B14F-4D97-AF65-F5344CB8AC3E}">
        <p14:creationId xmlns:p14="http://schemas.microsoft.com/office/powerpoint/2010/main" val="3350635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Presentation5.pptx</Template>
  <TotalTime>11787</TotalTime>
  <Words>2451</Words>
  <Application>Microsoft Macintosh PowerPoint</Application>
  <PresentationFormat>On-screen Show (4:3)</PresentationFormat>
  <Paragraphs>318</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Presentation5</vt:lpstr>
      <vt:lpstr>Document</vt:lpstr>
      <vt:lpstr>Equation</vt:lpstr>
      <vt:lpstr>Time, Clocks, and Relativity</vt:lpstr>
      <vt:lpstr>Outline</vt:lpstr>
      <vt:lpstr>Tides  </vt:lpstr>
      <vt:lpstr>Low Bidder</vt:lpstr>
      <vt:lpstr>Outline for Clocks and Relativity</vt:lpstr>
      <vt:lpstr>TIME SYSTEMS</vt:lpstr>
      <vt:lpstr>TIME SYSTEMS</vt:lpstr>
      <vt:lpstr>COORDINATED UNIVERSAL TIME (UTC)</vt:lpstr>
      <vt:lpstr>GPS TIME</vt:lpstr>
      <vt:lpstr>LEAP SECONDS</vt:lpstr>
      <vt:lpstr>TIME SYSTEM RELATIONS</vt:lpstr>
      <vt:lpstr>CLOCKS</vt:lpstr>
      <vt:lpstr>CLOCK HISTORY</vt:lpstr>
      <vt:lpstr>ATOMIC CLOCKS</vt:lpstr>
      <vt:lpstr>Why is Cs so frequently used in atomic clocks?</vt:lpstr>
      <vt:lpstr>NIST-F1 Cesium Fountain Atomic Clock</vt:lpstr>
      <vt:lpstr>http://tf.nist.gov/timefreq/cesium/fountain.htm</vt:lpstr>
      <vt:lpstr>CLOCK HISTORY</vt:lpstr>
      <vt:lpstr>UTC(NIST) and UTC(USNO)</vt:lpstr>
      <vt:lpstr>GPS MASTER CLOCK AT USNO</vt:lpstr>
      <vt:lpstr>UTC(USNO) versus GPS Time</vt:lpstr>
      <vt:lpstr>GPS SATELLITE CLOCKS</vt:lpstr>
      <vt:lpstr>OTHER EXAMPLES</vt:lpstr>
      <vt:lpstr>Clock Model in Broadcast Message</vt:lpstr>
      <vt:lpstr>BROADCAST CLOCK CORRECTION</vt:lpstr>
      <vt:lpstr>CLOCK STABILITY</vt:lpstr>
      <vt:lpstr>PowerPoint Presentation</vt:lpstr>
      <vt:lpstr>ADVANCES IN SATELLITE CLOCK TECHNOLOGY</vt:lpstr>
      <vt:lpstr>RECEIVER CLOCKS</vt:lpstr>
      <vt:lpstr>STEERING AND RESETING CLOCKS</vt:lpstr>
      <vt:lpstr>CLOCK AND TIMING REVIEW</vt:lpstr>
      <vt:lpstr>CLOCK AND TIMING REVIEW</vt:lpstr>
      <vt:lpstr>CABLES</vt:lpstr>
      <vt:lpstr>HISTORICAL TIMING ISSUE:  SELECTIVE AVAILABILITY</vt:lpstr>
      <vt:lpstr>RELATIVITY</vt:lpstr>
      <vt:lpstr>RELATIVISTIC EFFECTS ON GPS CLOCKS</vt:lpstr>
      <vt:lpstr>Net frequency shift of a clock in a circular orbit</vt:lpstr>
      <vt:lpstr>RELATIVISTIC CORRECTION FOR ELLIPTICAL ORBIT</vt:lpstr>
      <vt:lpstr>PowerPoint Presentation</vt:lpstr>
      <vt:lpstr>RELATIVISTIC CORRECTIONS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 Axelrad</dc:creator>
  <cp:lastModifiedBy>Kristine Larson</cp:lastModifiedBy>
  <cp:revision>391</cp:revision>
  <cp:lastPrinted>2012-09-05T23:18:06Z</cp:lastPrinted>
  <dcterms:created xsi:type="dcterms:W3CDTF">2010-10-12T21:13:14Z</dcterms:created>
  <dcterms:modified xsi:type="dcterms:W3CDTF">2013-09-30T15:31:57Z</dcterms:modified>
</cp:coreProperties>
</file>