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47" r:id="rId2"/>
    <p:sldId id="377" r:id="rId3"/>
    <p:sldId id="378" r:id="rId4"/>
    <p:sldId id="379" r:id="rId5"/>
    <p:sldId id="380" r:id="rId6"/>
    <p:sldId id="351" r:id="rId7"/>
    <p:sldId id="352" r:id="rId8"/>
    <p:sldId id="353" r:id="rId9"/>
    <p:sldId id="359" r:id="rId10"/>
    <p:sldId id="375" r:id="rId11"/>
    <p:sldId id="376" r:id="rId12"/>
    <p:sldId id="361" r:id="rId13"/>
    <p:sldId id="360" r:id="rId14"/>
    <p:sldId id="373" r:id="rId15"/>
    <p:sldId id="354" r:id="rId16"/>
    <p:sldId id="374" r:id="rId17"/>
    <p:sldId id="355" r:id="rId18"/>
    <p:sldId id="356" r:id="rId19"/>
    <p:sldId id="357" r:id="rId20"/>
    <p:sldId id="358" r:id="rId21"/>
    <p:sldId id="364" r:id="rId22"/>
    <p:sldId id="365" r:id="rId23"/>
    <p:sldId id="366" r:id="rId24"/>
    <p:sldId id="367" r:id="rId25"/>
    <p:sldId id="368" r:id="rId26"/>
    <p:sldId id="369" r:id="rId27"/>
    <p:sldId id="370" r:id="rId28"/>
    <p:sldId id="372" r:id="rId29"/>
    <p:sldId id="37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41" autoAdjust="0"/>
  </p:normalViewPr>
  <p:slideViewPr>
    <p:cSldViewPr>
      <p:cViewPr varScale="1">
        <p:scale>
          <a:sx n="77" d="100"/>
          <a:sy n="77" d="100"/>
        </p:scale>
        <p:origin x="-9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3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0571C4-E54F-244D-820D-D3DE95A62215}" type="datetimeFigureOut">
              <a:rPr lang="en-US" smtClean="0"/>
              <a:pPr/>
              <a:t>10/4/13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CF4CAD-B612-6A45-A4C6-4A5233F22583}" type="slidenum">
              <a:rPr lang="en-US" smtClean="0"/>
              <a:pPr/>
              <a:t>‹#›</a:t>
            </a:fld>
            <a:endParaRPr lang="en-US"/>
          </a:p>
        </p:txBody>
      </p:sp>
    </p:spTree>
    <p:extLst>
      <p:ext uri="{BB962C8B-B14F-4D97-AF65-F5344CB8AC3E}">
        <p14:creationId xmlns:p14="http://schemas.microsoft.com/office/powerpoint/2010/main" val="1494476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38691-7807-6B49-9370-AF7F7F0E64A9}" type="datetimeFigureOut">
              <a:rPr lang="en-US" smtClean="0"/>
              <a:pPr/>
              <a:t>10/4/13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C33CE-5D39-144A-989C-44686202BDAA}" type="slidenum">
              <a:rPr lang="en-US" smtClean="0"/>
              <a:pPr/>
              <a:t>‹#›</a:t>
            </a:fld>
            <a:endParaRPr lang="en-US"/>
          </a:p>
        </p:txBody>
      </p:sp>
    </p:spTree>
    <p:extLst>
      <p:ext uri="{BB962C8B-B14F-4D97-AF65-F5344CB8AC3E}">
        <p14:creationId xmlns:p14="http://schemas.microsoft.com/office/powerpoint/2010/main" val="25819424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C33CE-5D39-144A-989C-44686202BDAA}" type="slidenum">
              <a:rPr lang="en-US" smtClean="0"/>
              <a:pPr/>
              <a:t>1</a:t>
            </a:fld>
            <a:endParaRPr lang="en-US"/>
          </a:p>
        </p:txBody>
      </p:sp>
    </p:spTree>
    <p:extLst>
      <p:ext uri="{BB962C8B-B14F-4D97-AF65-F5344CB8AC3E}">
        <p14:creationId xmlns:p14="http://schemas.microsoft.com/office/powerpoint/2010/main" val="40665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ASEN 5090 Axelrad and Larson</a:t>
            </a:r>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ASEN 5090 Axelrad and Larson</a:t>
            </a:r>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7" name="Rectangle 6"/>
          <p:cNvSpPr/>
          <p:nvPr/>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CFB879"/>
                </a:solidFill>
              </a:defRPr>
            </a:lvl1pPr>
          </a:lstStyle>
          <a:p>
            <a:r>
              <a:rPr lang="en-US" smtClean="0"/>
              <a:t>ASEN 5090 Axelrad and Larson</a:t>
            </a:r>
            <a:endParaRPr lang="en-US" dirty="0"/>
          </a:p>
        </p:txBody>
      </p:sp>
      <p:pic>
        <p:nvPicPr>
          <p:cNvPr id="10" name="Picture 9" descr="UCB_logo-horiz_WHT–smal.eps"/>
          <p:cNvPicPr>
            <a:picLocks noChangeAspect="1"/>
          </p:cNvPicPr>
          <p:nvPr/>
        </p:nvPicPr>
        <p:blipFill>
          <a:blip r:embed="rId13" cstate="print"/>
          <a:stretch>
            <a:fillRect/>
          </a:stretch>
        </p:blipFill>
        <p:spPr>
          <a:xfrm>
            <a:off x="495300" y="6159326"/>
            <a:ext cx="2247900" cy="533748"/>
          </a:xfrm>
          <a:prstGeom prst="rect">
            <a:avLst/>
          </a:prstGeom>
        </p:spPr>
      </p:pic>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b="0" kern="1200">
          <a:solidFill>
            <a:schemeClr val="tx1"/>
          </a:solidFill>
          <a:latin typeface="+mn-lt"/>
          <a:ea typeface="+mn-ea"/>
          <a:cs typeface="Arial Black"/>
        </a:defRPr>
      </a:lvl1pPr>
      <a:lvl2pPr marL="742950" indent="-28575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b="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9.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0.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gif"/><Relationship Id="rId3" Type="http://schemas.openxmlformats.org/officeDocument/2006/relationships/image" Target="../media/image1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7.wmf"/><Relationship Id="rId5" Type="http://schemas.openxmlformats.org/officeDocument/2006/relationships/oleObject" Target="../embeddings/oleObject8.bin"/><Relationship Id="rId6" Type="http://schemas.openxmlformats.org/officeDocument/2006/relationships/image" Target="../media/image18.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hyperlink" Target="http://www.nstb.tc.faa.gov/" TargetMode="External"/><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emf"/><Relationship Id="rId5" Type="http://schemas.openxmlformats.org/officeDocument/2006/relationships/oleObject" Target="../embeddings/oleObject2.bin"/><Relationship Id="rId6"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IONOSPHERIC EFFECTS </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ON GNSS</a:t>
            </a:r>
            <a:endParaRPr lang="en-US" dirty="0">
              <a:latin typeface="Arial" charset="0"/>
              <a:ea typeface="ＭＳ Ｐゴシック" charset="0"/>
              <a:cs typeface="ＭＳ Ｐゴシック" charset="0"/>
            </a:endParaRPr>
          </a:p>
        </p:txBody>
      </p:sp>
      <p:sp>
        <p:nvSpPr>
          <p:cNvPr id="18435" name="Rectangle 5"/>
          <p:cNvSpPr>
            <a:spLocks noGrp="1" noChangeArrowheads="1"/>
          </p:cNvSpPr>
          <p:nvPr>
            <p:ph type="body" idx="1"/>
          </p:nvPr>
        </p:nvSpPr>
        <p:spPr>
          <a:xfrm>
            <a:off x="722313" y="609601"/>
            <a:ext cx="7772400" cy="3797300"/>
          </a:xfrm>
        </p:spPr>
        <p:txBody>
          <a:bodyPr/>
          <a:lstStyle/>
          <a:p>
            <a:pPr eaLnBrk="1" hangingPunct="1">
              <a:buFont typeface="Wingdings" charset="0"/>
              <a:buNone/>
            </a:pPr>
            <a:r>
              <a:rPr lang="en-US" dirty="0">
                <a:latin typeface="Arial" charset="0"/>
                <a:ea typeface="ＭＳ Ｐゴシック" charset="0"/>
                <a:cs typeface="ＭＳ Ｐゴシック" charset="0"/>
              </a:rPr>
              <a:t>ASEN 5090 Lecture </a:t>
            </a:r>
            <a:r>
              <a:rPr lang="en-US" dirty="0" smtClean="0">
                <a:latin typeface="Arial" charset="0"/>
                <a:ea typeface="ＭＳ Ｐゴシック" charset="0"/>
                <a:cs typeface="ＭＳ Ｐゴシック" charset="0"/>
              </a:rPr>
              <a:t>13</a:t>
            </a:r>
            <a:endParaRPr lang="en-US" dirty="0">
              <a:latin typeface="Arial" charset="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r>
              <a:rPr lang="en-US" smtClean="0"/>
              <a:t>ASEN 5090 Axelrad and Larson</a:t>
            </a:r>
            <a:endParaRPr lang="en-US" dirty="0"/>
          </a:p>
        </p:txBody>
      </p:sp>
      <p:sp>
        <p:nvSpPr>
          <p:cNvPr id="3" name="Slide Number Placeholder 2"/>
          <p:cNvSpPr>
            <a:spLocks noGrp="1"/>
          </p:cNvSpPr>
          <p:nvPr>
            <p:ph type="sldNum" sz="quarter" idx="12"/>
          </p:nvPr>
        </p:nvSpPr>
        <p:spPr/>
        <p:txBody>
          <a:bodyPr/>
          <a:lstStyle/>
          <a:p>
            <a:fld id="{9E3EFB43-BEAF-4970-A06C-24B01B76FA99}" type="slidenum">
              <a:rPr lang="en-US" smtClean="0"/>
              <a:pPr/>
              <a:t>1</a:t>
            </a:fld>
            <a:endParaRPr lang="en-US"/>
          </a:p>
        </p:txBody>
      </p:sp>
      <p:sp>
        <p:nvSpPr>
          <p:cNvPr id="18436" name="Rectangle 9"/>
          <p:cNvSpPr>
            <a:spLocks noChangeArrowheads="1"/>
          </p:cNvSpPr>
          <p:nvPr/>
        </p:nvSpPr>
        <p:spPr bwMode="auto">
          <a:xfrm>
            <a:off x="5257800" y="64008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sz="900">
                <a:latin typeface="Comic Sans MS" charset="0"/>
              </a:rPr>
              <a:t> </a:t>
            </a:r>
          </a:p>
          <a:p>
            <a:r>
              <a:rPr lang="en-US" sz="900">
                <a:latin typeface="Comic Sans MS" charset="0"/>
              </a:rPr>
              <a:t>ASEN 5090 LECTURE NOTES – LARSON, AXELRAD      </a:t>
            </a:r>
          </a:p>
        </p:txBody>
      </p:sp>
      <p:pic>
        <p:nvPicPr>
          <p:cNvPr id="4" name="Picture 3"/>
          <p:cNvPicPr>
            <a:picLocks noChangeAspect="1"/>
          </p:cNvPicPr>
          <p:nvPr/>
        </p:nvPicPr>
        <p:blipFill>
          <a:blip r:embed="rId3" cstate="print"/>
          <a:stretch>
            <a:fillRect/>
          </a:stretch>
        </p:blipFill>
        <p:spPr>
          <a:xfrm>
            <a:off x="3962400" y="-16933"/>
            <a:ext cx="5145898" cy="4207933"/>
          </a:xfrm>
          <a:prstGeom prst="rect">
            <a:avLst/>
          </a:prstGeom>
        </p:spPr>
      </p:pic>
    </p:spTree>
    <p:extLst>
      <p:ext uri="{BB962C8B-B14F-4D97-AF65-F5344CB8AC3E}">
        <p14:creationId xmlns:p14="http://schemas.microsoft.com/office/powerpoint/2010/main" val="28247276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457200" y="0"/>
            <a:ext cx="8229600" cy="1143000"/>
          </a:xfrm>
        </p:spPr>
        <p:txBody>
          <a:bodyPr/>
          <a:lstStyle/>
          <a:p>
            <a:pPr eaLnBrk="1" hangingPunct="1"/>
            <a:r>
              <a:rPr lang="en-US" dirty="0">
                <a:latin typeface="Arial" charset="0"/>
                <a:ea typeface="ＭＳ Ｐゴシック" charset="0"/>
                <a:cs typeface="ＭＳ Ｐゴシック" charset="0"/>
              </a:rPr>
              <a:t>Effect on GNSS Observations</a:t>
            </a:r>
          </a:p>
        </p:txBody>
      </p:sp>
      <p:graphicFrame>
        <p:nvGraphicFramePr>
          <p:cNvPr id="26626" name="Object 2"/>
          <p:cNvGraphicFramePr>
            <a:graphicFrameLocks noChangeAspect="1"/>
          </p:cNvGraphicFramePr>
          <p:nvPr>
            <p:extLst>
              <p:ext uri="{D42A27DB-BD31-4B8C-83A1-F6EECF244321}">
                <p14:modId xmlns:p14="http://schemas.microsoft.com/office/powerpoint/2010/main" val="2213194421"/>
              </p:ext>
            </p:extLst>
          </p:nvPr>
        </p:nvGraphicFramePr>
        <p:xfrm>
          <a:off x="838200" y="1066800"/>
          <a:ext cx="7770813" cy="4978400"/>
        </p:xfrm>
        <a:graphic>
          <a:graphicData uri="http://schemas.openxmlformats.org/presentationml/2006/ole">
            <mc:AlternateContent xmlns:mc="http://schemas.openxmlformats.org/markup-compatibility/2006">
              <mc:Choice xmlns:v="urn:schemas-microsoft-com:vml" Requires="v">
                <p:oleObj spid="_x0000_s1034" name="Equation" r:id="rId3" imgW="5448300" imgH="3479800" progId="Equation.3">
                  <p:embed/>
                </p:oleObj>
              </mc:Choice>
              <mc:Fallback>
                <p:oleObj name="Equation" r:id="rId3" imgW="5448300" imgH="3479800" progId="Equation.3">
                  <p:embed/>
                  <p:pic>
                    <p:nvPicPr>
                      <p:cNvPr id="0" name=""/>
                      <p:cNvPicPr>
                        <a:picLocks noChangeAspect="1" noChangeArrowheads="1"/>
                      </p:cNvPicPr>
                      <p:nvPr/>
                    </p:nvPicPr>
                    <p:blipFill>
                      <a:blip r:embed="rId4"/>
                      <a:srcRect/>
                      <a:stretch>
                        <a:fillRect/>
                      </a:stretch>
                    </p:blipFill>
                    <p:spPr bwMode="auto">
                      <a:xfrm>
                        <a:off x="838200" y="1066800"/>
                        <a:ext cx="7770813" cy="4978400"/>
                      </a:xfrm>
                      <a:prstGeom prst="rect">
                        <a:avLst/>
                      </a:prstGeom>
                      <a:noFill/>
                      <a:effectLs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10</a:t>
            </a:fld>
            <a:endParaRPr lang="en-US"/>
          </a:p>
        </p:txBody>
      </p:sp>
    </p:spTree>
    <p:extLst>
      <p:ext uri="{BB962C8B-B14F-4D97-AF65-F5344CB8AC3E}">
        <p14:creationId xmlns:p14="http://schemas.microsoft.com/office/powerpoint/2010/main" val="3460529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457200" y="0"/>
            <a:ext cx="8229600" cy="1143000"/>
          </a:xfrm>
        </p:spPr>
        <p:txBody>
          <a:bodyPr/>
          <a:lstStyle/>
          <a:p>
            <a:pPr eaLnBrk="1" hangingPunct="1"/>
            <a:r>
              <a:rPr lang="en-US" dirty="0" smtClean="0">
                <a:latin typeface="Arial" charset="0"/>
                <a:ea typeface="ＭＳ Ｐゴシック" charset="0"/>
                <a:cs typeface="ＭＳ Ｐゴシック" charset="0"/>
              </a:rPr>
              <a:t>Calculate Ionosphere Free </a:t>
            </a:r>
            <a:r>
              <a:rPr lang="en-US" dirty="0" err="1" smtClean="0">
                <a:latin typeface="Arial" charset="0"/>
                <a:ea typeface="ＭＳ Ｐゴシック" charset="0"/>
                <a:cs typeface="ＭＳ Ｐゴシック" charset="0"/>
              </a:rPr>
              <a:t>Pseudorange</a:t>
            </a:r>
            <a:endParaRPr lang="en-US" dirty="0">
              <a:latin typeface="Arial" charset="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11</a:t>
            </a:fld>
            <a:endParaRPr lang="en-US"/>
          </a:p>
        </p:txBody>
      </p:sp>
    </p:spTree>
    <p:extLst>
      <p:ext uri="{BB962C8B-B14F-4D97-AF65-F5344CB8AC3E}">
        <p14:creationId xmlns:p14="http://schemas.microsoft.com/office/powerpoint/2010/main" val="41154237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Ionosphere-free Pseudorange</a:t>
            </a:r>
          </a:p>
        </p:txBody>
      </p:sp>
      <p:graphicFrame>
        <p:nvGraphicFramePr>
          <p:cNvPr id="28674" name="Object 2"/>
          <p:cNvGraphicFramePr>
            <a:graphicFrameLocks noChangeAspect="1"/>
          </p:cNvGraphicFramePr>
          <p:nvPr/>
        </p:nvGraphicFramePr>
        <p:xfrm>
          <a:off x="762000" y="1905000"/>
          <a:ext cx="7226300" cy="2235200"/>
        </p:xfrm>
        <a:graphic>
          <a:graphicData uri="http://schemas.openxmlformats.org/presentationml/2006/ole">
            <mc:AlternateContent xmlns:mc="http://schemas.openxmlformats.org/markup-compatibility/2006">
              <mc:Choice xmlns:v="urn:schemas-microsoft-com:vml" Requires="v">
                <p:oleObj spid="_x0000_s231447" name="Equation" r:id="rId3" imgW="7226300" imgH="2235200" progId="Equation.3">
                  <p:embed/>
                </p:oleObj>
              </mc:Choice>
              <mc:Fallback>
                <p:oleObj name="Equation" r:id="rId3" imgW="7226300" imgH="2235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7226300" cy="2235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8677" name="Text Box 5"/>
          <p:cNvSpPr txBox="1">
            <a:spLocks noChangeArrowheads="1"/>
          </p:cNvSpPr>
          <p:nvPr/>
        </p:nvSpPr>
        <p:spPr bwMode="auto">
          <a:xfrm>
            <a:off x="914400" y="4343400"/>
            <a:ext cx="647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Ionosphere-free pseudoranges are more noisy than individual pseudoranges.</a:t>
            </a:r>
          </a:p>
        </p:txBody>
      </p:sp>
      <p:sp>
        <p:nvSpPr>
          <p:cNvPr id="28679" name="TextBox 7"/>
          <p:cNvSpPr txBox="1">
            <a:spLocks noChangeArrowheads="1"/>
          </p:cNvSpPr>
          <p:nvPr/>
        </p:nvSpPr>
        <p:spPr bwMode="auto">
          <a:xfrm>
            <a:off x="6477000" y="8382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99% correct</a:t>
            </a:r>
          </a:p>
        </p:txBody>
      </p:sp>
      <p:sp>
        <p:nvSpPr>
          <p:cNvPr id="28680" name="TextBox 10"/>
          <p:cNvSpPr txBox="1">
            <a:spLocks noChangeArrowheads="1"/>
          </p:cNvSpPr>
          <p:nvPr/>
        </p:nvSpPr>
        <p:spPr bwMode="auto">
          <a:xfrm>
            <a:off x="1143000" y="3468688"/>
            <a:ext cx="22860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t>
            </a: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12</a:t>
            </a:fld>
            <a:endParaRPr lang="en-US"/>
          </a:p>
        </p:txBody>
      </p:sp>
    </p:spTree>
    <p:extLst>
      <p:ext uri="{BB962C8B-B14F-4D97-AF65-F5344CB8AC3E}">
        <p14:creationId xmlns:p14="http://schemas.microsoft.com/office/powerpoint/2010/main" val="26422827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Estimating the </a:t>
            </a:r>
            <a:r>
              <a:rPr lang="en-US" dirty="0" err="1">
                <a:latin typeface="Arial" charset="0"/>
                <a:ea typeface="ＭＳ Ｐゴシック" charset="0"/>
                <a:cs typeface="ＭＳ Ｐゴシック" charset="0"/>
              </a:rPr>
              <a:t>Ionospheric</a:t>
            </a:r>
            <a:r>
              <a:rPr lang="en-US" dirty="0">
                <a:latin typeface="Arial" charset="0"/>
                <a:ea typeface="ＭＳ Ｐゴシック" charset="0"/>
                <a:cs typeface="ＭＳ Ｐゴシック" charset="0"/>
              </a:rPr>
              <a:t> Delay</a:t>
            </a:r>
          </a:p>
        </p:txBody>
      </p:sp>
      <p:graphicFrame>
        <p:nvGraphicFramePr>
          <p:cNvPr id="27650" name="Object 2"/>
          <p:cNvGraphicFramePr>
            <a:graphicFrameLocks noChangeAspect="1"/>
          </p:cNvGraphicFramePr>
          <p:nvPr/>
        </p:nvGraphicFramePr>
        <p:xfrm>
          <a:off x="1003300" y="1828800"/>
          <a:ext cx="6743700" cy="2387600"/>
        </p:xfrm>
        <a:graphic>
          <a:graphicData uri="http://schemas.openxmlformats.org/presentationml/2006/ole">
            <mc:AlternateContent xmlns:mc="http://schemas.openxmlformats.org/markup-compatibility/2006">
              <mc:Choice xmlns:v="urn:schemas-microsoft-com:vml" Requires="v">
                <p:oleObj spid="_x0000_s230423" name="Equation" r:id="rId3" imgW="6743700" imgH="2387600" progId="Equation.3">
                  <p:embed/>
                </p:oleObj>
              </mc:Choice>
              <mc:Fallback>
                <p:oleObj name="Equation" r:id="rId3" imgW="6743700" imgH="2387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 y="1828800"/>
                        <a:ext cx="6743700" cy="2387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7653" name="Text Box 5"/>
          <p:cNvSpPr txBox="1">
            <a:spLocks noChangeArrowheads="1"/>
          </p:cNvSpPr>
          <p:nvPr/>
        </p:nvSpPr>
        <p:spPr bwMode="auto">
          <a:xfrm>
            <a:off x="762000" y="4495800"/>
            <a:ext cx="6400800" cy="641350"/>
          </a:xfrm>
          <a:prstGeom prst="rect">
            <a:avLst/>
          </a:prstGeom>
          <a:solidFill>
            <a:srgbClr val="FFFF00"/>
          </a:solid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smtClean="0"/>
              <a:t>Where frequencies are expressed in Hz, pseudoranges are in meters, and TEC is in electrons/m</a:t>
            </a:r>
            <a:r>
              <a:rPr lang="en-US" sz="1800" baseline="30000" dirty="0" smtClean="0"/>
              <a:t>2</a:t>
            </a:r>
            <a:endParaRPr lang="en-US" sz="1800" dirty="0"/>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13</a:t>
            </a:fld>
            <a:endParaRPr lang="en-US"/>
          </a:p>
        </p:txBody>
      </p:sp>
    </p:spTree>
    <p:extLst>
      <p:ext uri="{BB962C8B-B14F-4D97-AF65-F5344CB8AC3E}">
        <p14:creationId xmlns:p14="http://schemas.microsoft.com/office/powerpoint/2010/main" val="35477073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IONOSPHERIC ZENITH DELAY</a:t>
            </a:r>
            <a:endParaRPr lang="en-US" dirty="0"/>
          </a:p>
        </p:txBody>
      </p:sp>
      <p:sp>
        <p:nvSpPr>
          <p:cNvPr id="3" name="Content Placeholder 2"/>
          <p:cNvSpPr>
            <a:spLocks noGrp="1"/>
          </p:cNvSpPr>
          <p:nvPr>
            <p:ph idx="1"/>
          </p:nvPr>
        </p:nvSpPr>
        <p:spPr>
          <a:xfrm>
            <a:off x="228600" y="1371600"/>
            <a:ext cx="5181600" cy="4525963"/>
          </a:xfrm>
        </p:spPr>
        <p:txBody>
          <a:bodyPr/>
          <a:lstStyle/>
          <a:p>
            <a:r>
              <a:rPr lang="en-US" dirty="0" smtClean="0"/>
              <a:t>The total or slant </a:t>
            </a:r>
            <a:r>
              <a:rPr lang="en-US" dirty="0" err="1" smtClean="0"/>
              <a:t>ionospheric</a:t>
            </a:r>
            <a:r>
              <a:rPr lang="en-US" dirty="0" smtClean="0"/>
              <a:t> delay depends on the length of the ray path through the ionosphere and how active the ionosphere is in the region it is passing through.</a:t>
            </a:r>
          </a:p>
          <a:p>
            <a:r>
              <a:rPr lang="en-US" dirty="0" smtClean="0"/>
              <a:t>To compare the activity levels the total delay can be approximated as the product of a zenith delay and a geometrical obliquity factor which depends on the satellite zenith angle (compliment of the elevation angle).</a:t>
            </a:r>
          </a:p>
          <a:p>
            <a:r>
              <a:rPr lang="en-US" dirty="0" smtClean="0"/>
              <a:t>Zenith delay is modeled as applying to an observer on the surface of the Earth directly below the IP (</a:t>
            </a:r>
            <a:r>
              <a:rPr lang="en-US" dirty="0" err="1" smtClean="0"/>
              <a:t>ionospheric</a:t>
            </a:r>
            <a:r>
              <a:rPr lang="en-US" dirty="0" smtClean="0"/>
              <a:t> pierce point) shown by the blue dot in the figure</a:t>
            </a:r>
          </a:p>
          <a:p>
            <a:r>
              <a:rPr lang="en-US" dirty="0" smtClean="0"/>
              <a:t>GPS measurements at stations around the globe are used to observe TECV</a:t>
            </a:r>
            <a:endParaRPr lang="en-US" dirty="0"/>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14</a:t>
            </a:fld>
            <a:endParaRPr lang="en-US"/>
          </a:p>
        </p:txBody>
      </p:sp>
      <p:pic>
        <p:nvPicPr>
          <p:cNvPr id="6" name="Picture 4" descr="ion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57" r="8778" b="21378"/>
          <a:stretch/>
        </p:blipFill>
        <p:spPr bwMode="auto">
          <a:xfrm>
            <a:off x="5638800" y="838200"/>
            <a:ext cx="332529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7315200" y="26670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8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457200" y="274638"/>
            <a:ext cx="8686800" cy="1143000"/>
          </a:xfrm>
        </p:spPr>
        <p:txBody>
          <a:bodyPr/>
          <a:lstStyle/>
          <a:p>
            <a:pPr eaLnBrk="1" hangingPunct="1"/>
            <a:r>
              <a:rPr lang="en-US" dirty="0" smtClean="0">
                <a:latin typeface="Arial" charset="0"/>
                <a:ea typeface="ＭＳ Ｐゴシック" charset="0"/>
                <a:cs typeface="ＭＳ Ｐゴシック" charset="0"/>
              </a:rPr>
              <a:t>Vertical Delay &amp; Vertical </a:t>
            </a:r>
            <a:r>
              <a:rPr lang="en-US" dirty="0">
                <a:latin typeface="Arial" charset="0"/>
                <a:ea typeface="ＭＳ Ｐゴシック" charset="0"/>
                <a:cs typeface="ＭＳ Ｐゴシック" charset="0"/>
              </a:rPr>
              <a:t>Total Electron Content (TECV)</a:t>
            </a:r>
          </a:p>
        </p:txBody>
      </p:sp>
      <p:sp>
        <p:nvSpPr>
          <p:cNvPr id="21509" name="Rectangle 3"/>
          <p:cNvSpPr>
            <a:spLocks noGrp="1" noChangeArrowheads="1"/>
          </p:cNvSpPr>
          <p:nvPr>
            <p:ph type="body" idx="1"/>
          </p:nvPr>
        </p:nvSpPr>
        <p:spPr>
          <a:xfrm>
            <a:off x="457200" y="1600200"/>
            <a:ext cx="8229600" cy="4190999"/>
          </a:xfrm>
        </p:spPr>
        <p:txBody>
          <a:bodyPr/>
          <a:lstStyle/>
          <a:p>
            <a:pPr eaLnBrk="1" hangingPunct="1"/>
            <a:r>
              <a:rPr lang="en-US" dirty="0">
                <a:latin typeface="Arial" charset="0"/>
                <a:ea typeface="ＭＳ Ｐゴシック" charset="0"/>
                <a:cs typeface="ＭＳ Ｐゴシック" charset="0"/>
              </a:rPr>
              <a:t>The TEC along the path for a satellite at zenith angle </a:t>
            </a:r>
            <a:r>
              <a:rPr lang="en-US" dirty="0">
                <a:latin typeface="Symbol" charset="0"/>
                <a:ea typeface="ＭＳ Ｐゴシック" charset="0"/>
                <a:cs typeface="ＭＳ Ｐゴシック" charset="0"/>
              </a:rPr>
              <a:t>z</a:t>
            </a:r>
            <a:r>
              <a:rPr lang="en-US" dirty="0">
                <a:latin typeface="Arial" charset="0"/>
                <a:ea typeface="ＭＳ Ｐゴシック" charset="0"/>
                <a:cs typeface="ＭＳ Ｐゴシック" charset="0"/>
              </a:rPr>
              <a:t>, is related to the vertical TEC by the geometrical obliquity factor:</a:t>
            </a:r>
          </a:p>
          <a:p>
            <a:pPr eaLnBrk="1" hangingPunct="1"/>
            <a:endParaRPr lang="en-US" dirty="0">
              <a:latin typeface="Arial" charset="0"/>
              <a:ea typeface="ＭＳ Ｐゴシック" charset="0"/>
              <a:cs typeface="ＭＳ Ｐゴシック" charset="0"/>
            </a:endParaRPr>
          </a:p>
          <a:p>
            <a:pPr eaLnBrk="1" hangingPunct="1"/>
            <a:endParaRPr lang="en-US" dirty="0">
              <a:latin typeface="Arial" charset="0"/>
              <a:ea typeface="ＭＳ Ｐゴシック" charset="0"/>
              <a:cs typeface="ＭＳ Ｐゴシック" charset="0"/>
            </a:endParaRPr>
          </a:p>
          <a:p>
            <a:pPr eaLnBrk="1" hangingPunct="1"/>
            <a:endParaRPr lang="en-US" dirty="0">
              <a:latin typeface="Arial" charset="0"/>
              <a:ea typeface="ＭＳ Ｐゴシック" charset="0"/>
              <a:cs typeface="ＭＳ Ｐゴシック" charset="0"/>
            </a:endParaRPr>
          </a:p>
          <a:p>
            <a:pPr eaLnBrk="1" hangingPunct="1"/>
            <a:endParaRPr lang="en-US" dirty="0">
              <a:latin typeface="Arial" charset="0"/>
              <a:ea typeface="ＭＳ Ｐゴシック" charset="0"/>
              <a:cs typeface="ＭＳ Ｐゴシック" charset="0"/>
            </a:endParaRPr>
          </a:p>
          <a:p>
            <a:pPr eaLnBrk="1" hangingPunct="1"/>
            <a:endParaRPr lang="en-US" dirty="0">
              <a:latin typeface="Arial" charset="0"/>
              <a:ea typeface="ＭＳ Ｐゴシック" charset="0"/>
              <a:cs typeface="ＭＳ Ｐゴシック" charset="0"/>
            </a:endParaRPr>
          </a:p>
          <a:p>
            <a:pPr eaLnBrk="1" hangingPunct="1"/>
            <a:r>
              <a:rPr lang="en-US" dirty="0" err="1">
                <a:latin typeface="Arial" charset="0"/>
                <a:ea typeface="ＭＳ Ｐゴシック" charset="0"/>
                <a:cs typeface="ＭＳ Ｐゴシック" charset="0"/>
              </a:rPr>
              <a:t>Iono</a:t>
            </a:r>
            <a:r>
              <a:rPr lang="en-US" dirty="0">
                <a:latin typeface="Arial" charset="0"/>
                <a:ea typeface="ＭＳ Ｐゴシック" charset="0"/>
                <a:cs typeface="ＭＳ Ｐゴシック" charset="0"/>
              </a:rPr>
              <a:t> zenith delay (</a:t>
            </a:r>
            <a:r>
              <a:rPr lang="en-US" dirty="0" err="1">
                <a:latin typeface="Arial" charset="0"/>
                <a:ea typeface="ＭＳ Ｐゴシック" charset="0"/>
                <a:cs typeface="ＭＳ Ｐゴシック" charset="0"/>
              </a:rPr>
              <a:t>Iz</a:t>
            </a:r>
            <a:r>
              <a:rPr lang="en-US" dirty="0">
                <a:latin typeface="Arial" charset="0"/>
                <a:ea typeface="ＭＳ Ｐゴシック" charset="0"/>
                <a:cs typeface="ＭＳ Ｐゴシック" charset="0"/>
              </a:rPr>
              <a:t>) ~ 1-</a:t>
            </a:r>
            <a:r>
              <a:rPr lang="en-US" dirty="0" smtClean="0">
                <a:latin typeface="Arial" charset="0"/>
                <a:ea typeface="ＭＳ Ｐゴシック" charset="0"/>
                <a:cs typeface="ＭＳ Ｐゴシック" charset="0"/>
              </a:rPr>
              <a:t>3 m </a:t>
            </a:r>
            <a:r>
              <a:rPr lang="en-US" dirty="0">
                <a:latin typeface="Arial" charset="0"/>
                <a:ea typeface="ＭＳ Ｐゴシック" charset="0"/>
                <a:cs typeface="ＭＳ Ｐゴシック" charset="0"/>
              </a:rPr>
              <a:t>at night, 5-</a:t>
            </a:r>
            <a:r>
              <a:rPr lang="en-US" dirty="0" smtClean="0">
                <a:latin typeface="Arial" charset="0"/>
                <a:ea typeface="ＭＳ Ｐゴシック" charset="0"/>
                <a:cs typeface="ＭＳ Ｐゴシック" charset="0"/>
              </a:rPr>
              <a:t>20 m </a:t>
            </a:r>
            <a:r>
              <a:rPr lang="en-US" dirty="0">
                <a:latin typeface="Arial" charset="0"/>
                <a:ea typeface="ＭＳ Ｐゴシック" charset="0"/>
                <a:cs typeface="ＭＳ Ｐゴシック" charset="0"/>
              </a:rPr>
              <a:t>or more mid-afternoon</a:t>
            </a:r>
          </a:p>
          <a:p>
            <a:pPr eaLnBrk="1" hangingPunct="1"/>
            <a:r>
              <a:rPr lang="en-US" dirty="0">
                <a:latin typeface="Arial" charset="0"/>
                <a:ea typeface="ＭＳ Ｐゴシック" charset="0"/>
                <a:cs typeface="ＭＳ Ｐゴシック" charset="0"/>
              </a:rPr>
              <a:t>OF ranges from 1 (</a:t>
            </a:r>
            <a:r>
              <a:rPr lang="en-US" dirty="0">
                <a:latin typeface="Symbol" charset="0"/>
                <a:ea typeface="ＭＳ Ｐゴシック" charset="0"/>
                <a:cs typeface="ＭＳ Ｐゴシック" charset="0"/>
              </a:rPr>
              <a:t>z</a:t>
            </a:r>
            <a:r>
              <a:rPr lang="en-US" dirty="0">
                <a:latin typeface="Arial" charset="0"/>
                <a:ea typeface="ＭＳ Ｐゴシック" charset="0"/>
                <a:cs typeface="ＭＳ Ｐゴシック" charset="0"/>
              </a:rPr>
              <a:t>=0) to ~3 (</a:t>
            </a:r>
            <a:r>
              <a:rPr lang="en-US" dirty="0">
                <a:latin typeface="Symbol" charset="0"/>
                <a:ea typeface="ＭＳ Ｐゴシック" charset="0"/>
                <a:cs typeface="ＭＳ Ｐゴシック" charset="0"/>
              </a:rPr>
              <a:t>z</a:t>
            </a:r>
            <a:r>
              <a:rPr lang="en-US" dirty="0">
                <a:latin typeface="Arial" charset="0"/>
                <a:ea typeface="ＭＳ Ｐゴシック" charset="0"/>
                <a:cs typeface="ＭＳ Ｐゴシック" charset="0"/>
              </a:rPr>
              <a:t>=85 </a:t>
            </a:r>
            <a:r>
              <a:rPr lang="en-US" dirty="0" err="1">
                <a:latin typeface="Arial" charset="0"/>
                <a:ea typeface="ＭＳ Ｐゴシック" charset="0"/>
                <a:cs typeface="ＭＳ Ｐゴシック" charset="0"/>
              </a:rPr>
              <a:t>deg</a:t>
            </a:r>
            <a:r>
              <a:rPr lang="en-US" dirty="0">
                <a:latin typeface="Arial" charset="0"/>
                <a:ea typeface="ＭＳ Ｐゴシック" charset="0"/>
                <a:cs typeface="ＭＳ Ｐゴシック" charset="0"/>
              </a:rPr>
              <a:t>)</a:t>
            </a:r>
          </a:p>
          <a:p>
            <a:pPr eaLnBrk="1" hangingPunct="1"/>
            <a:r>
              <a:rPr lang="en-US" dirty="0">
                <a:latin typeface="Arial" charset="0"/>
                <a:ea typeface="ＭＳ Ｐゴシック" charset="0"/>
                <a:cs typeface="ＭＳ Ｐゴシック" charset="0"/>
              </a:rPr>
              <a:t>1 TECU ~ 0.16 m</a:t>
            </a:r>
          </a:p>
        </p:txBody>
      </p:sp>
      <p:graphicFrame>
        <p:nvGraphicFramePr>
          <p:cNvPr id="21506" name="Object 2"/>
          <p:cNvGraphicFramePr>
            <a:graphicFrameLocks noChangeAspect="1"/>
          </p:cNvGraphicFramePr>
          <p:nvPr>
            <p:extLst>
              <p:ext uri="{D42A27DB-BD31-4B8C-83A1-F6EECF244321}">
                <p14:modId xmlns:p14="http://schemas.microsoft.com/office/powerpoint/2010/main" val="1549317372"/>
              </p:ext>
            </p:extLst>
          </p:nvPr>
        </p:nvGraphicFramePr>
        <p:xfrm>
          <a:off x="2819400" y="2362200"/>
          <a:ext cx="3187700" cy="1397000"/>
        </p:xfrm>
        <a:graphic>
          <a:graphicData uri="http://schemas.openxmlformats.org/presentationml/2006/ole">
            <mc:AlternateContent xmlns:mc="http://schemas.openxmlformats.org/markup-compatibility/2006">
              <mc:Choice xmlns:v="urn:schemas-microsoft-com:vml" Requires="v">
                <p:oleObj spid="_x0000_s224281" name="Equation" r:id="rId3" imgW="3187700" imgH="1397000" progId="Equation.3">
                  <p:embed/>
                </p:oleObj>
              </mc:Choice>
              <mc:Fallback>
                <p:oleObj name="Equation" r:id="rId3" imgW="3187700" imgH="13970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362200"/>
                        <a:ext cx="3187700" cy="13970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15</a:t>
            </a:fld>
            <a:endParaRPr lang="en-US"/>
          </a:p>
        </p:txBody>
      </p:sp>
    </p:spTree>
    <p:extLst>
      <p:ext uri="{BB962C8B-B14F-4D97-AF65-F5344CB8AC3E}">
        <p14:creationId xmlns:p14="http://schemas.microsoft.com/office/powerpoint/2010/main" val="30592780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im_demo.gif"/>
          <p:cNvPicPr>
            <a:picLocks noChangeAspect="1"/>
          </p:cNvPicPr>
          <p:nvPr/>
        </p:nvPicPr>
        <p:blipFill>
          <a:blip r:embed="rId2" cstate="print"/>
          <a:stretch>
            <a:fillRect/>
          </a:stretch>
        </p:blipFill>
        <p:spPr>
          <a:xfrm>
            <a:off x="3886200" y="3048000"/>
            <a:ext cx="4762500" cy="2857500"/>
          </a:xfrm>
          <a:prstGeom prst="rect">
            <a:avLst/>
          </a:prstGeom>
        </p:spPr>
      </p:pic>
      <p:sp>
        <p:nvSpPr>
          <p:cNvPr id="3" name="Content Placeholder 2"/>
          <p:cNvSpPr>
            <a:spLocks noGrp="1"/>
          </p:cNvSpPr>
          <p:nvPr>
            <p:ph idx="1"/>
          </p:nvPr>
        </p:nvSpPr>
        <p:spPr/>
        <p:txBody>
          <a:bodyPr/>
          <a:lstStyle/>
          <a:p>
            <a:r>
              <a:rPr lang="en-US" dirty="0" smtClean="0"/>
              <a:t>Global </a:t>
            </a:r>
            <a:r>
              <a:rPr lang="en-US" dirty="0" err="1" smtClean="0"/>
              <a:t>Ionospheric</a:t>
            </a:r>
            <a:r>
              <a:rPr lang="en-US" dirty="0" smtClean="0"/>
              <a:t> Maps</a:t>
            </a:r>
            <a:endParaRPr lang="en-US" dirty="0"/>
          </a:p>
        </p:txBody>
      </p:sp>
      <p:sp>
        <p:nvSpPr>
          <p:cNvPr id="4" name="Text Placeholder 3"/>
          <p:cNvSpPr>
            <a:spLocks noGrp="1"/>
          </p:cNvSpPr>
          <p:nvPr>
            <p:ph type="body" sz="half" idx="2"/>
          </p:nvPr>
        </p:nvSpPr>
        <p:spPr>
          <a:xfrm>
            <a:off x="228600" y="152400"/>
            <a:ext cx="3124200" cy="5638800"/>
          </a:xfrm>
        </p:spPr>
        <p:txBody>
          <a:bodyPr>
            <a:normAutofit/>
          </a:bodyPr>
          <a:lstStyle/>
          <a:p>
            <a:pPr>
              <a:buFont typeface="Arial" pitchFamily="34" charset="0"/>
              <a:buChar char="•"/>
            </a:pPr>
            <a:r>
              <a:rPr lang="en-US" sz="1600" dirty="0" smtClean="0"/>
              <a:t>Global </a:t>
            </a:r>
            <a:r>
              <a:rPr lang="en-US" sz="1600" dirty="0" err="1" smtClean="0"/>
              <a:t>Ionospheric</a:t>
            </a:r>
            <a:r>
              <a:rPr lang="en-US" sz="1600" dirty="0" smtClean="0"/>
              <a:t> Maps (GIMs) are generated using data from carefully sited GPS receivers (JPL network shown at right).</a:t>
            </a:r>
            <a:endParaRPr lang="en-US" sz="1600" dirty="0"/>
          </a:p>
          <a:p>
            <a:pPr>
              <a:buFont typeface="Arial" pitchFamily="34" charset="0"/>
              <a:buChar char="•"/>
            </a:pPr>
            <a:r>
              <a:rPr lang="en-US" sz="1600" dirty="0" smtClean="0"/>
              <a:t>Generated by:</a:t>
            </a:r>
          </a:p>
          <a:p>
            <a:pPr lvl="1">
              <a:buFont typeface="Arial" pitchFamily="34" charset="0"/>
              <a:buChar char="•"/>
            </a:pPr>
            <a:r>
              <a:rPr lang="en-US" sz="1400" dirty="0" smtClean="0"/>
              <a:t>JPL (NASA, California)</a:t>
            </a:r>
          </a:p>
          <a:p>
            <a:pPr lvl="1">
              <a:buFont typeface="Arial" pitchFamily="34" charset="0"/>
              <a:buChar char="•"/>
            </a:pPr>
            <a:r>
              <a:rPr lang="en-US" sz="1400" dirty="0" smtClean="0"/>
              <a:t>Center for Orbit Determination (CODE, U. of Bern, Switzerland)</a:t>
            </a:r>
          </a:p>
          <a:p>
            <a:pPr lvl="1">
              <a:buFont typeface="Arial" pitchFamily="34" charset="0"/>
              <a:buChar char="•"/>
            </a:pPr>
            <a:r>
              <a:rPr lang="en-US" sz="1400" dirty="0" smtClean="0"/>
              <a:t>GSD, Canada</a:t>
            </a:r>
          </a:p>
          <a:p>
            <a:pPr lvl="1">
              <a:buFont typeface="Arial" pitchFamily="34" charset="0"/>
              <a:buChar char="•"/>
            </a:pPr>
            <a:r>
              <a:rPr lang="en-US" sz="1400" dirty="0" smtClean="0"/>
              <a:t>UPCG</a:t>
            </a:r>
          </a:p>
          <a:p>
            <a:pPr lvl="1">
              <a:buFont typeface="Arial" pitchFamily="34" charset="0"/>
              <a:buChar char="•"/>
            </a:pPr>
            <a:r>
              <a:rPr lang="en-US" sz="1400" dirty="0" smtClean="0"/>
              <a:t>Others</a:t>
            </a:r>
          </a:p>
          <a:p>
            <a:pPr>
              <a:buFont typeface="Arial" pitchFamily="34" charset="0"/>
              <a:buChar char="•"/>
            </a:pPr>
            <a:r>
              <a:rPr lang="en-US" sz="1600" dirty="0" smtClean="0"/>
              <a:t>Updated (at least) daily, used for GPS and research applications</a:t>
            </a:r>
          </a:p>
          <a:p>
            <a:pPr>
              <a:buFont typeface="Arial" pitchFamily="34" charset="0"/>
              <a:buChar char="•"/>
            </a:pPr>
            <a:r>
              <a:rPr lang="en-US" sz="1600" dirty="0" smtClean="0"/>
              <a:t>Calculates TECV from ranging error</a:t>
            </a:r>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16</a:t>
            </a:fld>
            <a:endParaRPr lang="en-US"/>
          </a:p>
        </p:txBody>
      </p:sp>
      <p:pic>
        <p:nvPicPr>
          <p:cNvPr id="7" name="Picture 6" descr="sitemap.gif"/>
          <p:cNvPicPr>
            <a:picLocks noChangeAspect="1"/>
          </p:cNvPicPr>
          <p:nvPr/>
        </p:nvPicPr>
        <p:blipFill>
          <a:blip r:embed="rId3" cstate="print"/>
          <a:stretch>
            <a:fillRect/>
          </a:stretch>
        </p:blipFill>
        <p:spPr>
          <a:xfrm>
            <a:off x="3657600" y="838200"/>
            <a:ext cx="4072812" cy="2057400"/>
          </a:xfrm>
          <a:prstGeom prst="rect">
            <a:avLst/>
          </a:prstGeom>
        </p:spPr>
      </p:pic>
      <p:sp>
        <p:nvSpPr>
          <p:cNvPr id="8" name="TextBox 7"/>
          <p:cNvSpPr txBox="1"/>
          <p:nvPr/>
        </p:nvSpPr>
        <p:spPr>
          <a:xfrm>
            <a:off x="2209800" y="5638800"/>
            <a:ext cx="2057400" cy="261610"/>
          </a:xfrm>
          <a:prstGeom prst="rect">
            <a:avLst/>
          </a:prstGeom>
          <a:noFill/>
        </p:spPr>
        <p:txBody>
          <a:bodyPr wrap="square" rtlCol="0">
            <a:spAutoFit/>
          </a:bodyPr>
          <a:lstStyle/>
          <a:p>
            <a:r>
              <a:rPr lang="en-US" sz="1100" dirty="0" smtClean="0"/>
              <a:t>Images courtesy NASA/JPL</a:t>
            </a:r>
            <a:endParaRPr lang="en-US" sz="1100" dirty="0"/>
          </a:p>
        </p:txBody>
      </p:sp>
    </p:spTree>
    <p:extLst>
      <p:ext uri="{BB962C8B-B14F-4D97-AF65-F5344CB8AC3E}">
        <p14:creationId xmlns:p14="http://schemas.microsoft.com/office/powerpoint/2010/main" val="2112431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descr="cgim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2075" y="0"/>
            <a:ext cx="7781925" cy="622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2"/>
          <p:cNvSpPr>
            <a:spLocks noGrp="1" noChangeArrowheads="1"/>
          </p:cNvSpPr>
          <p:nvPr>
            <p:ph type="title"/>
          </p:nvPr>
        </p:nvSpPr>
        <p:spPr>
          <a:xfrm>
            <a:off x="0" y="273050"/>
            <a:ext cx="1219201" cy="2012950"/>
          </a:xfrm>
        </p:spPr>
        <p:txBody>
          <a:bodyPr>
            <a:normAutofit/>
          </a:bodyPr>
          <a:lstStyle/>
          <a:p>
            <a:pPr eaLnBrk="1" hangingPunct="1"/>
            <a:r>
              <a:rPr lang="en-US" sz="2400" b="0" dirty="0" smtClean="0">
                <a:latin typeface="Arial" charset="0"/>
                <a:ea typeface="ＭＳ Ｐゴシック" charset="0"/>
                <a:cs typeface="ＭＳ Ｐゴシック" charset="0"/>
              </a:rPr>
              <a:t>TECV </a:t>
            </a:r>
            <a:r>
              <a:rPr lang="en-US" sz="2400" b="0" dirty="0">
                <a:latin typeface="Arial" charset="0"/>
                <a:ea typeface="ＭＳ Ｐゴシック" charset="0"/>
                <a:cs typeface="ＭＳ Ｐゴシック" charset="0"/>
              </a:rPr>
              <a:t>Maps</a:t>
            </a:r>
          </a:p>
        </p:txBody>
      </p:sp>
      <p:sp>
        <p:nvSpPr>
          <p:cNvPr id="2" name="Text Placeholder 1"/>
          <p:cNvSpPr>
            <a:spLocks noGrp="1"/>
          </p:cNvSpPr>
          <p:nvPr>
            <p:ph type="body" sz="half" idx="2"/>
          </p:nvPr>
        </p:nvSpPr>
        <p:spPr>
          <a:xfrm>
            <a:off x="1371600" y="4267200"/>
            <a:ext cx="7772400" cy="838200"/>
          </a:xfrm>
          <a:solidFill>
            <a:schemeClr val="bg1"/>
          </a:solidFill>
        </p:spPr>
        <p:txBody>
          <a:bodyPr>
            <a:noAutofit/>
          </a:bodyPr>
          <a:lstStyle/>
          <a:p>
            <a:r>
              <a:rPr lang="en-US" sz="1800" dirty="0">
                <a:latin typeface="Arial" charset="0"/>
                <a:ea typeface="ＭＳ Ｐゴシック" charset="0"/>
                <a:cs typeface="ＭＳ Ｐゴシック" charset="0"/>
              </a:rPr>
              <a:t>2-hourly snapshots of the Earth's TEC (01:00, 03:00, </a:t>
            </a:r>
            <a:r>
              <a:rPr lang="en-US" sz="1800" dirty="0" err="1">
                <a:latin typeface="Arial" charset="0"/>
                <a:ea typeface="ＭＳ Ｐゴシック" charset="0"/>
                <a:cs typeface="ＭＳ Ｐゴシック" charset="0"/>
              </a:rPr>
              <a:t>etc</a:t>
            </a:r>
            <a:r>
              <a:rPr lang="en-US" sz="1800" dirty="0">
                <a:latin typeface="Arial" charset="0"/>
                <a:ea typeface="ＭＳ Ｐゴシック" charset="0"/>
                <a:cs typeface="ＭＳ Ｐゴシック" charset="0"/>
              </a:rPr>
              <a:t>) </a:t>
            </a:r>
            <a:endParaRPr lang="en-US" sz="1800" dirty="0" smtClean="0">
              <a:latin typeface="Arial" charset="0"/>
              <a:ea typeface="ＭＳ Ｐゴシック" charset="0"/>
              <a:cs typeface="ＭＳ Ｐゴシック" charset="0"/>
            </a:endParaRPr>
          </a:p>
          <a:p>
            <a:r>
              <a:rPr lang="en-US" sz="1800" dirty="0" smtClean="0">
                <a:latin typeface="Arial" charset="0"/>
                <a:ea typeface="ＭＳ Ｐゴシック" charset="0"/>
                <a:cs typeface="ＭＳ Ｐゴシック" charset="0"/>
              </a:rPr>
              <a:t>Dark </a:t>
            </a:r>
            <a:r>
              <a:rPr lang="en-US" sz="1800" dirty="0">
                <a:latin typeface="Arial" charset="0"/>
                <a:ea typeface="ＭＳ Ｐゴシック" charset="0"/>
                <a:cs typeface="ＭＳ Ｐゴシック" charset="0"/>
              </a:rPr>
              <a:t>blue indicates low TEC and red indicates high TEC (up to 75 TECU ). </a:t>
            </a:r>
          </a:p>
          <a:p>
            <a:endParaRPr lang="en-US" sz="1800" dirty="0"/>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17</a:t>
            </a:fld>
            <a:endParaRPr lang="en-US"/>
          </a:p>
        </p:txBody>
      </p:sp>
    </p:spTree>
    <p:extLst>
      <p:ext uri="{BB962C8B-B14F-4D97-AF65-F5344CB8AC3E}">
        <p14:creationId xmlns:p14="http://schemas.microsoft.com/office/powerpoint/2010/main" val="12129022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9867" y="8382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Global Ionospheric Maps (TECV)</a:t>
            </a:r>
          </a:p>
        </p:txBody>
      </p:sp>
      <p:sp>
        <p:nvSpPr>
          <p:cNvPr id="23556" name="Rectangle 3"/>
          <p:cNvSpPr>
            <a:spLocks noGrp="1" noChangeArrowheads="1"/>
          </p:cNvSpPr>
          <p:nvPr>
            <p:ph type="body" idx="1"/>
          </p:nvPr>
        </p:nvSpPr>
        <p:spPr>
          <a:xfrm>
            <a:off x="16933" y="5486400"/>
            <a:ext cx="9144000" cy="533400"/>
          </a:xfrm>
        </p:spPr>
        <p:txBody>
          <a:bodyPr/>
          <a:lstStyle/>
          <a:p>
            <a:pPr eaLnBrk="1" hangingPunct="1"/>
            <a:r>
              <a:rPr lang="en-US" dirty="0">
                <a:latin typeface="Arial" charset="0"/>
                <a:ea typeface="ＭＳ Ｐゴシック" charset="0"/>
                <a:cs typeface="ＭＳ Ｐゴシック" charset="0"/>
              </a:rPr>
              <a:t>http://</a:t>
            </a:r>
            <a:r>
              <a:rPr lang="en-US" dirty="0" err="1">
                <a:latin typeface="Arial" charset="0"/>
                <a:ea typeface="ＭＳ Ｐゴシック" charset="0"/>
                <a:cs typeface="ＭＳ Ｐゴシック" charset="0"/>
              </a:rPr>
              <a:t>iono.jpl.nasa.gov</a:t>
            </a:r>
            <a:r>
              <a:rPr lang="en-US" dirty="0">
                <a:latin typeface="Arial" charset="0"/>
                <a:ea typeface="ＭＳ Ｐゴシック" charset="0"/>
                <a:cs typeface="ＭＳ Ｐゴシック" charset="0"/>
              </a:rPr>
              <a:t>/</a:t>
            </a: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18</a:t>
            </a:fld>
            <a:endParaRPr lang="en-US"/>
          </a:p>
        </p:txBody>
      </p:sp>
    </p:spTree>
    <p:extLst>
      <p:ext uri="{BB962C8B-B14F-4D97-AF65-F5344CB8AC3E}">
        <p14:creationId xmlns:p14="http://schemas.microsoft.com/office/powerpoint/2010/main" val="41445291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Ionospheric Storms</a:t>
            </a:r>
          </a:p>
        </p:txBody>
      </p:sp>
      <p:sp>
        <p:nvSpPr>
          <p:cNvPr id="24580" name="Rectangle 3"/>
          <p:cNvSpPr>
            <a:spLocks noGrp="1" noChangeArrowheads="1"/>
          </p:cNvSpPr>
          <p:nvPr>
            <p:ph type="body" idx="1"/>
          </p:nvPr>
        </p:nvSpPr>
        <p:spPr>
          <a:xfrm>
            <a:off x="0" y="1219200"/>
            <a:ext cx="8915400" cy="4572000"/>
          </a:xfrm>
        </p:spPr>
        <p:txBody>
          <a:bodyPr/>
          <a:lstStyle/>
          <a:p>
            <a:pPr eaLnBrk="1" hangingPunct="1"/>
            <a:r>
              <a:rPr lang="en-US" sz="1800" dirty="0">
                <a:latin typeface="Arial" charset="0"/>
                <a:ea typeface="ＭＳ Ｐゴシック" charset="0"/>
                <a:cs typeface="ＭＳ Ｐゴシック" charset="0"/>
              </a:rPr>
              <a:t>Solar activity such as flares and coronal mass ejections often produce large variations in the particle and electromagnetic radiation incident upon the earth. </a:t>
            </a:r>
          </a:p>
        </p:txBody>
      </p:sp>
      <p:pic>
        <p:nvPicPr>
          <p:cNvPr id="2458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905000"/>
            <a:ext cx="7162800" cy="458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19</a:t>
            </a:fld>
            <a:endParaRPr lang="en-US"/>
          </a:p>
        </p:txBody>
      </p:sp>
    </p:spTree>
    <p:extLst>
      <p:ext uri="{BB962C8B-B14F-4D97-AF65-F5344CB8AC3E}">
        <p14:creationId xmlns:p14="http://schemas.microsoft.com/office/powerpoint/2010/main" val="23521999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2</a:t>
            </a:fld>
            <a:endParaRPr lang="en-US"/>
          </a:p>
        </p:txBody>
      </p:sp>
      <p:sp>
        <p:nvSpPr>
          <p:cNvPr id="6" name="Title 1"/>
          <p:cNvSpPr>
            <a:spLocks noGrp="1"/>
          </p:cNvSpPr>
          <p:nvPr>
            <p:ph type="title"/>
          </p:nvPr>
        </p:nvSpPr>
        <p:spPr>
          <a:xfrm>
            <a:off x="609600" y="427038"/>
            <a:ext cx="8229600" cy="1143000"/>
          </a:xfrm>
        </p:spPr>
        <p:txBody>
          <a:bodyPr/>
          <a:lstStyle/>
          <a:p>
            <a:r>
              <a:rPr lang="en-US" dirty="0" smtClean="0">
                <a:latin typeface="Arial" charset="0"/>
                <a:ea typeface="ＭＳ Ｐゴシック" charset="0"/>
                <a:cs typeface="ＭＳ Ｐゴシック" charset="0"/>
              </a:rPr>
              <a:t>Homework4 Comments</a:t>
            </a:r>
            <a:r>
              <a:rPr lang="en-US" dirty="0">
                <a:latin typeface="Arial" charset="0"/>
                <a:ea typeface="ＭＳ Ｐゴシック" charset="0"/>
                <a:cs typeface="ＭＳ Ｐゴシック" charset="0"/>
              </a:rPr>
              <a:t>	</a:t>
            </a:r>
          </a:p>
        </p:txBody>
      </p:sp>
      <p:sp>
        <p:nvSpPr>
          <p:cNvPr id="7" name="Content Placeholder 2"/>
          <p:cNvSpPr>
            <a:spLocks noGrp="1"/>
          </p:cNvSpPr>
          <p:nvPr>
            <p:ph idx="1"/>
          </p:nvPr>
        </p:nvSpPr>
        <p:spPr>
          <a:xfrm>
            <a:off x="609600" y="1295400"/>
            <a:ext cx="8229600" cy="5410200"/>
          </a:xfrm>
        </p:spPr>
        <p:txBody>
          <a:bodyPr/>
          <a:lstStyle/>
          <a:p>
            <a:r>
              <a:rPr lang="en-US" dirty="0" smtClean="0">
                <a:latin typeface="Arial" charset="0"/>
                <a:ea typeface="ＭＳ Ｐゴシック" charset="0"/>
                <a:cs typeface="ＭＳ Ｐゴシック" charset="0"/>
              </a:rPr>
              <a:t>If possible, take photos!</a:t>
            </a:r>
            <a:endParaRPr lang="en-US" dirty="0">
              <a:latin typeface="Arial" charset="0"/>
              <a:ea typeface="ＭＳ Ｐゴシック" charset="0"/>
              <a:cs typeface="ＭＳ Ｐゴシック" charset="0"/>
            </a:endParaRPr>
          </a:p>
          <a:p>
            <a:r>
              <a:rPr lang="en-US" dirty="0" smtClean="0">
                <a:latin typeface="Arial" charset="0"/>
                <a:ea typeface="ＭＳ Ｐゴシック" charset="0"/>
                <a:cs typeface="ＭＳ Ｐゴシック" charset="0"/>
              </a:rPr>
              <a:t>Write down enough so that someone </a:t>
            </a:r>
            <a:r>
              <a:rPr lang="en-US" dirty="0">
                <a:latin typeface="Arial" charset="0"/>
                <a:ea typeface="ＭＳ Ｐゴシック" charset="0"/>
                <a:cs typeface="ＭＳ Ｐゴシック" charset="0"/>
              </a:rPr>
              <a:t>else should be able to repeat what you did.</a:t>
            </a:r>
          </a:p>
          <a:p>
            <a:r>
              <a:rPr lang="en-US" dirty="0">
                <a:latin typeface="Arial" charset="0"/>
                <a:ea typeface="ＭＳ Ｐゴシック" charset="0"/>
                <a:cs typeface="ＭＳ Ｐゴシック" charset="0"/>
              </a:rPr>
              <a:t>Use </a:t>
            </a:r>
            <a:r>
              <a:rPr lang="en-US" dirty="0" smtClean="0">
                <a:latin typeface="Arial" charset="0"/>
                <a:ea typeface="ＭＳ Ｐゴシック" charset="0"/>
                <a:cs typeface="ＭＳ Ｐゴシック" charset="0"/>
              </a:rPr>
              <a:t>the</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visibility code to look at the expected satellite geometry</a:t>
            </a:r>
          </a:p>
          <a:p>
            <a:r>
              <a:rPr lang="en-US" dirty="0" smtClean="0">
                <a:latin typeface="Arial" charset="0"/>
                <a:ea typeface="ＭＳ Ｐゴシック" charset="0"/>
                <a:cs typeface="ＭＳ Ｐゴシック" charset="0"/>
              </a:rPr>
              <a:t>Provide quantitative </a:t>
            </a:r>
            <a:r>
              <a:rPr lang="en-US" dirty="0">
                <a:latin typeface="Arial" charset="0"/>
                <a:ea typeface="ＭＳ Ｐゴシック" charset="0"/>
                <a:cs typeface="ＭＳ Ｐゴシック" charset="0"/>
              </a:rPr>
              <a:t>results</a:t>
            </a:r>
            <a:r>
              <a:rPr lang="en-US" dirty="0" smtClean="0">
                <a:latin typeface="Arial" charset="0"/>
                <a:ea typeface="ＭＳ Ｐゴシック" charset="0"/>
                <a:cs typeface="ＭＳ Ｐゴシック" charset="0"/>
              </a:rPr>
              <a:t>.</a:t>
            </a:r>
          </a:p>
          <a:p>
            <a:r>
              <a:rPr lang="en-US" dirty="0">
                <a:latin typeface="Arial" charset="0"/>
                <a:ea typeface="ＭＳ Ｐゴシック" charset="0"/>
                <a:cs typeface="ＭＳ Ｐゴシック" charset="0"/>
              </a:rPr>
              <a:t>Abstract should be a summary of the report – objectives, what you actually did, key results, key conclusions.  Keep it short and direct.  For these reports, 5 sentences should be about right</a:t>
            </a:r>
            <a:r>
              <a:rPr lang="en-US" dirty="0" smtClean="0">
                <a:latin typeface="Arial" charset="0"/>
                <a:ea typeface="ＭＳ Ｐゴシック" charset="0"/>
                <a:cs typeface="ＭＳ Ｐゴシック" charset="0"/>
              </a:rPr>
              <a:t>.</a:t>
            </a:r>
          </a:p>
          <a:p>
            <a:r>
              <a:rPr lang="en-US" dirty="0" smtClean="0">
                <a:latin typeface="Arial" charset="0"/>
                <a:ea typeface="ＭＳ Ｐゴシック" charset="0"/>
                <a:cs typeface="ＭＳ Ｐゴシック" charset="0"/>
              </a:rPr>
              <a:t>Conclusions </a:t>
            </a:r>
            <a:r>
              <a:rPr lang="en-US" dirty="0">
                <a:latin typeface="Arial" charset="0"/>
                <a:ea typeface="ＭＳ Ｐゴシック" charset="0"/>
                <a:cs typeface="ＭＳ Ｐゴシック" charset="0"/>
              </a:rPr>
              <a:t>should describe what you learned from the experiment.  How did the results compare with what you expected?  What was surprising? </a:t>
            </a:r>
          </a:p>
          <a:p>
            <a:r>
              <a:rPr lang="en-US" dirty="0">
                <a:latin typeface="Arial" charset="0"/>
                <a:ea typeface="ＭＳ Ｐゴシック" charset="0"/>
                <a:cs typeface="ＭＳ Ｐゴシック" charset="0"/>
              </a:rPr>
              <a:t>Recommendations should provide 1) advice to me on how to improve the assignment and 2) advice to hypothetical future students as to what you would do differently if repeating this exercise. </a:t>
            </a:r>
          </a:p>
          <a:p>
            <a:endParaRPr lang="en-US" dirty="0">
              <a:latin typeface="Arial" charset="0"/>
              <a:ea typeface="ＭＳ Ｐゴシック" charset="0"/>
              <a:cs typeface="ＭＳ Ｐゴシック" charset="0"/>
            </a:endParaRPr>
          </a:p>
          <a:p>
            <a:pPr marL="0" indent="0">
              <a:buNone/>
            </a:pPr>
            <a:r>
              <a:rPr lang="en-US" dirty="0" smtClean="0">
                <a:latin typeface="Arial" charset="0"/>
                <a:ea typeface="ＭＳ Ｐゴシック" charset="0"/>
                <a:cs typeface="ＭＳ Ｐゴシック" charset="0"/>
              </a:rPr>
              <a:t>   </a:t>
            </a:r>
            <a:endParaRPr lang="en-US" dirty="0">
              <a:latin typeface="Arial" charset="0"/>
              <a:ea typeface="ＭＳ Ｐゴシック" charset="0"/>
              <a:cs typeface="ＭＳ Ｐゴシック" charset="0"/>
            </a:endParaRPr>
          </a:p>
        </p:txBody>
      </p:sp>
      <p:sp>
        <p:nvSpPr>
          <p:cNvPr id="8" name="Slide Number Placeholder 3"/>
          <p:cNvSpPr txBox="1">
            <a:spLocks/>
          </p:cNvSpPr>
          <p:nvPr/>
        </p:nvSpPr>
        <p:spPr>
          <a:xfrm>
            <a:off x="6705600" y="65087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0" latinLnBrk="0" hangingPunct="0">
              <a:defRPr sz="2400" kern="1200">
                <a:solidFill>
                  <a:schemeClr val="tx1"/>
                </a:solidFill>
                <a:latin typeface="Arial" charset="0"/>
                <a:ea typeface="ＭＳ Ｐゴシック" charset="0"/>
                <a:cs typeface="ＭＳ Ｐゴシック" charset="0"/>
              </a:defRPr>
            </a:lvl1pPr>
            <a:lvl2pPr marL="37931725" indent="-37474525" algn="l" defTabSz="914400" rtl="0" eaLnBrk="0" latinLnBrk="0" hangingPunct="0">
              <a:defRPr sz="2400" kern="1200">
                <a:solidFill>
                  <a:schemeClr val="tx1"/>
                </a:solidFill>
                <a:latin typeface="Arial" charset="0"/>
                <a:ea typeface="ＭＳ Ｐゴシック" charset="0"/>
                <a:cs typeface="+mn-cs"/>
              </a:defRPr>
            </a:lvl2pPr>
            <a:lvl3pPr marL="914400" algn="l" defTabSz="914400" rtl="0" eaLnBrk="0" latinLnBrk="0" hangingPunct="0">
              <a:defRPr sz="2400" kern="1200">
                <a:solidFill>
                  <a:schemeClr val="tx1"/>
                </a:solidFill>
                <a:latin typeface="Arial" charset="0"/>
                <a:ea typeface="ＭＳ Ｐゴシック" charset="0"/>
                <a:cs typeface="+mn-cs"/>
              </a:defRPr>
            </a:lvl3pPr>
            <a:lvl4pPr marL="1371600" algn="l" defTabSz="914400" rtl="0" eaLnBrk="0" latinLnBrk="0" hangingPunct="0">
              <a:defRPr sz="2400" kern="1200">
                <a:solidFill>
                  <a:schemeClr val="tx1"/>
                </a:solidFill>
                <a:latin typeface="Arial" charset="0"/>
                <a:ea typeface="ＭＳ Ｐゴシック" charset="0"/>
                <a:cs typeface="+mn-cs"/>
              </a:defRPr>
            </a:lvl4pPr>
            <a:lvl5pPr marL="1828800" algn="l" defTabSz="914400" rtl="0" eaLnBrk="0" latinLnBrk="0" hangingPunct="0">
              <a:defRPr sz="2400" kern="1200">
                <a:solidFill>
                  <a:schemeClr val="tx1"/>
                </a:solidFill>
                <a:latin typeface="Arial" charset="0"/>
                <a:ea typeface="ＭＳ Ｐゴシック" charset="0"/>
                <a:cs typeface="+mn-cs"/>
              </a:defRPr>
            </a:lvl5pPr>
            <a:lvl6pPr marL="4572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9144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1371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18288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pPr eaLnBrk="1" hangingPunct="1"/>
            <a:fld id="{BB0230C6-EB02-064E-A533-94D80383C7E1}" type="slidenum">
              <a:rPr lang="en-US" sz="1200" smtClean="0">
                <a:latin typeface="Garamond" charset="0"/>
              </a:rPr>
              <a:pPr eaLnBrk="1" hangingPunct="1"/>
              <a:t>2</a:t>
            </a:fld>
            <a:endParaRPr lang="en-US" sz="1200">
              <a:latin typeface="Garamond" charset="0"/>
            </a:endParaRPr>
          </a:p>
        </p:txBody>
      </p:sp>
    </p:spTree>
    <p:extLst>
      <p:ext uri="{BB962C8B-B14F-4D97-AF65-F5344CB8AC3E}">
        <p14:creationId xmlns:p14="http://schemas.microsoft.com/office/powerpoint/2010/main" val="133581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517525" y="347663"/>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Drivers</a:t>
            </a:r>
          </a:p>
        </p:txBody>
      </p:sp>
      <p:pic>
        <p:nvPicPr>
          <p:cNvPr id="25604" name="Picture 3" descr="meant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2412" y="0"/>
            <a:ext cx="7621588" cy="609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20</a:t>
            </a:fld>
            <a:endParaRPr lang="en-US"/>
          </a:p>
        </p:txBody>
      </p:sp>
    </p:spTree>
    <p:extLst>
      <p:ext uri="{BB962C8B-B14F-4D97-AF65-F5344CB8AC3E}">
        <p14:creationId xmlns:p14="http://schemas.microsoft.com/office/powerpoint/2010/main" val="2188805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Klobuchar Model – Broadcast Model</a:t>
            </a:r>
          </a:p>
        </p:txBody>
      </p:sp>
      <p:sp>
        <p:nvSpPr>
          <p:cNvPr id="31750" name="Rectangle 3"/>
          <p:cNvSpPr>
            <a:spLocks noGrp="1" noChangeArrowheads="1"/>
          </p:cNvSpPr>
          <p:nvPr>
            <p:ph type="body" idx="1"/>
          </p:nvPr>
        </p:nvSpPr>
        <p:spPr>
          <a:xfrm>
            <a:off x="457200" y="1295401"/>
            <a:ext cx="8305800" cy="3962400"/>
          </a:xfrm>
        </p:spPr>
        <p:txBody>
          <a:bodyPr/>
          <a:lstStyle/>
          <a:p>
            <a:pPr eaLnBrk="1" hangingPunct="1"/>
            <a:r>
              <a:rPr lang="en-US" dirty="0">
                <a:latin typeface="Arial" charset="0"/>
                <a:ea typeface="ＭＳ Ｐゴシック" charset="0"/>
                <a:cs typeface="ＭＳ Ｐゴシック" charset="0"/>
              </a:rPr>
              <a:t>Representation of zenith delay:</a:t>
            </a:r>
          </a:p>
          <a:p>
            <a:pPr eaLnBrk="1" hangingPunct="1">
              <a:buFont typeface="Wingdings" charset="0"/>
              <a:buNone/>
            </a:pPr>
            <a:endParaRPr lang="en-US" dirty="0">
              <a:latin typeface="Arial" charset="0"/>
              <a:ea typeface="ＭＳ Ｐゴシック" charset="0"/>
              <a:cs typeface="ＭＳ Ｐゴシック" charset="0"/>
            </a:endParaRPr>
          </a:p>
          <a:p>
            <a:pPr eaLnBrk="1" hangingPunct="1">
              <a:buFont typeface="Wingdings" charset="0"/>
              <a:buNone/>
            </a:pPr>
            <a:endParaRPr lang="en-US" dirty="0">
              <a:latin typeface="Arial" charset="0"/>
              <a:ea typeface="ＭＳ Ｐゴシック" charset="0"/>
              <a:cs typeface="ＭＳ Ｐゴシック" charset="0"/>
            </a:endParaRPr>
          </a:p>
          <a:p>
            <a:pPr eaLnBrk="1" hangingPunct="1">
              <a:buFont typeface="Wingdings" charset="0"/>
              <a:buNone/>
            </a:pPr>
            <a:endParaRPr lang="en-US" dirty="0">
              <a:latin typeface="Arial" charset="0"/>
              <a:ea typeface="ＭＳ Ｐゴシック" charset="0"/>
              <a:cs typeface="ＭＳ Ｐゴシック" charset="0"/>
            </a:endParaRPr>
          </a:p>
          <a:p>
            <a:pPr eaLnBrk="1" hangingPunct="1"/>
            <a:endParaRPr lang="en-US" dirty="0" smtClean="0">
              <a:latin typeface="Arial" charset="0"/>
              <a:ea typeface="ＭＳ Ｐゴシック" charset="0"/>
              <a:cs typeface="ＭＳ Ｐゴシック" charset="0"/>
            </a:endParaRPr>
          </a:p>
          <a:p>
            <a:pPr eaLnBrk="1" hangingPunct="1"/>
            <a:r>
              <a:rPr lang="en-US" dirty="0" smtClean="0">
                <a:latin typeface="Arial" charset="0"/>
                <a:ea typeface="ＭＳ Ｐゴシック" charset="0"/>
                <a:cs typeface="ＭＳ Ｐゴシック" charset="0"/>
              </a:rPr>
              <a:t>t </a:t>
            </a:r>
            <a:r>
              <a:rPr lang="en-US" dirty="0">
                <a:latin typeface="Arial" charset="0"/>
                <a:ea typeface="ＭＳ Ｐゴシック" charset="0"/>
                <a:cs typeface="ＭＳ Ｐゴシック" charset="0"/>
              </a:rPr>
              <a:t>is local time at the </a:t>
            </a:r>
            <a:r>
              <a:rPr lang="en-US" dirty="0" err="1">
                <a:latin typeface="Arial" charset="0"/>
                <a:ea typeface="ＭＳ Ｐゴシック" charset="0"/>
                <a:cs typeface="ＭＳ Ｐゴシック" charset="0"/>
              </a:rPr>
              <a:t>ionospheric</a:t>
            </a:r>
            <a:r>
              <a:rPr lang="en-US" dirty="0">
                <a:latin typeface="Arial" charset="0"/>
                <a:ea typeface="ＭＳ Ｐゴシック" charset="0"/>
                <a:cs typeface="ＭＳ Ｐゴシック" charset="0"/>
              </a:rPr>
              <a:t> pierce point, expressed in geomagnetic coordinates</a:t>
            </a:r>
          </a:p>
          <a:p>
            <a:pPr eaLnBrk="1" hangingPunct="1"/>
            <a:r>
              <a:rPr lang="en-US" dirty="0">
                <a:latin typeface="Arial" charset="0"/>
                <a:ea typeface="ＭＳ Ｐゴシック" charset="0"/>
                <a:cs typeface="ＭＳ Ｐゴシック" charset="0"/>
              </a:rPr>
              <a:t>A1 – A4 are computed from the </a:t>
            </a:r>
            <a:r>
              <a:rPr lang="en-US" dirty="0">
                <a:latin typeface="Symbol" charset="0"/>
                <a:ea typeface="ＭＳ Ｐゴシック" charset="0"/>
                <a:cs typeface="ＭＳ Ｐゴシック" charset="0"/>
              </a:rPr>
              <a:t>a</a:t>
            </a:r>
            <a:r>
              <a:rPr lang="ja-JP" altLang="en-US" dirty="0">
                <a:latin typeface="Arial" charset="0"/>
                <a:ea typeface="ＭＳ Ｐゴシック" charset="0"/>
                <a:cs typeface="ＭＳ Ｐゴシック" charset="0"/>
              </a:rPr>
              <a:t>’</a:t>
            </a:r>
            <a:r>
              <a:rPr lang="en-US" dirty="0">
                <a:latin typeface="Arial" charset="0"/>
                <a:ea typeface="ＭＳ Ｐゴシック" charset="0"/>
                <a:cs typeface="ＭＳ Ｐゴシック" charset="0"/>
              </a:rPr>
              <a:t>s and </a:t>
            </a:r>
            <a:r>
              <a:rPr lang="en-US" dirty="0">
                <a:latin typeface="Symbol" charset="0"/>
                <a:ea typeface="ＭＳ Ｐゴシック" charset="0"/>
                <a:cs typeface="ＭＳ Ｐゴシック" charset="0"/>
              </a:rPr>
              <a:t>b</a:t>
            </a:r>
            <a:r>
              <a:rPr lang="ja-JP" altLang="en-US" dirty="0">
                <a:latin typeface="Arial" charset="0"/>
                <a:ea typeface="ＭＳ Ｐゴシック" charset="0"/>
                <a:cs typeface="ＭＳ Ｐゴシック" charset="0"/>
              </a:rPr>
              <a:t>’</a:t>
            </a:r>
            <a:r>
              <a:rPr lang="en-US" dirty="0">
                <a:latin typeface="Arial" charset="0"/>
                <a:ea typeface="ＭＳ Ｐゴシック" charset="0"/>
                <a:cs typeface="ＭＳ Ｐゴシック" charset="0"/>
              </a:rPr>
              <a:t>s in the </a:t>
            </a:r>
            <a:r>
              <a:rPr lang="en-US" dirty="0" err="1">
                <a:latin typeface="Arial" charset="0"/>
                <a:ea typeface="ＭＳ Ｐゴシック" charset="0"/>
                <a:cs typeface="ＭＳ Ｐゴシック" charset="0"/>
              </a:rPr>
              <a:t>nav</a:t>
            </a:r>
            <a:r>
              <a:rPr lang="en-US" dirty="0">
                <a:latin typeface="Arial" charset="0"/>
                <a:ea typeface="ＭＳ Ｐゴシック" charset="0"/>
                <a:cs typeface="ＭＳ Ｐゴシック" charset="0"/>
              </a:rPr>
              <a:t> message</a:t>
            </a:r>
          </a:p>
          <a:p>
            <a:pPr eaLnBrk="1" hangingPunct="1">
              <a:buFont typeface="Wingdings" charset="0"/>
              <a:buNone/>
            </a:pPr>
            <a:endParaRPr lang="en-US" dirty="0">
              <a:latin typeface="Arial" charset="0"/>
              <a:ea typeface="ＭＳ Ｐゴシック" charset="0"/>
              <a:cs typeface="ＭＳ Ｐゴシック" charset="0"/>
            </a:endParaRPr>
          </a:p>
          <a:p>
            <a:pPr eaLnBrk="1" hangingPunct="1"/>
            <a:r>
              <a:rPr lang="en-US" dirty="0">
                <a:latin typeface="Arial" charset="0"/>
                <a:ea typeface="ＭＳ Ｐゴシック" charset="0"/>
                <a:cs typeface="ＭＳ Ｐゴシック" charset="0"/>
              </a:rPr>
              <a:t>The obliquity factor is approximated as:</a:t>
            </a:r>
          </a:p>
        </p:txBody>
      </p:sp>
      <p:graphicFrame>
        <p:nvGraphicFramePr>
          <p:cNvPr id="31746" name="Object 2"/>
          <p:cNvGraphicFramePr>
            <a:graphicFrameLocks noChangeAspect="1"/>
          </p:cNvGraphicFramePr>
          <p:nvPr>
            <p:extLst>
              <p:ext uri="{D42A27DB-BD31-4B8C-83A1-F6EECF244321}">
                <p14:modId xmlns:p14="http://schemas.microsoft.com/office/powerpoint/2010/main" val="837725280"/>
              </p:ext>
            </p:extLst>
          </p:nvPr>
        </p:nvGraphicFramePr>
        <p:xfrm>
          <a:off x="3352800" y="1524000"/>
          <a:ext cx="5549900" cy="1219200"/>
        </p:xfrm>
        <a:graphic>
          <a:graphicData uri="http://schemas.openxmlformats.org/presentationml/2006/ole">
            <mc:AlternateContent xmlns:mc="http://schemas.openxmlformats.org/markup-compatibility/2006">
              <mc:Choice xmlns:v="urn:schemas-microsoft-com:vml" Requires="v">
                <p:oleObj spid="_x0000_s234538" name="Equation" r:id="rId3" imgW="5549900" imgH="1219200" progId="">
                  <p:embed/>
                </p:oleObj>
              </mc:Choice>
              <mc:Fallback>
                <p:oleObj name="Equation" r:id="rId3" imgW="5549900" imgH="12192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524000"/>
                        <a:ext cx="5549900" cy="1219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31747" name="Object 3"/>
          <p:cNvGraphicFramePr>
            <a:graphicFrameLocks noChangeAspect="1"/>
          </p:cNvGraphicFramePr>
          <p:nvPr>
            <p:extLst>
              <p:ext uri="{D42A27DB-BD31-4B8C-83A1-F6EECF244321}">
                <p14:modId xmlns:p14="http://schemas.microsoft.com/office/powerpoint/2010/main" val="2965997619"/>
              </p:ext>
            </p:extLst>
          </p:nvPr>
        </p:nvGraphicFramePr>
        <p:xfrm>
          <a:off x="2971800" y="4800600"/>
          <a:ext cx="3149600" cy="431800"/>
        </p:xfrm>
        <a:graphic>
          <a:graphicData uri="http://schemas.openxmlformats.org/presentationml/2006/ole">
            <mc:AlternateContent xmlns:mc="http://schemas.openxmlformats.org/markup-compatibility/2006">
              <mc:Choice xmlns:v="urn:schemas-microsoft-com:vml" Requires="v">
                <p:oleObj spid="_x0000_s234539" name="Equation" r:id="rId5" imgW="3149600" imgH="431800" progId="Equation.3">
                  <p:embed/>
                </p:oleObj>
              </mc:Choice>
              <mc:Fallback>
                <p:oleObj name="Equation" r:id="rId5" imgW="3149600" imgH="431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800600"/>
                        <a:ext cx="3149600" cy="4318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1752" name="TextBox 7"/>
          <p:cNvSpPr txBox="1">
            <a:spLocks noChangeArrowheads="1"/>
          </p:cNvSpPr>
          <p:nvPr/>
        </p:nvSpPr>
        <p:spPr bwMode="auto">
          <a:xfrm>
            <a:off x="6477000" y="8382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50-70% correct</a:t>
            </a: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21</a:t>
            </a:fld>
            <a:endParaRPr lang="en-US"/>
          </a:p>
        </p:txBody>
      </p:sp>
    </p:spTree>
    <p:extLst>
      <p:ext uri="{BB962C8B-B14F-4D97-AF65-F5344CB8AC3E}">
        <p14:creationId xmlns:p14="http://schemas.microsoft.com/office/powerpoint/2010/main" val="32918066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atin typeface="Arial" charset="0"/>
                <a:ea typeface="ＭＳ Ｐゴシック" charset="0"/>
                <a:cs typeface="ＭＳ Ｐゴシック" charset="0"/>
              </a:rPr>
              <a:t>Klobuchar Model</a:t>
            </a:r>
          </a:p>
        </p:txBody>
      </p:sp>
      <p:pic>
        <p:nvPicPr>
          <p:cNvPr id="32771" name="Content Placeholder 4" descr="5-10.eps"/>
          <p:cNvPicPr>
            <a:picLocks noGrp="1" noChangeAspect="1"/>
          </p:cNvPicPr>
          <p:nvPr>
            <p:ph idx="1"/>
          </p:nvPr>
        </p:nvPicPr>
        <p:blipFill>
          <a:blip r:embed="rId2" cstate="print">
            <a:extLst>
              <a:ext uri="{28A0092B-C50C-407E-A947-70E740481C1C}">
                <a14:useLocalDpi xmlns:a14="http://schemas.microsoft.com/office/drawing/2010/main" val="0"/>
              </a:ext>
            </a:extLst>
          </a:blip>
          <a:srcRect t="-26929" b="-26929"/>
          <a:stretch>
            <a:fillRect/>
          </a:stretch>
        </p:blipFill>
        <p:spPr>
          <a:xfrm>
            <a:off x="457200" y="990600"/>
            <a:ext cx="8229600" cy="4953000"/>
          </a:xfrm>
        </p:spPr>
      </p:pic>
      <p:sp>
        <p:nvSpPr>
          <p:cNvPr id="32773" name="TextBox 5"/>
          <p:cNvSpPr txBox="1">
            <a:spLocks noChangeArrowheads="1"/>
          </p:cNvSpPr>
          <p:nvPr/>
        </p:nvSpPr>
        <p:spPr bwMode="auto">
          <a:xfrm>
            <a:off x="1219200" y="5486400"/>
            <a:ext cx="586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From Misra &amp; Enge: Figure 5.10</a:t>
            </a:r>
          </a:p>
        </p:txBody>
      </p:sp>
      <p:sp>
        <p:nvSpPr>
          <p:cNvPr id="32774" name="TextBox 6"/>
          <p:cNvSpPr txBox="1">
            <a:spLocks noChangeArrowheads="1"/>
          </p:cNvSpPr>
          <p:nvPr/>
        </p:nvSpPr>
        <p:spPr bwMode="auto">
          <a:xfrm>
            <a:off x="3025775" y="1916113"/>
            <a:ext cx="47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A3</a:t>
            </a:r>
          </a:p>
        </p:txBody>
      </p:sp>
      <p:sp>
        <p:nvSpPr>
          <p:cNvPr id="32775" name="TextBox 7"/>
          <p:cNvSpPr txBox="1">
            <a:spLocks noChangeArrowheads="1"/>
          </p:cNvSpPr>
          <p:nvPr/>
        </p:nvSpPr>
        <p:spPr bwMode="auto">
          <a:xfrm>
            <a:off x="4267200" y="39624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A1</a:t>
            </a:r>
          </a:p>
        </p:txBody>
      </p:sp>
      <p:cxnSp>
        <p:nvCxnSpPr>
          <p:cNvPr id="10" name="Straight Arrow Connector 9"/>
          <p:cNvCxnSpPr/>
          <p:nvPr/>
        </p:nvCxnSpPr>
        <p:spPr>
          <a:xfrm>
            <a:off x="1066800" y="2057400"/>
            <a:ext cx="1905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22</a:t>
            </a:fld>
            <a:endParaRPr lang="en-US"/>
          </a:p>
        </p:txBody>
      </p:sp>
    </p:spTree>
    <p:extLst>
      <p:ext uri="{BB962C8B-B14F-4D97-AF65-F5344CB8AC3E}">
        <p14:creationId xmlns:p14="http://schemas.microsoft.com/office/powerpoint/2010/main" val="378220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6"/>
          <p:cNvSpPr>
            <a:spLocks noGrp="1"/>
          </p:cNvSpPr>
          <p:nvPr>
            <p:ph type="title"/>
          </p:nvPr>
        </p:nvSpPr>
        <p:spPr/>
        <p:txBody>
          <a:bodyPr/>
          <a:lstStyle/>
          <a:p>
            <a:pPr eaLnBrk="1" hangingPunct="1"/>
            <a:r>
              <a:rPr lang="en-US">
                <a:latin typeface="Arial" charset="0"/>
                <a:ea typeface="ＭＳ Ｐゴシック" charset="0"/>
                <a:cs typeface="ＭＳ Ｐゴシック" charset="0"/>
              </a:rPr>
              <a:t>Where is the Klobuchar Model stored?</a:t>
            </a:r>
            <a:br>
              <a:rPr lang="en-US">
                <a:latin typeface="Arial" charset="0"/>
                <a:ea typeface="ＭＳ Ｐゴシック" charset="0"/>
                <a:cs typeface="ＭＳ Ｐゴシック" charset="0"/>
              </a:rPr>
            </a:br>
            <a:endParaRPr lang="en-US">
              <a:latin typeface="Arial" charset="0"/>
              <a:ea typeface="ＭＳ Ｐゴシック" charset="0"/>
              <a:cs typeface="ＭＳ Ｐゴシック" charset="0"/>
            </a:endParaRPr>
          </a:p>
        </p:txBody>
      </p:sp>
      <p:sp>
        <p:nvSpPr>
          <p:cNvPr id="33797" name="Rectangle 2"/>
          <p:cNvSpPr>
            <a:spLocks noChangeArrowheads="1"/>
          </p:cNvSpPr>
          <p:nvPr/>
        </p:nvSpPr>
        <p:spPr bwMode="auto">
          <a:xfrm>
            <a:off x="-69850" y="2514600"/>
            <a:ext cx="104028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 </a:t>
            </a:r>
            <a:r>
              <a:rPr lang="en-US" sz="1600">
                <a:latin typeface="Courier" charset="0"/>
              </a:rPr>
              <a:t>2  	    NAVIGATION DATA                         RINEX VERSION / TYPE</a:t>
            </a:r>
          </a:p>
          <a:p>
            <a:r>
              <a:rPr lang="en-US" sz="1600">
                <a:latin typeface="Courier" charset="0"/>
              </a:rPr>
              <a:t>CCRINEXN V1.6.0 UX  CDDIS		14-OCT-07 02:51	    PGM / RUN BY / DATE</a:t>
            </a:r>
          </a:p>
          <a:p>
            <a:r>
              <a:rPr lang="en-US" sz="1600">
                <a:latin typeface="Courier" charset="0"/>
              </a:rPr>
              <a:t>IGS BROADCAST EPHEMERIS FILE                                COMMENT</a:t>
            </a:r>
          </a:p>
          <a:p>
            <a:r>
              <a:rPr lang="en-US" sz="1600">
                <a:latin typeface="Courier" charset="0"/>
              </a:rPr>
              <a:t>    0.1118E-07	0.0000E+00 -0.5960E-07	0.0000E+00	    ION ALPHA</a:t>
            </a:r>
          </a:p>
          <a:p>
            <a:r>
              <a:rPr lang="en-US" sz="1600">
                <a:latin typeface="Courier" charset="0"/>
              </a:rPr>
              <a:t>    0.9011E+05	0.0000E+00 -0.1966E+06	0.0000E+00	    ION BETA</a:t>
            </a: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23</a:t>
            </a:fld>
            <a:endParaRPr lang="en-US"/>
          </a:p>
        </p:txBody>
      </p:sp>
    </p:spTree>
    <p:extLst>
      <p:ext uri="{BB962C8B-B14F-4D97-AF65-F5344CB8AC3E}">
        <p14:creationId xmlns:p14="http://schemas.microsoft.com/office/powerpoint/2010/main" val="324107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plbig.png"/>
          <p:cNvPicPr>
            <a:picLocks noChangeAspect="1"/>
          </p:cNvPicPr>
          <p:nvPr/>
        </p:nvPicPr>
        <p:blipFill>
          <a:blip r:embed="rId2" cstate="print"/>
          <a:stretch>
            <a:fillRect/>
          </a:stretch>
        </p:blipFill>
        <p:spPr>
          <a:xfrm>
            <a:off x="0" y="609600"/>
            <a:ext cx="3837069" cy="3200400"/>
          </a:xfrm>
          <a:prstGeom prst="rect">
            <a:avLst/>
          </a:prstGeom>
        </p:spPr>
      </p:pic>
      <p:sp>
        <p:nvSpPr>
          <p:cNvPr id="34819" name="Rectangle 2"/>
          <p:cNvSpPr>
            <a:spLocks noGrp="1" noChangeArrowheads="1"/>
          </p:cNvSpPr>
          <p:nvPr>
            <p:ph type="title"/>
          </p:nvPr>
        </p:nvSpPr>
        <p:spPr>
          <a:xfrm>
            <a:off x="762000" y="228600"/>
            <a:ext cx="8229600" cy="563562"/>
          </a:xfrm>
        </p:spPr>
        <p:txBody>
          <a:bodyPr/>
          <a:lstStyle/>
          <a:p>
            <a:pPr eaLnBrk="1" hangingPunct="1"/>
            <a:r>
              <a:rPr lang="en-US" dirty="0">
                <a:latin typeface="Arial" charset="0"/>
                <a:ea typeface="ＭＳ Ｐゴシック" charset="0"/>
                <a:cs typeface="ＭＳ Ｐゴシック" charset="0"/>
              </a:rPr>
              <a:t>WAAS </a:t>
            </a:r>
            <a:r>
              <a:rPr lang="en-US" dirty="0" smtClean="0">
                <a:latin typeface="Arial" charset="0"/>
                <a:ea typeface="ＭＳ Ｐゴシック" charset="0"/>
                <a:cs typeface="ＭＳ Ｐゴシック" charset="0"/>
              </a:rPr>
              <a:t>(Wide Area Augmentation System) </a:t>
            </a:r>
            <a:endParaRPr lang="en-US" dirty="0">
              <a:latin typeface="Arial" charset="0"/>
              <a:ea typeface="ＭＳ Ｐゴシック" charset="0"/>
              <a:cs typeface="ＭＳ Ｐゴシック" charset="0"/>
            </a:endParaRPr>
          </a:p>
        </p:txBody>
      </p:sp>
      <p:sp>
        <p:nvSpPr>
          <p:cNvPr id="34820" name="Rectangle 3"/>
          <p:cNvSpPr>
            <a:spLocks noGrp="1" noChangeArrowheads="1"/>
          </p:cNvSpPr>
          <p:nvPr>
            <p:ph type="body" idx="1"/>
          </p:nvPr>
        </p:nvSpPr>
        <p:spPr>
          <a:xfrm>
            <a:off x="4114800" y="762000"/>
            <a:ext cx="4724400" cy="5059363"/>
          </a:xfrm>
        </p:spPr>
        <p:txBody>
          <a:bodyPr anchor="ctr" anchorCtr="0">
            <a:normAutofit/>
          </a:bodyPr>
          <a:lstStyle/>
          <a:p>
            <a:pPr eaLnBrk="1" hangingPunct="1"/>
            <a:r>
              <a:rPr lang="en-US" sz="2000" dirty="0" smtClean="0">
                <a:latin typeface="Arial" charset="0"/>
                <a:ea typeface="ＭＳ Ｐゴシック" charset="0"/>
                <a:cs typeface="ＭＳ Ｐゴシック" charset="0"/>
              </a:rPr>
              <a:t>~90-95% correct; guaranteed 7.6 m, actual ~ 1 m accuracy</a:t>
            </a:r>
          </a:p>
          <a:p>
            <a:pPr eaLnBrk="1" hangingPunct="1"/>
            <a:r>
              <a:rPr lang="en-US" sz="2000" dirty="0" smtClean="0">
                <a:latin typeface="Arial" charset="0"/>
                <a:ea typeface="ＭＳ Ｐゴシック" charset="0"/>
                <a:cs typeface="ＭＳ Ｐゴシック" charset="0"/>
              </a:rPr>
              <a:t>WAAS </a:t>
            </a:r>
            <a:r>
              <a:rPr lang="en-US" sz="2000" dirty="0">
                <a:latin typeface="Arial" charset="0"/>
                <a:ea typeface="ＭＳ Ｐゴシック" charset="0"/>
                <a:cs typeface="ＭＳ Ｐゴシック" charset="0"/>
              </a:rPr>
              <a:t>supplies correction parameters for a number of points (organized in a grid pattern) across the WAAS service area. </a:t>
            </a:r>
            <a:endParaRPr lang="en-US" sz="2000" dirty="0" smtClean="0">
              <a:latin typeface="Arial" charset="0"/>
              <a:ea typeface="ＭＳ Ｐゴシック" charset="0"/>
              <a:cs typeface="ＭＳ Ｐゴシック" charset="0"/>
            </a:endParaRPr>
          </a:p>
          <a:p>
            <a:pPr eaLnBrk="1" hangingPunct="1"/>
            <a:r>
              <a:rPr lang="en-US" sz="2000" dirty="0" smtClean="0">
                <a:latin typeface="Arial" charset="0"/>
                <a:ea typeface="ＭＳ Ｐゴシック" charset="0"/>
                <a:cs typeface="ＭＳ Ｐゴシック" charset="0"/>
              </a:rPr>
              <a:t>Data are collected from Air Traffic Control centers</a:t>
            </a:r>
          </a:p>
          <a:p>
            <a:pPr eaLnBrk="1" hangingPunct="1"/>
            <a:r>
              <a:rPr lang="en-US" sz="2000" dirty="0" smtClean="0">
                <a:latin typeface="Arial" charset="0"/>
                <a:ea typeface="ＭＳ Ｐゴシック" charset="0"/>
                <a:cs typeface="ＭＳ Ｐゴシック" charset="0"/>
              </a:rPr>
              <a:t>For </a:t>
            </a:r>
            <a:r>
              <a:rPr lang="en-US" sz="2000" dirty="0">
                <a:latin typeface="Arial" charset="0"/>
                <a:ea typeface="ＭＳ Ｐゴシック" charset="0"/>
                <a:cs typeface="ＭＳ Ｐゴシック" charset="0"/>
              </a:rPr>
              <a:t>each satellite observation the user receiver interpolates to its pierce point location </a:t>
            </a:r>
            <a:r>
              <a:rPr lang="en-US" sz="2000" dirty="0" smtClean="0">
                <a:latin typeface="Arial" charset="0"/>
                <a:ea typeface="ＭＳ Ｐゴシック" charset="0"/>
                <a:cs typeface="ＭＳ Ｐゴシック" charset="0"/>
              </a:rPr>
              <a:t>based </a:t>
            </a:r>
            <a:r>
              <a:rPr lang="en-US" sz="2000" dirty="0">
                <a:latin typeface="Arial" charset="0"/>
                <a:ea typeface="ＭＳ Ｐゴシック" charset="0"/>
                <a:cs typeface="ＭＳ Ｐゴシック" charset="0"/>
              </a:rPr>
              <a:t>on the four closest grid </a:t>
            </a:r>
            <a:r>
              <a:rPr lang="en-US" sz="2000" dirty="0" smtClean="0">
                <a:latin typeface="Arial" charset="0"/>
                <a:ea typeface="ＭＳ Ｐゴシック" charset="0"/>
                <a:cs typeface="ＭＳ Ｐゴシック" charset="0"/>
              </a:rPr>
              <a:t>points</a:t>
            </a:r>
          </a:p>
          <a:p>
            <a:pPr eaLnBrk="1" hangingPunct="1"/>
            <a:r>
              <a:rPr lang="en-US" sz="2000" dirty="0" smtClean="0">
                <a:latin typeface="Arial" charset="0"/>
                <a:ea typeface="ＭＳ Ｐゴシック" charset="0"/>
                <a:cs typeface="ＭＳ Ｐゴシック" charset="0"/>
              </a:rPr>
              <a:t>Receiver then calculates total delay based on measured delays, using interpolation</a:t>
            </a:r>
            <a:endParaRPr lang="en-US" sz="2000" dirty="0">
              <a:latin typeface="Arial" charset="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24</a:t>
            </a:fld>
            <a:endParaRPr lang="en-US"/>
          </a:p>
        </p:txBody>
      </p:sp>
      <p:pic>
        <p:nvPicPr>
          <p:cNvPr id="7" name="Picture 6" descr="igp_plot.png"/>
          <p:cNvPicPr>
            <a:picLocks noChangeAspect="1"/>
          </p:cNvPicPr>
          <p:nvPr/>
        </p:nvPicPr>
        <p:blipFill>
          <a:blip r:embed="rId3" cstate="print"/>
          <a:stretch>
            <a:fillRect/>
          </a:stretch>
        </p:blipFill>
        <p:spPr>
          <a:xfrm>
            <a:off x="152401" y="3674749"/>
            <a:ext cx="3733800" cy="2338754"/>
          </a:xfrm>
          <a:prstGeom prst="rect">
            <a:avLst/>
          </a:prstGeom>
        </p:spPr>
      </p:pic>
      <p:sp>
        <p:nvSpPr>
          <p:cNvPr id="8" name="TextBox 7"/>
          <p:cNvSpPr txBox="1"/>
          <p:nvPr/>
        </p:nvSpPr>
        <p:spPr>
          <a:xfrm>
            <a:off x="3962400" y="5715000"/>
            <a:ext cx="4495800" cy="261610"/>
          </a:xfrm>
          <a:prstGeom prst="rect">
            <a:avLst/>
          </a:prstGeom>
          <a:noFill/>
        </p:spPr>
        <p:txBody>
          <a:bodyPr wrap="square" rtlCol="0">
            <a:spAutoFit/>
          </a:bodyPr>
          <a:lstStyle/>
          <a:p>
            <a:r>
              <a:rPr lang="en-US" sz="1100" dirty="0" smtClean="0"/>
              <a:t>Images taken from </a:t>
            </a:r>
            <a:r>
              <a:rPr lang="en-US" sz="1100" dirty="0" smtClean="0">
                <a:hlinkClick r:id="rId4"/>
              </a:rPr>
              <a:t>www.nstb.tc.faa.gov</a:t>
            </a:r>
            <a:r>
              <a:rPr lang="en-US" sz="1100" dirty="0" smtClean="0"/>
              <a:t> (public domain)</a:t>
            </a:r>
            <a:endParaRPr lang="en-US" sz="1100" dirty="0"/>
          </a:p>
        </p:txBody>
      </p:sp>
    </p:spTree>
    <p:extLst>
      <p:ext uri="{BB962C8B-B14F-4D97-AF65-F5344CB8AC3E}">
        <p14:creationId xmlns:p14="http://schemas.microsoft.com/office/powerpoint/2010/main" val="256045011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74638"/>
            <a:ext cx="8229600" cy="792162"/>
          </a:xfrm>
        </p:spPr>
        <p:txBody>
          <a:bodyPr>
            <a:normAutofit fontScale="90000"/>
          </a:bodyPr>
          <a:lstStyle/>
          <a:p>
            <a:pPr eaLnBrk="1" hangingPunct="1"/>
            <a:r>
              <a:rPr lang="en-US" dirty="0">
                <a:latin typeface="Arial" charset="0"/>
                <a:ea typeface="ＭＳ Ｐゴシック" charset="0"/>
                <a:cs typeface="ＭＳ Ｐゴシック" charset="0"/>
              </a:rPr>
              <a:t>US Space Weather Center </a:t>
            </a:r>
            <a:r>
              <a:rPr lang="en-US" dirty="0" smtClean="0">
                <a:latin typeface="Arial" charset="0"/>
                <a:ea typeface="ＭＳ Ｐゴシック" charset="0"/>
                <a:cs typeface="ＭＳ Ｐゴシック" charset="0"/>
              </a:rPr>
              <a:t>Center – Right Here in Boulder</a:t>
            </a:r>
            <a:endParaRPr lang="en-US" dirty="0">
              <a:latin typeface="Arial" charset="0"/>
              <a:ea typeface="ＭＳ Ｐゴシック" charset="0"/>
              <a:cs typeface="ＭＳ Ｐゴシック" charset="0"/>
            </a:endParaRPr>
          </a:p>
        </p:txBody>
      </p:sp>
      <p:pic>
        <p:nvPicPr>
          <p:cNvPr id="358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27599">
            <a:off x="4345484" y="1177880"/>
            <a:ext cx="5035765" cy="451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1066800"/>
            <a:ext cx="4585472" cy="369332"/>
          </a:xfrm>
          <a:prstGeom prst="rect">
            <a:avLst/>
          </a:prstGeom>
        </p:spPr>
        <p:txBody>
          <a:bodyPr wrap="none">
            <a:spAutoFit/>
          </a:bodyPr>
          <a:lstStyle/>
          <a:p>
            <a:r>
              <a:rPr lang="en-US" dirty="0">
                <a:latin typeface="Arial" charset="0"/>
                <a:ea typeface="ＭＳ Ｐゴシック" charset="0"/>
                <a:cs typeface="ＭＳ Ｐゴシック" charset="0"/>
              </a:rPr>
              <a:t>http://</a:t>
            </a:r>
            <a:r>
              <a:rPr lang="en-US" dirty="0" err="1">
                <a:latin typeface="Arial" charset="0"/>
                <a:ea typeface="ＭＳ Ｐゴシック" charset="0"/>
                <a:cs typeface="ＭＳ Ｐゴシック" charset="0"/>
              </a:rPr>
              <a:t>www.swpc.noaa.gov</a:t>
            </a:r>
            <a:r>
              <a:rPr lang="en-US" dirty="0">
                <a:latin typeface="Arial" charset="0"/>
                <a:ea typeface="ＭＳ Ｐゴシック" charset="0"/>
                <a:cs typeface="ＭＳ Ｐゴシック" charset="0"/>
              </a:rPr>
              <a:t>/</a:t>
            </a:r>
            <a:r>
              <a:rPr lang="en-US" dirty="0" err="1">
                <a:latin typeface="Arial" charset="0"/>
                <a:ea typeface="ＭＳ Ｐゴシック" charset="0"/>
                <a:cs typeface="ＭＳ Ｐゴシック" charset="0"/>
              </a:rPr>
              <a:t>ustec</a:t>
            </a:r>
            <a:r>
              <a:rPr lang="en-US" dirty="0">
                <a:latin typeface="Arial" charset="0"/>
                <a:ea typeface="ＭＳ Ｐゴシック" charset="0"/>
                <a:cs typeface="ＭＳ Ｐゴシック" charset="0"/>
              </a:rPr>
              <a:t>/</a:t>
            </a:r>
            <a:r>
              <a:rPr lang="en-US" dirty="0" err="1">
                <a:latin typeface="Arial" charset="0"/>
                <a:ea typeface="ＭＳ Ｐゴシック" charset="0"/>
                <a:cs typeface="ＭＳ Ｐゴシック" charset="0"/>
              </a:rPr>
              <a:t>index.html</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25</a:t>
            </a:fld>
            <a:endParaRPr lang="en-US"/>
          </a:p>
        </p:txBody>
      </p:sp>
    </p:spTree>
    <p:extLst>
      <p:ext uri="{BB962C8B-B14F-4D97-AF65-F5344CB8AC3E}">
        <p14:creationId xmlns:p14="http://schemas.microsoft.com/office/powerpoint/2010/main" val="646136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81200"/>
            <a:ext cx="30861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1989138"/>
            <a:ext cx="3111500"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1981200"/>
            <a:ext cx="647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6"/>
          <p:cNvSpPr txBox="1">
            <a:spLocks noChangeArrowheads="1"/>
          </p:cNvSpPr>
          <p:nvPr/>
        </p:nvSpPr>
        <p:spPr bwMode="auto">
          <a:xfrm>
            <a:off x="1508125" y="4995863"/>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Quiet</a:t>
            </a:r>
          </a:p>
        </p:txBody>
      </p:sp>
      <p:sp>
        <p:nvSpPr>
          <p:cNvPr id="36871" name="Text Box 7"/>
          <p:cNvSpPr txBox="1">
            <a:spLocks noChangeArrowheads="1"/>
          </p:cNvSpPr>
          <p:nvPr/>
        </p:nvSpPr>
        <p:spPr bwMode="auto">
          <a:xfrm>
            <a:off x="5257800" y="502920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Disturbed</a:t>
            </a:r>
          </a:p>
        </p:txBody>
      </p:sp>
      <p:sp>
        <p:nvSpPr>
          <p:cNvPr id="36872" name="Text Box 8"/>
          <p:cNvSpPr txBox="1">
            <a:spLocks noChangeArrowheads="1"/>
          </p:cNvSpPr>
          <p:nvPr/>
        </p:nvSpPr>
        <p:spPr bwMode="auto">
          <a:xfrm>
            <a:off x="7908925" y="53006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TEC</a:t>
            </a: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26</a:t>
            </a:fld>
            <a:endParaRPr lang="en-US"/>
          </a:p>
        </p:txBody>
      </p:sp>
    </p:spTree>
    <p:extLst>
      <p:ext uri="{BB962C8B-B14F-4D97-AF65-F5344CB8AC3E}">
        <p14:creationId xmlns:p14="http://schemas.microsoft.com/office/powerpoint/2010/main" val="482427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atin typeface="Arial" charset="0"/>
                <a:ea typeface="ＭＳ Ｐゴシック" charset="0"/>
                <a:cs typeface="ＭＳ Ｐゴシック" charset="0"/>
              </a:rPr>
              <a:t>Ionospheric Scintillation</a:t>
            </a:r>
          </a:p>
        </p:txBody>
      </p:sp>
      <p:sp>
        <p:nvSpPr>
          <p:cNvPr id="37891" name="Content Placeholder 2"/>
          <p:cNvSpPr>
            <a:spLocks noGrp="1"/>
          </p:cNvSpPr>
          <p:nvPr>
            <p:ph idx="1"/>
          </p:nvPr>
        </p:nvSpPr>
        <p:spPr>
          <a:xfrm>
            <a:off x="304800" y="1219200"/>
            <a:ext cx="3581400" cy="5334000"/>
          </a:xfrm>
        </p:spPr>
        <p:txBody>
          <a:bodyPr>
            <a:normAutofit/>
          </a:bodyPr>
          <a:lstStyle/>
          <a:p>
            <a:r>
              <a:rPr lang="en-US" sz="1800" dirty="0">
                <a:latin typeface="Arial" charset="0"/>
                <a:ea typeface="ＭＳ Ｐゴシック" charset="0"/>
                <a:cs typeface="ＭＳ Ｐゴシック" charset="0"/>
              </a:rPr>
              <a:t>Rapid variations in the phase and amplitude of a radio signal that has passed through the ionosphere</a:t>
            </a:r>
          </a:p>
          <a:p>
            <a:r>
              <a:rPr lang="en-US" sz="1800" dirty="0">
                <a:latin typeface="Arial" charset="0"/>
                <a:ea typeface="ＭＳ Ｐゴシック" charset="0"/>
                <a:cs typeface="ＭＳ Ｐゴシック" charset="0"/>
              </a:rPr>
              <a:t>Caused by small scale variations in the </a:t>
            </a:r>
            <a:r>
              <a:rPr lang="en-US" sz="1800" dirty="0" err="1">
                <a:latin typeface="Arial" charset="0"/>
                <a:ea typeface="ＭＳ Ｐゴシック" charset="0"/>
                <a:cs typeface="ＭＳ Ｐゴシック" charset="0"/>
              </a:rPr>
              <a:t>ionospheric</a:t>
            </a:r>
            <a:r>
              <a:rPr lang="en-US" sz="1800" dirty="0">
                <a:latin typeface="Arial" charset="0"/>
                <a:ea typeface="ＭＳ Ｐゴシック" charset="0"/>
                <a:cs typeface="ＭＳ Ｐゴシック" charset="0"/>
              </a:rPr>
              <a:t> plasma density</a:t>
            </a:r>
          </a:p>
          <a:p>
            <a:r>
              <a:rPr lang="en-US" sz="1800" dirty="0">
                <a:latin typeface="Arial" charset="0"/>
                <a:ea typeface="ＭＳ Ｐゴシック" charset="0"/>
                <a:cs typeface="ＭＳ Ｐゴシック" charset="0"/>
              </a:rPr>
              <a:t>Described by S4 intensity-scintillation index: standard deviation of the intensity normalized by the mean intensity.</a:t>
            </a:r>
          </a:p>
          <a:p>
            <a:r>
              <a:rPr lang="en-US" sz="1800" dirty="0">
                <a:latin typeface="Arial" charset="0"/>
                <a:ea typeface="ＭＳ Ｐゴシック" charset="0"/>
                <a:cs typeface="ＭＳ Ｐゴシック" charset="0"/>
              </a:rPr>
              <a:t>Primary influence on GPS is the potential for receiver tracking loops to lose lock on the signal.</a:t>
            </a:r>
          </a:p>
          <a:p>
            <a:pPr>
              <a:buFont typeface="Wingdings" charset="0"/>
              <a:buNone/>
            </a:pPr>
            <a:r>
              <a:rPr lang="en-US" sz="1800" dirty="0">
                <a:latin typeface="Arial" charset="0"/>
                <a:ea typeface="ＭＳ Ｐゴシック" charset="0"/>
                <a:cs typeface="ＭＳ Ｐゴシック" charset="0"/>
              </a:rPr>
              <a:t>	</a:t>
            </a:r>
          </a:p>
        </p:txBody>
      </p:sp>
      <p:pic>
        <p:nvPicPr>
          <p:cNvPr id="37894"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8767" y="1143000"/>
            <a:ext cx="54991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Box 6"/>
          <p:cNvSpPr txBox="1">
            <a:spLocks noChangeArrowheads="1"/>
          </p:cNvSpPr>
          <p:nvPr/>
        </p:nvSpPr>
        <p:spPr bwMode="auto">
          <a:xfrm>
            <a:off x="3886200" y="5496580"/>
            <a:ext cx="53340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err="1"/>
              <a:t>Seo</a:t>
            </a:r>
            <a:r>
              <a:rPr lang="en-US" sz="1400" dirty="0"/>
              <a:t>, et al. </a:t>
            </a:r>
          </a:p>
          <a:p>
            <a:pPr eaLnBrk="1" hangingPunct="1"/>
            <a:r>
              <a:rPr lang="en-US" sz="1400" dirty="0"/>
              <a:t>http://</a:t>
            </a:r>
            <a:r>
              <a:rPr lang="en-US" sz="1400" dirty="0" err="1"/>
              <a:t>waas.stanford.edu</a:t>
            </a:r>
            <a:r>
              <a:rPr lang="en-US" sz="1400" dirty="0"/>
              <a:t>/~</a:t>
            </a:r>
            <a:r>
              <a:rPr lang="en-US" sz="1400" dirty="0" err="1"/>
              <a:t>wwu</a:t>
            </a:r>
            <a:r>
              <a:rPr lang="en-US" sz="1400" dirty="0"/>
              <a:t>/papers/</a:t>
            </a:r>
            <a:r>
              <a:rPr lang="en-US" sz="1400" dirty="0" err="1"/>
              <a:t>gps</a:t>
            </a:r>
            <a:r>
              <a:rPr lang="en-US" sz="1400" dirty="0"/>
              <a:t>/PDF/SeoIBSS07.pdf</a:t>
            </a: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27</a:t>
            </a:fld>
            <a:endParaRPr lang="en-US"/>
          </a:p>
        </p:txBody>
      </p:sp>
    </p:spTree>
    <p:extLst>
      <p:ext uri="{BB962C8B-B14F-4D97-AF65-F5344CB8AC3E}">
        <p14:creationId xmlns:p14="http://schemas.microsoft.com/office/powerpoint/2010/main" val="3006420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SUMMARY OF IONOSPHERIC EFFECTS</a:t>
            </a:r>
            <a:endParaRPr lang="en-US" dirty="0">
              <a:latin typeface="Arial" charset="0"/>
              <a:ea typeface="ＭＳ Ｐゴシック" charset="0"/>
              <a:cs typeface="ＭＳ Ｐゴシック" charset="0"/>
            </a:endParaRPr>
          </a:p>
        </p:txBody>
      </p:sp>
      <p:sp>
        <p:nvSpPr>
          <p:cNvPr id="27651" name="Rectangle 3"/>
          <p:cNvSpPr>
            <a:spLocks noGrp="1" noChangeArrowheads="1"/>
          </p:cNvSpPr>
          <p:nvPr>
            <p:ph type="body" idx="1"/>
          </p:nvPr>
        </p:nvSpPr>
        <p:spPr>
          <a:xfrm>
            <a:off x="457200" y="1600200"/>
            <a:ext cx="7848600" cy="4525963"/>
          </a:xfrm>
        </p:spPr>
        <p:txBody>
          <a:bodyPr/>
          <a:lstStyle/>
          <a:p>
            <a:pPr eaLnBrk="1" hangingPunct="1"/>
            <a:r>
              <a:rPr lang="en-US" dirty="0">
                <a:latin typeface="Arial" charset="0"/>
                <a:ea typeface="ＭＳ Ｐゴシック" charset="0"/>
                <a:cs typeface="ＭＳ Ｐゴシック" charset="0"/>
              </a:rPr>
              <a:t>Region of the Earth's atmosphere from ~ 100 to ~ 1000 km above the Earth's surface which includes active electrons </a:t>
            </a:r>
          </a:p>
          <a:p>
            <a:pPr eaLnBrk="1" hangingPunct="1"/>
            <a:r>
              <a:rPr lang="en-US" dirty="0">
                <a:latin typeface="Arial" charset="0"/>
                <a:ea typeface="ＭＳ Ｐゴシック" charset="0"/>
                <a:cs typeface="ＭＳ Ｐゴシック" charset="0"/>
              </a:rPr>
              <a:t>Term describing it: total electron content (TEC). </a:t>
            </a:r>
          </a:p>
          <a:p>
            <a:pPr eaLnBrk="1" hangingPunct="1"/>
            <a:r>
              <a:rPr lang="en-US" dirty="0">
                <a:latin typeface="Arial" charset="0"/>
                <a:ea typeface="ＭＳ Ｐゴシック" charset="0"/>
                <a:cs typeface="ＭＳ Ｐゴシック" charset="0"/>
              </a:rPr>
              <a:t>Depends on: Time of day (where the sun is), Season, Latitude, Solar (Sunspot) Cycle </a:t>
            </a:r>
          </a:p>
          <a:p>
            <a:pPr eaLnBrk="1" hangingPunct="1"/>
            <a:r>
              <a:rPr lang="en-US" dirty="0">
                <a:latin typeface="Arial" charset="0"/>
                <a:ea typeface="ＭＳ Ｐゴシック" charset="0"/>
                <a:cs typeface="ＭＳ Ｐゴシック" charset="0"/>
              </a:rPr>
              <a:t>Delay on L1 (m) is approximately  40.3 TEC/f</a:t>
            </a:r>
            <a:r>
              <a:rPr lang="en-US" baseline="-25000" dirty="0">
                <a:latin typeface="Arial" charset="0"/>
                <a:ea typeface="ＭＳ Ｐゴシック" charset="0"/>
                <a:cs typeface="ＭＳ Ｐゴシック" charset="0"/>
              </a:rPr>
              <a:t>1</a:t>
            </a:r>
            <a:r>
              <a:rPr lang="en-US" baseline="30000" dirty="0">
                <a:latin typeface="Arial" charset="0"/>
                <a:ea typeface="ＭＳ Ｐゴシック" charset="0"/>
                <a:cs typeface="ＭＳ Ｐゴシック" charset="0"/>
              </a:rPr>
              <a:t>2</a:t>
            </a:r>
          </a:p>
          <a:p>
            <a:pPr eaLnBrk="1" hangingPunct="1"/>
            <a:r>
              <a:rPr lang="en-US" dirty="0">
                <a:latin typeface="Arial" charset="0"/>
                <a:ea typeface="ＭＳ Ｐゴシック" charset="0"/>
                <a:cs typeface="ＭＳ Ｐゴシック" charset="0"/>
              </a:rPr>
              <a:t>Delay on L2 (m) is approximately  40.3 TEC/f</a:t>
            </a:r>
            <a:r>
              <a:rPr lang="en-US" baseline="-25000" dirty="0">
                <a:latin typeface="Arial" charset="0"/>
                <a:ea typeface="ＭＳ Ｐゴシック" charset="0"/>
                <a:cs typeface="ＭＳ Ｐゴシック" charset="0"/>
              </a:rPr>
              <a:t>2</a:t>
            </a:r>
            <a:r>
              <a:rPr lang="en-US" baseline="30000" dirty="0">
                <a:latin typeface="Arial" charset="0"/>
                <a:ea typeface="ＭＳ Ｐゴシック" charset="0"/>
                <a:cs typeface="ＭＳ Ｐゴシック" charset="0"/>
              </a:rPr>
              <a:t>2</a:t>
            </a:r>
          </a:p>
          <a:p>
            <a:pPr eaLnBrk="1" hangingPunct="1">
              <a:buFont typeface="Wingdings" charset="0"/>
              <a:buNone/>
            </a:pPr>
            <a:endParaRPr lang="en-US" dirty="0">
              <a:latin typeface="Arial" charset="0"/>
              <a:ea typeface="ＭＳ Ｐゴシック" charset="0"/>
              <a:cs typeface="ＭＳ Ｐゴシック" charset="0"/>
            </a:endParaRPr>
          </a:p>
          <a:p>
            <a:pPr eaLnBrk="1" hangingPunct="1"/>
            <a:r>
              <a:rPr lang="en-US" dirty="0">
                <a:latin typeface="Arial" charset="0"/>
                <a:ea typeface="ＭＳ Ｐゴシック" charset="0"/>
                <a:cs typeface="ＭＳ Ｐゴシック" charset="0"/>
              </a:rPr>
              <a:t>Corrected in the receiver by dual frequency measurements  or the </a:t>
            </a:r>
            <a:r>
              <a:rPr lang="en-US" dirty="0" err="1">
                <a:latin typeface="Arial" charset="0"/>
                <a:ea typeface="ＭＳ Ｐゴシック" charset="0"/>
                <a:cs typeface="ＭＳ Ｐゴシック" charset="0"/>
              </a:rPr>
              <a:t>Klobuchar</a:t>
            </a:r>
            <a:r>
              <a:rPr lang="en-US" dirty="0">
                <a:latin typeface="Arial" charset="0"/>
                <a:ea typeface="ＭＳ Ｐゴシック" charset="0"/>
                <a:cs typeface="ＭＳ Ｐゴシック" charset="0"/>
              </a:rPr>
              <a:t> model. </a:t>
            </a:r>
            <a:endParaRPr lang="en-US" dirty="0" smtClean="0">
              <a:latin typeface="Arial" charset="0"/>
              <a:ea typeface="ＭＳ Ｐゴシック" charset="0"/>
              <a:cs typeface="ＭＳ Ｐゴシック" charset="0"/>
            </a:endParaRPr>
          </a:p>
          <a:p>
            <a:pPr eaLnBrk="1" hangingPunct="1"/>
            <a:r>
              <a:rPr lang="en-US" dirty="0" smtClean="0">
                <a:latin typeface="Arial" charset="0"/>
                <a:ea typeface="ＭＳ Ｐゴシック" charset="0"/>
                <a:cs typeface="ＭＳ Ｐゴシック" charset="0"/>
              </a:rPr>
              <a:t>Severe scintillation can cause receivers to lose lock.  Not a very common occurrence.</a:t>
            </a:r>
            <a:endParaRPr lang="en-US" dirty="0">
              <a:latin typeface="Arial" charset="0"/>
              <a:ea typeface="ＭＳ Ｐゴシック" charset="0"/>
              <a:cs typeface="ＭＳ Ｐゴシック" charset="0"/>
            </a:endParaRPr>
          </a:p>
          <a:p>
            <a:pPr eaLnBrk="1" hangingPunct="1">
              <a:buFont typeface="Wingdings" charset="0"/>
              <a:buNone/>
            </a:pPr>
            <a:endParaRPr lang="en-US" dirty="0">
              <a:latin typeface="Arial" charset="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28</a:t>
            </a:fld>
            <a:endParaRPr lang="en-US"/>
          </a:p>
        </p:txBody>
      </p:sp>
    </p:spTree>
    <p:extLst>
      <p:ext uri="{BB962C8B-B14F-4D97-AF65-F5344CB8AC3E}">
        <p14:creationId xmlns:p14="http://schemas.microsoft.com/office/powerpoint/2010/main" val="109687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LINKS</a:t>
            </a:r>
            <a:endParaRPr lang="en-US" dirty="0">
              <a:latin typeface="Arial" charset="0"/>
              <a:ea typeface="ＭＳ Ｐゴシック" charset="0"/>
              <a:cs typeface="ＭＳ Ｐゴシック" charset="0"/>
            </a:endParaRPr>
          </a:p>
        </p:txBody>
      </p:sp>
      <p:sp>
        <p:nvSpPr>
          <p:cNvPr id="38916" name="Rectangle 3"/>
          <p:cNvSpPr>
            <a:spLocks noGrp="1" noChangeArrowheads="1"/>
          </p:cNvSpPr>
          <p:nvPr>
            <p:ph type="body" idx="1"/>
          </p:nvPr>
        </p:nvSpPr>
        <p:spPr/>
        <p:txBody>
          <a:bodyPr/>
          <a:lstStyle/>
          <a:p>
            <a:r>
              <a:rPr lang="en-US" dirty="0">
                <a:latin typeface="Arial" charset="0"/>
                <a:ea typeface="ＭＳ Ｐゴシック" charset="0"/>
                <a:cs typeface="ＭＳ Ｐゴシック" charset="0"/>
              </a:rPr>
              <a:t>http://</a:t>
            </a:r>
            <a:r>
              <a:rPr lang="en-US" dirty="0" err="1">
                <a:latin typeface="Arial" charset="0"/>
                <a:ea typeface="ＭＳ Ｐゴシック" charset="0"/>
                <a:cs typeface="ＭＳ Ｐゴシック" charset="0"/>
              </a:rPr>
              <a:t>www.swpc.noaa.gov</a:t>
            </a:r>
            <a:r>
              <a:rPr lang="en-US" dirty="0">
                <a:latin typeface="Arial" charset="0"/>
                <a:ea typeface="ＭＳ Ｐゴシック" charset="0"/>
                <a:cs typeface="ＭＳ Ｐゴシック" charset="0"/>
              </a:rPr>
              <a:t>/</a:t>
            </a:r>
            <a:r>
              <a:rPr lang="en-US" dirty="0" err="1">
                <a:latin typeface="Arial" charset="0"/>
                <a:ea typeface="ＭＳ Ｐゴシック" charset="0"/>
                <a:cs typeface="ＭＳ Ｐゴシック" charset="0"/>
              </a:rPr>
              <a:t>ustec</a:t>
            </a:r>
            <a:r>
              <a:rPr lang="en-US" dirty="0">
                <a:latin typeface="Arial" charset="0"/>
                <a:ea typeface="ＭＳ Ｐゴシック" charset="0"/>
                <a:cs typeface="ＭＳ Ｐゴシック" charset="0"/>
              </a:rPr>
              <a:t>/</a:t>
            </a:r>
            <a:r>
              <a:rPr lang="en-US" dirty="0" err="1">
                <a:latin typeface="Arial" charset="0"/>
                <a:ea typeface="ＭＳ Ｐゴシック" charset="0"/>
                <a:cs typeface="ＭＳ Ｐゴシック" charset="0"/>
              </a:rPr>
              <a:t>index.html</a:t>
            </a:r>
            <a:endParaRPr lang="en-US" dirty="0">
              <a:latin typeface="Arial" charset="0"/>
              <a:ea typeface="ＭＳ Ｐゴシック" charset="0"/>
              <a:cs typeface="ＭＳ Ｐゴシック" charset="0"/>
            </a:endParaRPr>
          </a:p>
          <a:p>
            <a:pPr eaLnBrk="1" hangingPunct="1"/>
            <a:r>
              <a:rPr lang="en-US" dirty="0" smtClean="0">
                <a:latin typeface="Arial" charset="0"/>
                <a:ea typeface="ＭＳ Ｐゴシック" charset="0"/>
                <a:cs typeface="ＭＳ Ｐゴシック" charset="0"/>
              </a:rPr>
              <a:t>http</a:t>
            </a:r>
            <a:r>
              <a:rPr lang="en-US" dirty="0">
                <a:latin typeface="Arial" charset="0"/>
                <a:ea typeface="ＭＳ Ｐゴシック" charset="0"/>
                <a:cs typeface="ＭＳ Ｐゴシック" charset="0"/>
              </a:rPr>
              <a:t>://</a:t>
            </a:r>
            <a:r>
              <a:rPr lang="en-US" dirty="0" err="1">
                <a:latin typeface="Arial" charset="0"/>
                <a:ea typeface="ＭＳ Ｐゴシック" charset="0"/>
                <a:cs typeface="ＭＳ Ｐゴシック" charset="0"/>
              </a:rPr>
              <a:t>www.cx.unibe.ch</a:t>
            </a:r>
            <a:r>
              <a:rPr lang="en-US" dirty="0">
                <a:latin typeface="Arial" charset="0"/>
                <a:ea typeface="ＭＳ Ｐゴシック" charset="0"/>
                <a:cs typeface="ＭＳ Ｐゴシック" charset="0"/>
              </a:rPr>
              <a:t>/</a:t>
            </a:r>
            <a:r>
              <a:rPr lang="en-US" dirty="0" err="1">
                <a:latin typeface="Arial" charset="0"/>
                <a:ea typeface="ＭＳ Ｐゴシック" charset="0"/>
                <a:cs typeface="ＭＳ Ｐゴシック" charset="0"/>
              </a:rPr>
              <a:t>aiub</a:t>
            </a:r>
            <a:r>
              <a:rPr lang="en-US" dirty="0">
                <a:latin typeface="Arial" charset="0"/>
                <a:ea typeface="ＭＳ Ｐゴシック" charset="0"/>
                <a:cs typeface="ＭＳ Ｐゴシック" charset="0"/>
              </a:rPr>
              <a:t>/</a:t>
            </a:r>
            <a:r>
              <a:rPr lang="en-US" dirty="0" err="1">
                <a:latin typeface="Arial" charset="0"/>
                <a:ea typeface="ＭＳ Ｐゴシック" charset="0"/>
                <a:cs typeface="ＭＳ Ｐゴシック" charset="0"/>
              </a:rPr>
              <a:t>ionosphere.html</a:t>
            </a:r>
            <a:endParaRPr lang="en-US" dirty="0">
              <a:latin typeface="Arial" charset="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29</a:t>
            </a:fld>
            <a:endParaRPr lang="en-US"/>
          </a:p>
        </p:txBody>
      </p:sp>
    </p:spTree>
    <p:extLst>
      <p:ext uri="{BB962C8B-B14F-4D97-AF65-F5344CB8AC3E}">
        <p14:creationId xmlns:p14="http://schemas.microsoft.com/office/powerpoint/2010/main" val="134370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2057400"/>
            <a:ext cx="8229600" cy="1143000"/>
          </a:xfrm>
        </p:spPr>
        <p:txBody>
          <a:bodyPr/>
          <a:lstStyle/>
          <a:p>
            <a:pPr eaLnBrk="1" hangingPunct="1"/>
            <a:r>
              <a:rPr lang="en-US" dirty="0" smtClean="0">
                <a:latin typeface="Arial" charset="0"/>
                <a:ea typeface="ＭＳ Ｐゴシック" charset="0"/>
                <a:cs typeface="ＭＳ Ｐゴシック" charset="0"/>
              </a:rPr>
              <a:t>Measurements in your RINEX file</a:t>
            </a:r>
            <a:endParaRPr lang="en-US" dirty="0">
              <a:latin typeface="Arial" charset="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3</a:t>
            </a:fld>
            <a:endParaRPr lang="en-US"/>
          </a:p>
        </p:txBody>
      </p:sp>
      <p:sp>
        <p:nvSpPr>
          <p:cNvPr id="5" name="Rectangle 4"/>
          <p:cNvSpPr/>
          <p:nvPr/>
        </p:nvSpPr>
        <p:spPr>
          <a:xfrm>
            <a:off x="685800" y="3200400"/>
            <a:ext cx="7391400" cy="2308324"/>
          </a:xfrm>
          <a:prstGeom prst="rect">
            <a:avLst/>
          </a:prstGeom>
        </p:spPr>
        <p:txBody>
          <a:bodyPr wrap="square">
            <a:spAutoFit/>
          </a:bodyPr>
          <a:lstStyle/>
          <a:p>
            <a:r>
              <a:rPr lang="en-US" dirty="0">
                <a:latin typeface="Arial" charset="0"/>
                <a:ea typeface="ＭＳ Ｐゴシック" charset="0"/>
                <a:cs typeface="ＭＳ Ｐゴシック" charset="0"/>
              </a:rPr>
              <a:t>L1 </a:t>
            </a:r>
            <a:r>
              <a:rPr lang="en-US" dirty="0" err="1">
                <a:latin typeface="Arial" charset="0"/>
                <a:ea typeface="ＭＳ Ｐゴシック" charset="0"/>
                <a:cs typeface="ＭＳ Ｐゴシック" charset="0"/>
              </a:rPr>
              <a:t>pseudorange</a:t>
            </a:r>
            <a:r>
              <a:rPr lang="en-US" dirty="0">
                <a:latin typeface="Arial" charset="0"/>
                <a:ea typeface="ＭＳ Ｐゴシック" charset="0"/>
                <a:cs typeface="ＭＳ Ｐゴシック" charset="0"/>
              </a:rPr>
              <a:t> –called C1 or P1</a:t>
            </a:r>
          </a:p>
          <a:p>
            <a:r>
              <a:rPr lang="en-US" dirty="0">
                <a:latin typeface="Arial" charset="0"/>
                <a:ea typeface="ＭＳ Ｐゴシック" charset="0"/>
                <a:cs typeface="ＭＳ Ｐゴシック" charset="0"/>
              </a:rPr>
              <a:t>L2 </a:t>
            </a:r>
            <a:r>
              <a:rPr lang="en-US" dirty="0" err="1">
                <a:latin typeface="Arial" charset="0"/>
                <a:ea typeface="ＭＳ Ｐゴシック" charset="0"/>
                <a:cs typeface="ＭＳ Ｐゴシック" charset="0"/>
              </a:rPr>
              <a:t>pseudorange</a:t>
            </a:r>
            <a:r>
              <a:rPr lang="en-US" dirty="0">
                <a:latin typeface="Arial" charset="0"/>
                <a:ea typeface="ＭＳ Ｐゴシック" charset="0"/>
                <a:cs typeface="ＭＳ Ｐゴシック" charset="0"/>
              </a:rPr>
              <a:t> – P2 or C2</a:t>
            </a:r>
          </a:p>
          <a:p>
            <a:r>
              <a:rPr lang="en-US" dirty="0">
                <a:latin typeface="Arial" charset="0"/>
                <a:ea typeface="ＭＳ Ｐゴシック" charset="0"/>
                <a:cs typeface="ＭＳ Ｐゴシック" charset="0"/>
              </a:rPr>
              <a:t>L1 Phase</a:t>
            </a:r>
          </a:p>
          <a:p>
            <a:r>
              <a:rPr lang="en-US" dirty="0">
                <a:latin typeface="Arial" charset="0"/>
                <a:ea typeface="ＭＳ Ｐゴシック" charset="0"/>
                <a:cs typeface="ＭＳ Ｐゴシック" charset="0"/>
              </a:rPr>
              <a:t>L2 Phase</a:t>
            </a:r>
          </a:p>
          <a:p>
            <a:r>
              <a:rPr lang="en-US" dirty="0">
                <a:latin typeface="Arial" charset="0"/>
                <a:ea typeface="ＭＳ Ｐゴシック" charset="0"/>
                <a:cs typeface="ＭＳ Ｐゴシック" charset="0"/>
              </a:rPr>
              <a:t>Doppler - boring </a:t>
            </a:r>
          </a:p>
          <a:p>
            <a:r>
              <a:rPr lang="en-US" dirty="0">
                <a:latin typeface="Arial" charset="0"/>
                <a:ea typeface="ＭＳ Ｐゴシック" charset="0"/>
                <a:cs typeface="ＭＳ Ｐゴシック" charset="0"/>
              </a:rPr>
              <a:t>Signal to noise ratio (SNR) – interesting, but not for this class</a:t>
            </a:r>
          </a:p>
          <a:p>
            <a:r>
              <a:rPr lang="en-US" dirty="0">
                <a:latin typeface="Arial" charset="0"/>
                <a:ea typeface="ＭＳ Ｐゴシック" charset="0"/>
                <a:cs typeface="ＭＳ Ｐゴシック" charset="0"/>
              </a:rPr>
              <a:t>L5 phase and </a:t>
            </a:r>
            <a:r>
              <a:rPr lang="en-US" dirty="0" err="1">
                <a:latin typeface="Arial" charset="0"/>
                <a:ea typeface="ＭＳ Ｐゴシック" charset="0"/>
                <a:cs typeface="ＭＳ Ｐゴシック" charset="0"/>
              </a:rPr>
              <a:t>pseudorange</a:t>
            </a:r>
            <a:r>
              <a:rPr lang="en-US" dirty="0">
                <a:latin typeface="Arial" charset="0"/>
                <a:ea typeface="ＭＳ Ｐゴシック" charset="0"/>
                <a:cs typeface="ＭＳ Ｐゴシック" charset="0"/>
              </a:rPr>
              <a:t> – not used in this class</a:t>
            </a:r>
          </a:p>
          <a:p>
            <a:endParaRPr lang="en-US" dirty="0">
              <a:latin typeface="Arial" charset="0"/>
              <a:ea typeface="ＭＳ Ｐゴシック" charset="0"/>
              <a:cs typeface="ＭＳ Ｐゴシック" charset="0"/>
            </a:endParaRPr>
          </a:p>
        </p:txBody>
      </p:sp>
      <p:sp>
        <p:nvSpPr>
          <p:cNvPr id="8" name="Rectangle 2"/>
          <p:cNvSpPr txBox="1">
            <a:spLocks noChangeArrowheads="1"/>
          </p:cNvSpPr>
          <p:nvPr/>
        </p:nvSpPr>
        <p:spPr>
          <a:xfrm>
            <a:off x="533400" y="2286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dirty="0" smtClean="0">
                <a:latin typeface="Arial" charset="0"/>
                <a:ea typeface="ＭＳ Ｐゴシック" charset="0"/>
                <a:cs typeface="ＭＳ Ｐゴシック" charset="0"/>
              </a:rPr>
              <a:t>(At least) Two kinds of RINEX files</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4294553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4</a:t>
            </a:fld>
            <a:endParaRPr lang="en-US"/>
          </a:p>
        </p:txBody>
      </p:sp>
      <p:sp>
        <p:nvSpPr>
          <p:cNvPr id="8" name="Rectangle 2"/>
          <p:cNvSpPr txBox="1">
            <a:spLocks noChangeArrowheads="1"/>
          </p:cNvSpPr>
          <p:nvPr/>
        </p:nvSpPr>
        <p:spPr>
          <a:xfrm>
            <a:off x="533400" y="2286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dirty="0" smtClean="0">
                <a:latin typeface="Arial" charset="0"/>
                <a:ea typeface="ＭＳ Ｐゴシック" charset="0"/>
                <a:cs typeface="ＭＳ Ｐゴシック" charset="0"/>
              </a:rPr>
              <a:t>Homework 5</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0384180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5</a:t>
            </a:fld>
            <a:endParaRPr lang="en-US"/>
          </a:p>
        </p:txBody>
      </p:sp>
      <p:sp>
        <p:nvSpPr>
          <p:cNvPr id="8" name="Rectangle 2"/>
          <p:cNvSpPr txBox="1">
            <a:spLocks noChangeArrowheads="1"/>
          </p:cNvSpPr>
          <p:nvPr/>
        </p:nvSpPr>
        <p:spPr>
          <a:xfrm>
            <a:off x="533400" y="2286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mtClean="0">
                <a:latin typeface="Arial" charset="0"/>
                <a:ea typeface="ＭＳ Ｐゴシック" charset="0"/>
                <a:cs typeface="ＭＳ Ｐゴシック" charset="0"/>
              </a:rPr>
              <a:t>Homework 6</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3318969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Outline</a:t>
            </a:r>
          </a:p>
        </p:txBody>
      </p:sp>
      <p:sp>
        <p:nvSpPr>
          <p:cNvPr id="18436" name="Rectangle 3"/>
          <p:cNvSpPr>
            <a:spLocks noGrp="1" noChangeArrowheads="1"/>
          </p:cNvSpPr>
          <p:nvPr>
            <p:ph type="body" idx="1"/>
          </p:nvPr>
        </p:nvSpPr>
        <p:spPr/>
        <p:txBody>
          <a:bodyPr/>
          <a:lstStyle/>
          <a:p>
            <a:pPr eaLnBrk="1" hangingPunct="1"/>
            <a:r>
              <a:rPr lang="en-US" dirty="0">
                <a:latin typeface="Arial" charset="0"/>
                <a:ea typeface="ＭＳ Ｐゴシック" charset="0"/>
                <a:cs typeface="ＭＳ Ｐゴシック" charset="0"/>
              </a:rPr>
              <a:t>Characteristics of the </a:t>
            </a:r>
            <a:r>
              <a:rPr lang="en-US" dirty="0" smtClean="0">
                <a:latin typeface="Arial" charset="0"/>
                <a:ea typeface="ＭＳ Ｐゴシック" charset="0"/>
                <a:cs typeface="ＭＳ Ｐゴシック" charset="0"/>
              </a:rPr>
              <a:t>Ionosphere</a:t>
            </a:r>
          </a:p>
          <a:p>
            <a:r>
              <a:rPr lang="en-US" dirty="0" smtClean="0">
                <a:latin typeface="Arial" charset="0"/>
                <a:ea typeface="ＭＳ Ｐゴシック" charset="0"/>
                <a:cs typeface="ＭＳ Ｐゴシック" charset="0"/>
              </a:rPr>
              <a:t>Effect on GPS Observations – code delay, phase advance</a:t>
            </a:r>
            <a:endParaRPr lang="en-US" dirty="0">
              <a:latin typeface="Arial" charset="0"/>
              <a:ea typeface="ＭＳ Ｐゴシック" charset="0"/>
              <a:cs typeface="ＭＳ Ｐゴシック" charset="0"/>
            </a:endParaRPr>
          </a:p>
          <a:p>
            <a:pPr eaLnBrk="1" hangingPunct="1"/>
            <a:r>
              <a:rPr lang="en-US" dirty="0">
                <a:latin typeface="Arial" charset="0"/>
                <a:ea typeface="ＭＳ Ｐゴシック" charset="0"/>
                <a:cs typeface="ＭＳ Ｐゴシック" charset="0"/>
              </a:rPr>
              <a:t>Total Electron Content (TEC) &amp; Vertical TEC</a:t>
            </a:r>
          </a:p>
          <a:p>
            <a:pPr eaLnBrk="1" hangingPunct="1"/>
            <a:r>
              <a:rPr lang="en-US" dirty="0" smtClean="0">
                <a:latin typeface="Arial" charset="0"/>
                <a:ea typeface="ＭＳ Ｐゴシック" charset="0"/>
                <a:cs typeface="ＭＳ Ｐゴシック" charset="0"/>
              </a:rPr>
              <a:t>Maps</a:t>
            </a:r>
            <a:endParaRPr lang="en-US" dirty="0">
              <a:latin typeface="Arial" charset="0"/>
              <a:ea typeface="ＭＳ Ｐゴシック" charset="0"/>
              <a:cs typeface="ＭＳ Ｐゴシック" charset="0"/>
            </a:endParaRPr>
          </a:p>
          <a:p>
            <a:pPr eaLnBrk="1" hangingPunct="1"/>
            <a:r>
              <a:rPr lang="en-US" dirty="0">
                <a:latin typeface="Arial" charset="0"/>
                <a:ea typeface="ＭＳ Ｐゴシック" charset="0"/>
                <a:cs typeface="ＭＳ Ｐゴシック" charset="0"/>
              </a:rPr>
              <a:t>Determining </a:t>
            </a:r>
            <a:r>
              <a:rPr lang="en-US" dirty="0" err="1">
                <a:latin typeface="Symbol" charset="0"/>
                <a:ea typeface="ＭＳ Ｐゴシック" charset="0"/>
                <a:cs typeface="ＭＳ Ｐゴシック" charset="0"/>
              </a:rPr>
              <a:t>D</a:t>
            </a:r>
            <a:r>
              <a:rPr lang="en-US" dirty="0" err="1">
                <a:latin typeface="Arial" charset="0"/>
                <a:ea typeface="ＭＳ Ｐゴシック" charset="0"/>
                <a:cs typeface="ＭＳ Ｐゴシック" charset="0"/>
              </a:rPr>
              <a:t>I</a:t>
            </a:r>
            <a:r>
              <a:rPr lang="en-US" baseline="-25000" dirty="0" err="1">
                <a:latin typeface="Symbol" charset="0"/>
                <a:ea typeface="ＭＳ Ｐゴシック" charset="0"/>
                <a:cs typeface="ＭＳ Ｐゴシック" charset="0"/>
              </a:rPr>
              <a:t>r</a:t>
            </a:r>
            <a:endParaRPr lang="en-US" baseline="-25000" dirty="0">
              <a:latin typeface="Symbol" charset="0"/>
              <a:ea typeface="ＭＳ Ｐゴシック" charset="0"/>
              <a:cs typeface="ＭＳ Ｐゴシック" charset="0"/>
            </a:endParaRPr>
          </a:p>
          <a:p>
            <a:pPr eaLnBrk="1" hangingPunct="1"/>
            <a:r>
              <a:rPr lang="en-US" dirty="0">
                <a:latin typeface="Arial" charset="0"/>
                <a:ea typeface="ＭＳ Ｐゴシック" charset="0"/>
                <a:cs typeface="ＭＳ Ｐゴシック" charset="0"/>
              </a:rPr>
              <a:t>Ionosphere free </a:t>
            </a:r>
            <a:r>
              <a:rPr lang="en-US" dirty="0" err="1">
                <a:latin typeface="Arial" charset="0"/>
                <a:ea typeface="ＭＳ Ｐゴシック" charset="0"/>
                <a:cs typeface="ＭＳ Ｐゴシック" charset="0"/>
              </a:rPr>
              <a:t>pseudorange</a:t>
            </a:r>
            <a:endParaRPr lang="en-US" dirty="0">
              <a:latin typeface="Arial" charset="0"/>
              <a:ea typeface="ＭＳ Ｐゴシック" charset="0"/>
              <a:cs typeface="ＭＳ Ｐゴシック" charset="0"/>
            </a:endParaRPr>
          </a:p>
          <a:p>
            <a:pPr eaLnBrk="1" hangingPunct="1"/>
            <a:r>
              <a:rPr lang="en-US" dirty="0" err="1">
                <a:latin typeface="Arial" charset="0"/>
                <a:ea typeface="ＭＳ Ｐゴシック" charset="0"/>
                <a:cs typeface="ＭＳ Ｐゴシック" charset="0"/>
              </a:rPr>
              <a:t>Klobuchar</a:t>
            </a:r>
            <a:r>
              <a:rPr lang="en-US" dirty="0">
                <a:latin typeface="Arial" charset="0"/>
                <a:ea typeface="ＭＳ Ｐゴシック" charset="0"/>
                <a:cs typeface="ＭＳ Ｐゴシック" charset="0"/>
              </a:rPr>
              <a:t> model</a:t>
            </a:r>
          </a:p>
          <a:p>
            <a:pPr eaLnBrk="1" hangingPunct="1"/>
            <a:r>
              <a:rPr lang="en-US" dirty="0">
                <a:latin typeface="Arial" charset="0"/>
                <a:ea typeface="ＭＳ Ｐゴシック" charset="0"/>
                <a:cs typeface="ＭＳ Ｐゴシック" charset="0"/>
              </a:rPr>
              <a:t>WAAS model</a:t>
            </a:r>
          </a:p>
        </p:txBody>
      </p:sp>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6</a:t>
            </a:fld>
            <a:endParaRPr lang="en-US"/>
          </a:p>
        </p:txBody>
      </p:sp>
    </p:spTree>
    <p:extLst>
      <p:ext uri="{BB962C8B-B14F-4D97-AF65-F5344CB8AC3E}">
        <p14:creationId xmlns:p14="http://schemas.microsoft.com/office/powerpoint/2010/main" val="16886425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Characteristics of the Ionosphere</a:t>
            </a:r>
          </a:p>
        </p:txBody>
      </p:sp>
      <p:pic>
        <p:nvPicPr>
          <p:cNvPr id="194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066800"/>
            <a:ext cx="490537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5"/>
          <p:cNvSpPr txBox="1">
            <a:spLocks noChangeArrowheads="1"/>
          </p:cNvSpPr>
          <p:nvPr/>
        </p:nvSpPr>
        <p:spPr bwMode="auto">
          <a:xfrm>
            <a:off x="685800" y="5486400"/>
            <a:ext cx="411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a:t>From Wikipedia article on ionosphere</a:t>
            </a:r>
          </a:p>
        </p:txBody>
      </p:sp>
      <p:sp>
        <p:nvSpPr>
          <p:cNvPr id="2" name="TextBox 1"/>
          <p:cNvSpPr txBox="1"/>
          <p:nvPr/>
        </p:nvSpPr>
        <p:spPr>
          <a:xfrm>
            <a:off x="381000" y="1676400"/>
            <a:ext cx="3048000" cy="1477328"/>
          </a:xfrm>
          <a:prstGeom prst="rect">
            <a:avLst/>
          </a:prstGeom>
          <a:noFill/>
        </p:spPr>
        <p:txBody>
          <a:bodyPr wrap="square" rtlCol="0">
            <a:spAutoFit/>
          </a:bodyPr>
          <a:lstStyle/>
          <a:p>
            <a:r>
              <a:rPr lang="en-US" dirty="0" smtClean="0"/>
              <a:t>Ionosphere causes the E-field polarization to rotate, delays the code (modulation), and advances the carrier phase</a:t>
            </a:r>
            <a:endParaRPr lang="en-US" dirty="0"/>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7</a:t>
            </a:fld>
            <a:endParaRPr lang="en-US"/>
          </a:p>
        </p:txBody>
      </p:sp>
    </p:spTree>
    <p:extLst>
      <p:ext uri="{BB962C8B-B14F-4D97-AF65-F5344CB8AC3E}">
        <p14:creationId xmlns:p14="http://schemas.microsoft.com/office/powerpoint/2010/main" val="14504496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eaLnBrk="1" hangingPunct="1"/>
            <a:r>
              <a:rPr lang="en-US" sz="2800" b="0" dirty="0" smtClean="0">
                <a:latin typeface="Arial" charset="0"/>
                <a:ea typeface="ＭＳ Ｐゴシック" charset="0"/>
                <a:cs typeface="ＭＳ Ｐゴシック" charset="0"/>
              </a:rPr>
              <a:t>IONOSPHERE</a:t>
            </a:r>
            <a:endParaRPr lang="en-US" sz="2800" b="0" dirty="0">
              <a:latin typeface="Arial" charset="0"/>
              <a:ea typeface="ＭＳ Ｐゴシック" charset="0"/>
              <a:cs typeface="ＭＳ Ｐゴシック" charset="0"/>
            </a:endParaRPr>
          </a:p>
        </p:txBody>
      </p:sp>
      <p:sp>
        <p:nvSpPr>
          <p:cNvPr id="20485" name="Rectangle 3"/>
          <p:cNvSpPr>
            <a:spLocks noGrp="1" noChangeArrowheads="1"/>
          </p:cNvSpPr>
          <p:nvPr>
            <p:ph type="body" sz="half" idx="2"/>
          </p:nvPr>
        </p:nvSpPr>
        <p:spPr>
          <a:xfrm>
            <a:off x="5105400" y="5486400"/>
            <a:ext cx="3657600" cy="469900"/>
          </a:xfrm>
        </p:spPr>
        <p:txBody>
          <a:bodyPr>
            <a:normAutofit/>
          </a:bodyPr>
          <a:lstStyle/>
          <a:p>
            <a:pPr eaLnBrk="1" hangingPunct="1">
              <a:lnSpc>
                <a:spcPct val="100000"/>
              </a:lnSpc>
              <a:buFont typeface="Wingdings" charset="0"/>
              <a:buNone/>
            </a:pPr>
            <a:r>
              <a:rPr lang="en-US" sz="1800" dirty="0">
                <a:latin typeface="Arial" charset="0"/>
                <a:ea typeface="ＭＳ Ｐゴシック" charset="0"/>
                <a:cs typeface="ＭＳ Ｐゴシック" charset="0"/>
              </a:rPr>
              <a:t>From </a:t>
            </a:r>
            <a:r>
              <a:rPr lang="en-US" sz="1800" dirty="0" err="1">
                <a:latin typeface="Arial" charset="0"/>
                <a:ea typeface="ＭＳ Ｐゴシック" charset="0"/>
                <a:cs typeface="ＭＳ Ｐゴシック" charset="0"/>
              </a:rPr>
              <a:t>Misra</a:t>
            </a:r>
            <a:r>
              <a:rPr lang="en-US" sz="1800" dirty="0">
                <a:latin typeface="Arial" charset="0"/>
                <a:ea typeface="ＭＳ Ｐゴシック" charset="0"/>
                <a:cs typeface="ＭＳ Ｐゴシック" charset="0"/>
              </a:rPr>
              <a:t> &amp; </a:t>
            </a:r>
            <a:r>
              <a:rPr lang="en-US" sz="1800" dirty="0" err="1" smtClean="0">
                <a:latin typeface="Arial" charset="0"/>
                <a:ea typeface="ＭＳ Ｐゴシック" charset="0"/>
                <a:cs typeface="ＭＳ Ｐゴシック" charset="0"/>
              </a:rPr>
              <a:t>Enge</a:t>
            </a:r>
            <a:endParaRPr lang="en-US" sz="1800" dirty="0" smtClean="0">
              <a:latin typeface="Arial" charset="0"/>
              <a:ea typeface="ＭＳ Ｐゴシック" charset="0"/>
              <a:cs typeface="ＭＳ Ｐゴシック" charset="0"/>
            </a:endParaRPr>
          </a:p>
          <a:p>
            <a:pPr eaLnBrk="1" hangingPunct="1">
              <a:lnSpc>
                <a:spcPct val="100000"/>
              </a:lnSpc>
              <a:buFont typeface="Wingdings" charset="0"/>
              <a:buNone/>
            </a:pPr>
            <a:endParaRPr lang="en-US" sz="1800" dirty="0">
              <a:latin typeface="Arial" charset="0"/>
              <a:ea typeface="ＭＳ Ｐゴシック" charset="0"/>
              <a:cs typeface="ＭＳ Ｐゴシック" charset="0"/>
            </a:endParaRPr>
          </a:p>
          <a:p>
            <a:pPr eaLnBrk="1" hangingPunct="1">
              <a:lnSpc>
                <a:spcPct val="100000"/>
              </a:lnSpc>
              <a:buFont typeface="Wingdings" charset="0"/>
              <a:buNone/>
            </a:pPr>
            <a:endParaRPr lang="en-US" sz="1800" dirty="0" smtClean="0">
              <a:latin typeface="Arial" charset="0"/>
              <a:ea typeface="ＭＳ Ｐゴシック" charset="0"/>
              <a:cs typeface="ＭＳ Ｐゴシック" charset="0"/>
            </a:endParaRPr>
          </a:p>
        </p:txBody>
      </p:sp>
      <p:pic>
        <p:nvPicPr>
          <p:cNvPr id="20484" name="Picture 4" descr="ion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57" r="8778" b="21378"/>
          <a:stretch/>
        </p:blipFill>
        <p:spPr bwMode="auto">
          <a:xfrm>
            <a:off x="3810000" y="381000"/>
            <a:ext cx="5147733" cy="5165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52400" y="4191000"/>
            <a:ext cx="4953000" cy="1219200"/>
          </a:xfrm>
          <a:prstGeom prst="rect">
            <a:avLst/>
          </a:prstGeom>
        </p:spPr>
        <p:txBody>
          <a:bodyPr wrap="square">
            <a:spAutoFit/>
          </a:bodyPr>
          <a:lstStyle/>
          <a:p>
            <a:r>
              <a:rPr lang="en-US" dirty="0">
                <a:latin typeface="Arial" charset="0"/>
                <a:ea typeface="ＭＳ Ｐゴシック" charset="0"/>
                <a:cs typeface="ＭＳ Ｐゴシック" charset="0"/>
              </a:rPr>
              <a:t>Total Electron Content (TEC) is the number of electrons along the signal path</a:t>
            </a:r>
          </a:p>
          <a:p>
            <a:endParaRPr lang="en-US" dirty="0">
              <a:latin typeface="Arial" charset="0"/>
              <a:ea typeface="ＭＳ Ｐゴシック" charset="0"/>
              <a:cs typeface="ＭＳ Ｐゴシック" charset="0"/>
            </a:endParaRPr>
          </a:p>
          <a:p>
            <a:r>
              <a:rPr lang="en-US" dirty="0"/>
              <a:t>10</a:t>
            </a:r>
            <a:r>
              <a:rPr lang="en-US" baseline="30000" dirty="0"/>
              <a:t>16</a:t>
            </a:r>
            <a:r>
              <a:rPr lang="en-US" dirty="0"/>
              <a:t> electrons/m² = 1 TEC unit (TECU)</a:t>
            </a:r>
            <a:endParaRPr lang="en-US" dirty="0">
              <a:latin typeface="Arial" charset="0"/>
              <a:ea typeface="ＭＳ Ｐゴシック" charset="0"/>
              <a:cs typeface="ＭＳ Ｐゴシック" charset="0"/>
            </a:endParaRPr>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8</a:t>
            </a:fld>
            <a:endParaRPr lang="en-US"/>
          </a:p>
        </p:txBody>
      </p:sp>
    </p:spTree>
    <p:extLst>
      <p:ext uri="{BB962C8B-B14F-4D97-AF65-F5344CB8AC3E}">
        <p14:creationId xmlns:p14="http://schemas.microsoft.com/office/powerpoint/2010/main" val="1751388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Effect on GNSS Observations</a:t>
            </a:r>
          </a:p>
        </p:txBody>
      </p:sp>
      <p:sp>
        <p:nvSpPr>
          <p:cNvPr id="26629" name="Rectangle 3"/>
          <p:cNvSpPr>
            <a:spLocks noGrp="1" noChangeArrowheads="1"/>
          </p:cNvSpPr>
          <p:nvPr>
            <p:ph type="body" idx="1"/>
          </p:nvPr>
        </p:nvSpPr>
        <p:spPr>
          <a:xfrm>
            <a:off x="457200" y="1143000"/>
            <a:ext cx="8229600" cy="4953000"/>
          </a:xfrm>
        </p:spPr>
        <p:txBody>
          <a:bodyPr/>
          <a:lstStyle/>
          <a:p>
            <a:pPr eaLnBrk="1" hangingPunct="1"/>
            <a:r>
              <a:rPr lang="en-US" dirty="0">
                <a:latin typeface="Arial" charset="0"/>
                <a:ea typeface="ＭＳ Ｐゴシック" charset="0"/>
                <a:cs typeface="ＭＳ Ｐゴシック" charset="0"/>
              </a:rPr>
              <a:t>Pseudorange is longer  – </a:t>
            </a:r>
            <a:r>
              <a:rPr lang="ja-JP" altLang="en-US" dirty="0">
                <a:latin typeface="Arial" charset="0"/>
                <a:ea typeface="ＭＳ Ｐゴシック" charset="0"/>
                <a:cs typeface="ＭＳ Ｐゴシック" charset="0"/>
              </a:rPr>
              <a:t>“</a:t>
            </a:r>
            <a:r>
              <a:rPr lang="en-US" dirty="0">
                <a:latin typeface="Arial" charset="0"/>
                <a:ea typeface="ＭＳ Ｐゴシック" charset="0"/>
                <a:cs typeface="ＭＳ Ｐゴシック" charset="0"/>
              </a:rPr>
              <a:t>group delay</a:t>
            </a:r>
            <a:r>
              <a:rPr lang="ja-JP" altLang="en-US" dirty="0">
                <a:latin typeface="Arial" charset="0"/>
                <a:ea typeface="ＭＳ Ｐゴシック" charset="0"/>
                <a:cs typeface="ＭＳ Ｐゴシック" charset="0"/>
              </a:rPr>
              <a:t>”</a:t>
            </a:r>
            <a:endParaRPr lang="en-US" dirty="0">
              <a:latin typeface="Arial" charset="0"/>
              <a:ea typeface="ＭＳ Ｐゴシック" charset="0"/>
              <a:cs typeface="ＭＳ Ｐゴシック" charset="0"/>
            </a:endParaRPr>
          </a:p>
          <a:p>
            <a:pPr eaLnBrk="1" hangingPunct="1"/>
            <a:r>
              <a:rPr lang="en-US" dirty="0">
                <a:latin typeface="Arial" charset="0"/>
                <a:ea typeface="ＭＳ Ｐゴシック" charset="0"/>
                <a:cs typeface="ＭＳ Ｐゴシック" charset="0"/>
              </a:rPr>
              <a:t>Carrier Phase is shorter – </a:t>
            </a:r>
            <a:r>
              <a:rPr lang="ja-JP" altLang="en-US" dirty="0">
                <a:latin typeface="Arial" charset="0"/>
                <a:ea typeface="ＭＳ Ｐゴシック" charset="0"/>
                <a:cs typeface="ＭＳ Ｐゴシック" charset="0"/>
              </a:rPr>
              <a:t>“</a:t>
            </a:r>
            <a:r>
              <a:rPr lang="en-US" dirty="0">
                <a:latin typeface="Arial" charset="0"/>
                <a:ea typeface="ＭＳ Ｐゴシック" charset="0"/>
                <a:cs typeface="ＭＳ Ｐゴシック" charset="0"/>
              </a:rPr>
              <a:t>phase advance</a:t>
            </a:r>
            <a:r>
              <a:rPr lang="ja-JP" altLang="en-US" dirty="0">
                <a:latin typeface="Arial" charset="0"/>
                <a:ea typeface="ＭＳ Ｐゴシック" charset="0"/>
                <a:cs typeface="ＭＳ Ｐゴシック" charset="0"/>
              </a:rPr>
              <a:t>”</a:t>
            </a:r>
            <a:r>
              <a:rPr lang="en-US" dirty="0">
                <a:latin typeface="Arial" charset="0"/>
                <a:ea typeface="ＭＳ Ｐゴシック" charset="0"/>
                <a:cs typeface="ＭＳ Ｐゴシック" charset="0"/>
              </a:rPr>
              <a:t> </a:t>
            </a:r>
          </a:p>
        </p:txBody>
      </p:sp>
      <p:graphicFrame>
        <p:nvGraphicFramePr>
          <p:cNvPr id="26626" name="Object 2"/>
          <p:cNvGraphicFramePr>
            <a:graphicFrameLocks noChangeAspect="1"/>
          </p:cNvGraphicFramePr>
          <p:nvPr>
            <p:extLst>
              <p:ext uri="{D42A27DB-BD31-4B8C-83A1-F6EECF244321}">
                <p14:modId xmlns:p14="http://schemas.microsoft.com/office/powerpoint/2010/main" val="2331060219"/>
              </p:ext>
            </p:extLst>
          </p:nvPr>
        </p:nvGraphicFramePr>
        <p:xfrm>
          <a:off x="1143000" y="2743200"/>
          <a:ext cx="6502400" cy="1889125"/>
        </p:xfrm>
        <a:graphic>
          <a:graphicData uri="http://schemas.openxmlformats.org/presentationml/2006/ole">
            <mc:AlternateContent xmlns:mc="http://schemas.openxmlformats.org/markup-compatibility/2006">
              <mc:Choice xmlns:v="urn:schemas-microsoft-com:vml" Requires="v">
                <p:oleObj spid="_x0000_s229408" name="Equation" r:id="rId3" imgW="4559300" imgH="1320800" progId="Equation.3">
                  <p:embed/>
                </p:oleObj>
              </mc:Choice>
              <mc:Fallback>
                <p:oleObj name="Equation" r:id="rId3" imgW="4559300" imgH="1320800" progId="Equation.3">
                  <p:embed/>
                  <p:pic>
                    <p:nvPicPr>
                      <p:cNvPr id="0" name="Picture 4"/>
                      <p:cNvPicPr>
                        <a:picLocks noChangeAspect="1" noChangeArrowheads="1"/>
                      </p:cNvPicPr>
                      <p:nvPr/>
                    </p:nvPicPr>
                    <p:blipFill>
                      <a:blip r:embed="rId4"/>
                      <a:srcRect/>
                      <a:stretch>
                        <a:fillRect/>
                      </a:stretch>
                    </p:blipFill>
                    <p:spPr bwMode="auto">
                      <a:xfrm>
                        <a:off x="1143000" y="2743200"/>
                        <a:ext cx="6502400" cy="1889125"/>
                      </a:xfrm>
                      <a:prstGeom prst="rect">
                        <a:avLst/>
                      </a:prstGeom>
                      <a:noFill/>
                      <a:effectLs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ASEN 5090 Axelrad and Larson</a:t>
            </a:r>
            <a:endParaRPr lang="en-US"/>
          </a:p>
        </p:txBody>
      </p:sp>
      <p:sp>
        <p:nvSpPr>
          <p:cNvPr id="3" name="Slide Number Placeholder 2"/>
          <p:cNvSpPr>
            <a:spLocks noGrp="1"/>
          </p:cNvSpPr>
          <p:nvPr>
            <p:ph type="sldNum" sz="quarter" idx="12"/>
          </p:nvPr>
        </p:nvSpPr>
        <p:spPr/>
        <p:txBody>
          <a:bodyPr/>
          <a:lstStyle/>
          <a:p>
            <a:fld id="{9E3EFB43-BEAF-4970-A06C-24B01B76FA99}" type="slidenum">
              <a:rPr lang="en-US" smtClean="0"/>
              <a:pPr/>
              <a:t>9</a:t>
            </a:fld>
            <a:endParaRPr lang="en-US"/>
          </a:p>
        </p:txBody>
      </p:sp>
      <p:sp>
        <p:nvSpPr>
          <p:cNvPr id="4" name="TextBox 3"/>
          <p:cNvSpPr txBox="1"/>
          <p:nvPr/>
        </p:nvSpPr>
        <p:spPr>
          <a:xfrm>
            <a:off x="6781800" y="609600"/>
            <a:ext cx="1831301" cy="120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400" i="1" dirty="0" smtClean="0">
                <a:latin typeface="Times New Roman"/>
                <a:cs typeface="Times New Roman"/>
              </a:rPr>
              <a:t>I</a:t>
            </a:r>
            <a:r>
              <a:rPr lang="en-US" sz="2400" dirty="0" smtClean="0">
                <a:latin typeface="Times New Roman"/>
                <a:cs typeface="Times New Roman"/>
              </a:rPr>
              <a:t> in m</a:t>
            </a:r>
          </a:p>
          <a:p>
            <a:r>
              <a:rPr lang="en-US" sz="2400" i="1" dirty="0" smtClean="0">
                <a:latin typeface="Times New Roman"/>
                <a:cs typeface="Times New Roman"/>
              </a:rPr>
              <a:t>TEC</a:t>
            </a:r>
            <a:r>
              <a:rPr lang="en-US" sz="2400" dirty="0" smtClean="0">
                <a:latin typeface="Times New Roman"/>
                <a:cs typeface="Times New Roman"/>
              </a:rPr>
              <a:t> in el/m</a:t>
            </a:r>
            <a:r>
              <a:rPr lang="en-US" sz="2400" baseline="30000" dirty="0" smtClean="0">
                <a:latin typeface="Times New Roman"/>
                <a:cs typeface="Times New Roman"/>
              </a:rPr>
              <a:t>2</a:t>
            </a:r>
            <a:endParaRPr lang="en-US" sz="2400" dirty="0" smtClean="0">
              <a:latin typeface="Times New Roman"/>
              <a:cs typeface="Times New Roman"/>
            </a:endParaRPr>
          </a:p>
          <a:p>
            <a:r>
              <a:rPr lang="en-US" sz="2400" i="1" dirty="0" smtClean="0">
                <a:latin typeface="Times New Roman"/>
                <a:cs typeface="Times New Roman"/>
              </a:rPr>
              <a:t>f </a:t>
            </a:r>
            <a:r>
              <a:rPr lang="en-US" sz="2400" dirty="0" smtClean="0">
                <a:latin typeface="Times New Roman"/>
                <a:cs typeface="Times New Roman"/>
              </a:rPr>
              <a:t>in Hz</a:t>
            </a:r>
          </a:p>
        </p:txBody>
      </p:sp>
      <p:graphicFrame>
        <p:nvGraphicFramePr>
          <p:cNvPr id="5" name="Object 4"/>
          <p:cNvGraphicFramePr>
            <a:graphicFrameLocks noChangeAspect="1"/>
          </p:cNvGraphicFramePr>
          <p:nvPr>
            <p:extLst>
              <p:ext uri="{D42A27DB-BD31-4B8C-83A1-F6EECF244321}">
                <p14:modId xmlns:p14="http://schemas.microsoft.com/office/powerpoint/2010/main" val="3645959714"/>
              </p:ext>
            </p:extLst>
          </p:nvPr>
        </p:nvGraphicFramePr>
        <p:xfrm>
          <a:off x="1524000" y="4648199"/>
          <a:ext cx="3429000" cy="1109965"/>
        </p:xfrm>
        <a:graphic>
          <a:graphicData uri="http://schemas.openxmlformats.org/presentationml/2006/ole">
            <mc:AlternateContent xmlns:mc="http://schemas.openxmlformats.org/markup-compatibility/2006">
              <mc:Choice xmlns:v="urn:schemas-microsoft-com:vml" Requires="v">
                <p:oleObj spid="_x0000_s229409" name="Equation" r:id="rId5" imgW="2197100" imgH="711200" progId="Equation.3">
                  <p:embed/>
                </p:oleObj>
              </mc:Choice>
              <mc:Fallback>
                <p:oleObj name="Equation" r:id="rId5" imgW="2197100" imgH="711200" progId="Equation.3">
                  <p:embed/>
                  <p:pic>
                    <p:nvPicPr>
                      <p:cNvPr id="0" name=""/>
                      <p:cNvPicPr/>
                      <p:nvPr/>
                    </p:nvPicPr>
                    <p:blipFill>
                      <a:blip r:embed="rId6"/>
                      <a:stretch>
                        <a:fillRect/>
                      </a:stretch>
                    </p:blipFill>
                    <p:spPr>
                      <a:xfrm>
                        <a:off x="1524000" y="4648199"/>
                        <a:ext cx="3429000" cy="1109965"/>
                      </a:xfrm>
                      <a:prstGeom prst="rect">
                        <a:avLst/>
                      </a:prstGeom>
                    </p:spPr>
                  </p:pic>
                </p:oleObj>
              </mc:Fallback>
            </mc:AlternateContent>
          </a:graphicData>
        </a:graphic>
      </p:graphicFrame>
    </p:spTree>
    <p:extLst>
      <p:ext uri="{BB962C8B-B14F-4D97-AF65-F5344CB8AC3E}">
        <p14:creationId xmlns:p14="http://schemas.microsoft.com/office/powerpoint/2010/main" val="23552612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esentation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Presentation5.pptx</Template>
  <TotalTime>2434</TotalTime>
  <Words>1323</Words>
  <Application>Microsoft Macintosh PowerPoint</Application>
  <PresentationFormat>On-screen Show (4:3)</PresentationFormat>
  <Paragraphs>203</Paragraphs>
  <Slides>29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Presentation5</vt:lpstr>
      <vt:lpstr>Equation</vt:lpstr>
      <vt:lpstr>IONOSPHERIC EFFECTS  ON GNSS</vt:lpstr>
      <vt:lpstr>Homework4 Comments </vt:lpstr>
      <vt:lpstr>Measurements in your RINEX file</vt:lpstr>
      <vt:lpstr>PowerPoint Presentation</vt:lpstr>
      <vt:lpstr>PowerPoint Presentation</vt:lpstr>
      <vt:lpstr>Outline</vt:lpstr>
      <vt:lpstr>Characteristics of the Ionosphere</vt:lpstr>
      <vt:lpstr>IONOSPHERE</vt:lpstr>
      <vt:lpstr>Effect on GNSS Observations</vt:lpstr>
      <vt:lpstr>Effect on GNSS Observations</vt:lpstr>
      <vt:lpstr>Calculate Ionosphere Free Pseudorange</vt:lpstr>
      <vt:lpstr>Ionosphere-free Pseudorange</vt:lpstr>
      <vt:lpstr>Estimating the Ionospheric Delay</vt:lpstr>
      <vt:lpstr>IONOSPHERIC ZENITH DELAY</vt:lpstr>
      <vt:lpstr>Vertical Delay &amp; Vertical Total Electron Content (TECV)</vt:lpstr>
      <vt:lpstr>PowerPoint Presentation</vt:lpstr>
      <vt:lpstr>TECV Maps</vt:lpstr>
      <vt:lpstr>Global Ionospheric Maps (TECV)</vt:lpstr>
      <vt:lpstr>Ionospheric Storms</vt:lpstr>
      <vt:lpstr>PowerPoint Presentation</vt:lpstr>
      <vt:lpstr>Klobuchar Model – Broadcast Model</vt:lpstr>
      <vt:lpstr>Klobuchar Model</vt:lpstr>
      <vt:lpstr>Where is the Klobuchar Model stored? </vt:lpstr>
      <vt:lpstr>WAAS (Wide Area Augmentation System) </vt:lpstr>
      <vt:lpstr>US Space Weather Center Center – Right Here in Boulder</vt:lpstr>
      <vt:lpstr>PowerPoint Presentation</vt:lpstr>
      <vt:lpstr>Ionospheric Scintillation</vt:lpstr>
      <vt:lpstr>SUMMARY OF IONOSPHERIC EFFECTS</vt:lpstr>
      <vt:lpstr>LINKS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P. Axelrad</dc:creator>
  <cp:keywords/>
  <dc:description/>
  <cp:lastModifiedBy>Kristine Larson</cp:lastModifiedBy>
  <cp:revision>229</cp:revision>
  <dcterms:created xsi:type="dcterms:W3CDTF">2010-10-12T21:13:14Z</dcterms:created>
  <dcterms:modified xsi:type="dcterms:W3CDTF">2013-10-04T13:42:06Z</dcterms:modified>
  <cp:category/>
</cp:coreProperties>
</file>