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0.bin" ContentType="application/vnd.openxmlformats-officedocument.oleObject"/>
  <Override PartName="/ppt/notesSlides/notesSlide4.xml" ContentType="application/vnd.openxmlformats-officedocument.presentationml.notesSlide+xml"/>
  <Override PartName="/ppt/embeddings/oleObject11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8" r:id="rId2"/>
    <p:sldId id="284" r:id="rId3"/>
    <p:sldId id="260" r:id="rId4"/>
    <p:sldId id="261" r:id="rId5"/>
    <p:sldId id="268" r:id="rId6"/>
    <p:sldId id="269" r:id="rId7"/>
    <p:sldId id="271" r:id="rId8"/>
    <p:sldId id="272" r:id="rId9"/>
    <p:sldId id="273" r:id="rId10"/>
    <p:sldId id="274" r:id="rId11"/>
    <p:sldId id="275" r:id="rId12"/>
    <p:sldId id="266" r:id="rId13"/>
    <p:sldId id="277" r:id="rId14"/>
    <p:sldId id="278" r:id="rId15"/>
    <p:sldId id="280" r:id="rId16"/>
    <p:sldId id="281" r:id="rId17"/>
    <p:sldId id="282" r:id="rId18"/>
    <p:sldId id="283" r:id="rId19"/>
    <p:sldId id="276" r:id="rId20"/>
    <p:sldId id="26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8" autoAdjust="0"/>
    <p:restoredTop sz="94660"/>
  </p:normalViewPr>
  <p:slideViewPr>
    <p:cSldViewPr>
      <p:cViewPr varScale="1">
        <p:scale>
          <a:sx n="103" d="100"/>
          <a:sy n="103" d="100"/>
        </p:scale>
        <p:origin x="-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F1636-0C4B-4D88-8951-C9C69FBD8918}" type="datetimeFigureOut">
              <a:rPr lang="en-US" smtClean="0"/>
              <a:pPr/>
              <a:t>10/7/13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E4A07-E0EF-4CD6-9537-7F3B0054A0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62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33C8D7-4E70-4DF9-B996-E0A177DA3322}" type="slidenum">
              <a:rPr lang="en-US"/>
              <a:pPr/>
              <a:t>13</a:t>
            </a:fld>
            <a:endParaRPr lang="en-US"/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85D427C-59E6-45F2-8FE5-7BD638535AED}" type="slidenum">
              <a:rPr lang="en-US"/>
              <a:pPr/>
              <a:t>14</a:t>
            </a:fld>
            <a:endParaRPr lang="en-US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A7E7FE-077C-495C-B620-F0743A0A1B85}" type="slidenum">
              <a:rPr lang="en-US"/>
              <a:pPr/>
              <a:t>15</a:t>
            </a:fld>
            <a:endParaRPr lang="en-US"/>
          </a:p>
        </p:txBody>
      </p:sp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D2111F-5D28-48A2-A1B3-0358129FE05D}" type="slidenum">
              <a:rPr lang="en-US"/>
              <a:pPr/>
              <a:t>16</a:t>
            </a:fld>
            <a:endParaRPr lang="en-US"/>
          </a:p>
        </p:txBody>
      </p:sp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AA9FA3C-BC07-4FC5-9ACC-F31E312A0437}" type="slidenum">
              <a:rPr lang="en-US"/>
              <a:pPr/>
              <a:t>17</a:t>
            </a:fld>
            <a:endParaRPr lang="en-US"/>
          </a:p>
        </p:txBody>
      </p:sp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846DC3-3588-489F-8976-CBEA3C29729A}" type="slidenum">
              <a:rPr lang="en-US"/>
              <a:pPr/>
              <a:t>18</a:t>
            </a:fld>
            <a:endParaRPr lang="en-US"/>
          </a:p>
        </p:txBody>
      </p:sp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551490D-31A6-49A2-A3F5-317A06FD76C8}" type="datetimeFigureOut">
              <a:rPr lang="en-US" smtClean="0"/>
              <a:pPr/>
              <a:t>10/7/13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86D070-E58B-425A-A56C-C820C6BA96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490D-31A6-49A2-A3F5-317A06FD76C8}" type="datetimeFigureOut">
              <a:rPr lang="en-US" smtClean="0"/>
              <a:pPr/>
              <a:t>10/7/13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D070-E58B-425A-A56C-C820C6BA96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551490D-31A6-49A2-A3F5-317A06FD76C8}" type="datetimeFigureOut">
              <a:rPr lang="en-US" smtClean="0"/>
              <a:pPr/>
              <a:t>10/7/13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E86D070-E58B-425A-A56C-C820C6BA96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490D-31A6-49A2-A3F5-317A06FD76C8}" type="datetimeFigureOut">
              <a:rPr lang="en-US" smtClean="0"/>
              <a:pPr/>
              <a:t>10/7/13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86D070-E58B-425A-A56C-C820C6BA96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490D-31A6-49A2-A3F5-317A06FD76C8}" type="datetimeFigureOut">
              <a:rPr lang="en-US" smtClean="0"/>
              <a:pPr/>
              <a:t>10/7/13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E86D070-E58B-425A-A56C-C820C6BA96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551490D-31A6-49A2-A3F5-317A06FD76C8}" type="datetimeFigureOut">
              <a:rPr lang="en-US" smtClean="0"/>
              <a:pPr/>
              <a:t>10/7/13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E86D070-E58B-425A-A56C-C820C6BA96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551490D-31A6-49A2-A3F5-317A06FD76C8}" type="datetimeFigureOut">
              <a:rPr lang="en-US" smtClean="0"/>
              <a:pPr/>
              <a:t>10/7/13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E86D070-E58B-425A-A56C-C820C6BA96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490D-31A6-49A2-A3F5-317A06FD76C8}" type="datetimeFigureOut">
              <a:rPr lang="en-US" smtClean="0"/>
              <a:pPr/>
              <a:t>10/7/13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86D070-E58B-425A-A56C-C820C6BA96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490D-31A6-49A2-A3F5-317A06FD76C8}" type="datetimeFigureOut">
              <a:rPr lang="en-US" smtClean="0"/>
              <a:pPr/>
              <a:t>10/7/13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86D070-E58B-425A-A56C-C820C6BA96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490D-31A6-49A2-A3F5-317A06FD76C8}" type="datetimeFigureOut">
              <a:rPr lang="en-US" smtClean="0"/>
              <a:pPr/>
              <a:t>10/7/13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86D070-E58B-425A-A56C-C820C6BA96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551490D-31A6-49A2-A3F5-317A06FD76C8}" type="datetimeFigureOut">
              <a:rPr lang="en-US" smtClean="0"/>
              <a:pPr/>
              <a:t>10/7/13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E86D070-E58B-425A-A56C-C820C6BA96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551490D-31A6-49A2-A3F5-317A06FD76C8}" type="datetimeFigureOut">
              <a:rPr lang="en-US" smtClean="0"/>
              <a:pPr/>
              <a:t>10/7/13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E86D070-E58B-425A-A56C-C820C6BA96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oleObject" Target="../embeddings/oleObject9.bin"/><Relationship Id="rId5" Type="http://schemas.openxmlformats.org/officeDocument/2006/relationships/package" Target="../embeddings/Microsoft_Word_Document9.docx"/><Relationship Id="rId6" Type="http://schemas.openxmlformats.org/officeDocument/2006/relationships/image" Target="../media/image1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3" Type="http://schemas.openxmlformats.org/officeDocument/2006/relationships/hyperlink" Target="http://suominet.ucar.edu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24.gif"/><Relationship Id="rId5" Type="http://schemas.openxmlformats.org/officeDocument/2006/relationships/oleObject" Target="../embeddings/oleObject10.bin"/><Relationship Id="rId6" Type="http://schemas.openxmlformats.org/officeDocument/2006/relationships/package" Target="../embeddings/Microsoft_Word_Document10.docx"/><Relationship Id="rId7" Type="http://schemas.openxmlformats.org/officeDocument/2006/relationships/image" Target="../media/image2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8.png"/><Relationship Id="rId5" Type="http://schemas.openxmlformats.org/officeDocument/2006/relationships/image" Target="../media/image25.png"/><Relationship Id="rId6" Type="http://schemas.openxmlformats.org/officeDocument/2006/relationships/oleObject" Target="../embeddings/oleObject11.bin"/><Relationship Id="rId7" Type="http://schemas.openxmlformats.org/officeDocument/2006/relationships/package" Target="../embeddings/Microsoft_Word_Document11.docx"/><Relationship Id="rId8" Type="http://schemas.openxmlformats.org/officeDocument/2006/relationships/image" Target="../media/image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gi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oleObject" Target="../embeddings/oleObject1.bin"/><Relationship Id="rId7" Type="http://schemas.openxmlformats.org/officeDocument/2006/relationships/package" Target="../embeddings/Microsoft_Word_Document1.docx"/><Relationship Id="rId8" Type="http://schemas.openxmlformats.org/officeDocument/2006/relationships/image" Target="../media/image6.emf"/><Relationship Id="rId9" Type="http://schemas.openxmlformats.org/officeDocument/2006/relationships/oleObject" Target="../embeddings/oleObject2.bin"/><Relationship Id="rId10" Type="http://schemas.openxmlformats.org/officeDocument/2006/relationships/package" Target="../embeddings/Microsoft_Word_Document2.docx"/><Relationship Id="rId11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emf"/><Relationship Id="rId12" Type="http://schemas.openxmlformats.org/officeDocument/2006/relationships/oleObject" Target="../embeddings/oleObject6.bin"/><Relationship Id="rId13" Type="http://schemas.openxmlformats.org/officeDocument/2006/relationships/package" Target="../embeddings/Microsoft_Word_Document6.docx"/><Relationship Id="rId14" Type="http://schemas.openxmlformats.org/officeDocument/2006/relationships/image" Target="../media/image1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3.bin"/><Relationship Id="rId4" Type="http://schemas.openxmlformats.org/officeDocument/2006/relationships/package" Target="../embeddings/Microsoft_Word_Document3.docx"/><Relationship Id="rId5" Type="http://schemas.openxmlformats.org/officeDocument/2006/relationships/image" Target="../media/image11.emf"/><Relationship Id="rId6" Type="http://schemas.openxmlformats.org/officeDocument/2006/relationships/oleObject" Target="../embeddings/oleObject4.bin"/><Relationship Id="rId7" Type="http://schemas.openxmlformats.org/officeDocument/2006/relationships/package" Target="../embeddings/Microsoft_Word_Document4.docx"/><Relationship Id="rId8" Type="http://schemas.openxmlformats.org/officeDocument/2006/relationships/image" Target="../media/image12.emf"/><Relationship Id="rId9" Type="http://schemas.openxmlformats.org/officeDocument/2006/relationships/oleObject" Target="../embeddings/oleObject5.bin"/><Relationship Id="rId10" Type="http://schemas.openxmlformats.org/officeDocument/2006/relationships/package" Target="../embeddings/Microsoft_Word_Document5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oleObject" Target="../embeddings/oleObject7.bin"/><Relationship Id="rId5" Type="http://schemas.openxmlformats.org/officeDocument/2006/relationships/package" Target="../embeddings/Microsoft_Word_Document7.docx"/><Relationship Id="rId6" Type="http://schemas.openxmlformats.org/officeDocument/2006/relationships/image" Target="../media/image1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oleObject" Target="../embeddings/oleObject8.bin"/><Relationship Id="rId5" Type="http://schemas.openxmlformats.org/officeDocument/2006/relationships/package" Target="../embeddings/Microsoft_Word_Document8.docx"/><Relationship Id="rId6" Type="http://schemas.openxmlformats.org/officeDocument/2006/relationships/image" Target="../media/image1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3500" y="1600200"/>
            <a:ext cx="6477000" cy="18288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Tropospheric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delay in GPS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962400"/>
            <a:ext cx="8305800" cy="1600200"/>
          </a:xfrm>
        </p:spPr>
        <p:txBody>
          <a:bodyPr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2000" b="1" dirty="0" smtClean="0">
              <a:solidFill>
                <a:schemeClr val="accent6">
                  <a:lumMod val="50000"/>
                </a:schemeClr>
              </a:solidFill>
              <a:ea typeface="ＭＳ Ｐゴシック" pitchFamily="34" charset="-128"/>
            </a:endParaRPr>
          </a:p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2000" b="1" dirty="0" smtClean="0">
              <a:solidFill>
                <a:schemeClr val="accent6">
                  <a:lumMod val="50000"/>
                </a:schemeClr>
              </a:solidFill>
              <a:ea typeface="ＭＳ Ｐゴシック" pitchFamily="34" charset="-128"/>
            </a:endParaRPr>
          </a:p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2000" b="1" dirty="0" smtClean="0">
              <a:solidFill>
                <a:schemeClr val="accent6">
                  <a:lumMod val="50000"/>
                </a:schemeClr>
              </a:solidFill>
              <a:ea typeface="ＭＳ Ｐゴシック" pitchFamily="34" charset="-128"/>
            </a:endParaRPr>
          </a:p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2000" b="1" dirty="0" smtClean="0">
              <a:solidFill>
                <a:schemeClr val="accent6">
                  <a:lumMod val="50000"/>
                </a:schemeClr>
              </a:solidFill>
              <a:ea typeface="ＭＳ Ｐゴシック" pitchFamily="34" charset="-128"/>
            </a:endParaRPr>
          </a:p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2000" b="1" dirty="0" smtClean="0">
              <a:solidFill>
                <a:schemeClr val="accent6">
                  <a:lumMod val="50000"/>
                </a:schemeClr>
              </a:solidFill>
              <a:ea typeface="ＭＳ Ｐゴシック" pitchFamily="34" charset="-128"/>
            </a:endParaRPr>
          </a:p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ASEN 5090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 l="26250" t="24211" r="12500" b="5411"/>
          <a:stretch>
            <a:fillRect/>
          </a:stretch>
        </p:blipFill>
        <p:spPr bwMode="auto">
          <a:xfrm>
            <a:off x="533400" y="990600"/>
            <a:ext cx="8153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304800" y="231775"/>
          <a:ext cx="857726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" name="Document" r:id="rId5" imgW="9009699" imgH="797924" progId="Word.Document.12">
                  <p:embed/>
                </p:oleObj>
              </mc:Choice>
              <mc:Fallback>
                <p:oleObj name="Document" r:id="rId5" imgW="9009699" imgH="797924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1775"/>
                        <a:ext cx="8577263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4267200" y="228600"/>
            <a:ext cx="1371600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http://suominet.ucar.edu/map_images/US_PW_CURRENT.jpg"/>
          <p:cNvPicPr>
            <a:picLocks noChangeAspect="1" noChangeArrowheads="1"/>
          </p:cNvPicPr>
          <p:nvPr/>
        </p:nvPicPr>
        <p:blipFill>
          <a:blip r:embed="rId2" cstate="print"/>
          <a:srcRect t="10847"/>
          <a:stretch>
            <a:fillRect/>
          </a:stretch>
        </p:blipFill>
        <p:spPr bwMode="auto">
          <a:xfrm>
            <a:off x="1371600" y="1695449"/>
            <a:ext cx="6753225" cy="5010151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Suominet</a:t>
            </a:r>
            <a:r>
              <a:rPr lang="en-US" dirty="0" smtClean="0"/>
              <a:t>: Real-time WV from GPS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00704" y="1066800"/>
            <a:ext cx="3843296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800" dirty="0" smtClean="0">
                <a:hlinkClick r:id="rId3"/>
              </a:rPr>
              <a:t>http://suominet.ucar.edu/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Part II – How to mitigate the delay?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53C3C5C7-BE09-4A17-BCE0-6980A712FB67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/>
              <a:t>Avoid</a:t>
            </a:r>
            <a:r>
              <a:rPr lang="en-US" smtClean="0"/>
              <a:t> the delay</a:t>
            </a:r>
            <a:endParaRPr lang="en-US" dirty="0"/>
          </a:p>
        </p:txBody>
      </p:sp>
      <p:sp>
        <p:nvSpPr>
          <p:cNvPr id="18433" name="Rectangle 1"/>
          <p:cNvSpPr>
            <a:spLocks noGrp="1" noChangeArrowheads="1"/>
          </p:cNvSpPr>
          <p:nvPr>
            <p:ph sz="quarter" idx="1"/>
          </p:nvPr>
        </p:nvSpPr>
        <p:spPr>
          <a:xfrm>
            <a:off x="609600" y="1589566"/>
            <a:ext cx="3886200" cy="511603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Since delay increases with decreasing elev. angle…</a:t>
            </a:r>
          </a:p>
          <a:p>
            <a:pPr lvl="1"/>
            <a:r>
              <a:rPr lang="en-US" dirty="0" smtClean="0"/>
              <a:t>Raise the cutoff elevation angle!</a:t>
            </a:r>
          </a:p>
          <a:p>
            <a:pPr lvl="1"/>
            <a:r>
              <a:rPr lang="en-US" dirty="0" smtClean="0"/>
              <a:t>Also helps against multipath &amp; antenna-gain noise.</a:t>
            </a:r>
          </a:p>
          <a:p>
            <a:r>
              <a:rPr lang="en-US" dirty="0" smtClean="0"/>
              <a:t>Don’t raise too much otherwise observation geometry is poor (“dilution of precision”)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A2F2027-C767-4234-8636-A95DA078B81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2" descr="tropo2"/>
          <p:cNvPicPr>
            <a:picLocks noChangeAspect="1" noChangeArrowheads="1"/>
          </p:cNvPicPr>
          <p:nvPr/>
        </p:nvPicPr>
        <p:blipFill>
          <a:blip r:embed="rId3" cstate="print"/>
          <a:srcRect l="2264"/>
          <a:stretch>
            <a:fillRect/>
          </a:stretch>
        </p:blipFill>
        <p:spPr bwMode="auto">
          <a:xfrm>
            <a:off x="4710372" y="1981200"/>
            <a:ext cx="4433628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/>
        </p:nvCxnSpPr>
        <p:spPr>
          <a:xfrm rot="5400000">
            <a:off x="3733800" y="3657600"/>
            <a:ext cx="335280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0"/>
            <a:ext cx="4800600" cy="804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Eliminate</a:t>
            </a:r>
            <a:r>
              <a:rPr lang="en-US" dirty="0" smtClean="0"/>
              <a:t> the delay via differencing</a:t>
            </a:r>
            <a:endParaRPr lang="en-US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09600" y="1589566"/>
            <a:ext cx="3886200" cy="496363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Observations from </a:t>
            </a:r>
            <a:r>
              <a:rPr lang="en-US" i="1" dirty="0" smtClean="0"/>
              <a:t>same satellite</a:t>
            </a:r>
            <a:r>
              <a:rPr lang="en-US" dirty="0" smtClean="0"/>
              <a:t> collected at </a:t>
            </a:r>
            <a:r>
              <a:rPr lang="en-US" i="1" dirty="0" smtClean="0"/>
              <a:t>difference receivers </a:t>
            </a:r>
            <a:r>
              <a:rPr lang="en-US" dirty="0" smtClean="0"/>
              <a:t>are subject to similar delay.</a:t>
            </a:r>
          </a:p>
          <a:p>
            <a:r>
              <a:rPr lang="en-US" dirty="0" smtClean="0"/>
              <a:t>Apply across-receiver differencing: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More effective the closer the two receivers are. </a:t>
            </a:r>
          </a:p>
          <a:p>
            <a:pPr lvl="1"/>
            <a:r>
              <a:rPr lang="en-US" dirty="0" smtClean="0"/>
              <a:t>~ &lt; 30 km horizontally</a:t>
            </a:r>
          </a:p>
          <a:p>
            <a:pPr lvl="1"/>
            <a:r>
              <a:rPr lang="en-US" dirty="0" smtClean="0"/>
              <a:t>&lt; 100 m vertically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AE36CD40-4E1F-4D4A-82A3-27DACA6F161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/>
          <a:srcRect l="40408"/>
          <a:stretch>
            <a:fillRect/>
          </a:stretch>
        </p:blipFill>
        <p:spPr bwMode="auto">
          <a:xfrm>
            <a:off x="4873624" y="2055812"/>
            <a:ext cx="4270376" cy="411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Estimate </a:t>
            </a:r>
            <a:r>
              <a:rPr lang="en-US" dirty="0" smtClean="0"/>
              <a:t>the delay based on GPS observations</a:t>
            </a:r>
            <a:endParaRPr lang="en-US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09600" y="1589566"/>
            <a:ext cx="3886200" cy="4963634"/>
          </a:xfrm>
        </p:spPr>
        <p:txBody>
          <a:bodyPr>
            <a:noAutofit/>
          </a:bodyPr>
          <a:lstStyle/>
          <a:p>
            <a:r>
              <a:rPr lang="en-US" sz="2400" dirty="0" smtClean="0"/>
              <a:t>Recall separation of slant delay:</a:t>
            </a:r>
          </a:p>
          <a:p>
            <a:r>
              <a:rPr lang="en-US" sz="2400" dirty="0" smtClean="0"/>
              <a:t>Assume mapping function </a:t>
            </a:r>
            <a:r>
              <a:rPr lang="en-US" sz="2400" i="1" dirty="0" smtClean="0"/>
              <a:t>k</a:t>
            </a:r>
            <a:r>
              <a:rPr lang="en-US" sz="2400" dirty="0" smtClean="0"/>
              <a:t> is known.</a:t>
            </a:r>
          </a:p>
          <a:p>
            <a:r>
              <a:rPr lang="en-US" sz="2400" dirty="0" smtClean="0"/>
              <a:t>Zenith delay is the same for different satellites!</a:t>
            </a:r>
          </a:p>
          <a:p>
            <a:pPr lvl="1"/>
            <a:r>
              <a:rPr lang="en-US" sz="2400" dirty="0" smtClean="0"/>
              <a:t>Estimate it along with receiver position &amp; clock.</a:t>
            </a:r>
          </a:p>
          <a:p>
            <a:r>
              <a:rPr lang="en-US" sz="2400" dirty="0" smtClean="0"/>
              <a:t>Requires carrier-phase data (</a:t>
            </a:r>
            <a:r>
              <a:rPr lang="en-US" sz="2400" dirty="0" err="1" smtClean="0"/>
              <a:t>pseudorange</a:t>
            </a:r>
            <a:r>
              <a:rPr lang="en-US" sz="2400" dirty="0" smtClean="0"/>
              <a:t> too noisy).</a:t>
            </a:r>
          </a:p>
          <a:p>
            <a:r>
              <a:rPr lang="en-US" sz="2400" dirty="0" smtClean="0"/>
              <a:t>Hard to do for rovers.</a:t>
            </a:r>
            <a:endParaRPr lang="en-US" sz="2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EC0C61CA-0EF4-4DAE-9453-340B4D9E730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5844" name="Picture 4" descr="http://www.ccrs.nrcan.gc.ca/glossary/images/1474_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2950361"/>
            <a:ext cx="3429000" cy="3174215"/>
          </a:xfrm>
          <a:prstGeom prst="rect">
            <a:avLst/>
          </a:prstGeom>
          <a:noFill/>
        </p:spPr>
      </p:pic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4191000" y="1752600"/>
          <a:ext cx="351155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3" name="Document" r:id="rId6" imgW="3293818" imgH="754014" progId="Word.Document.12">
                  <p:embed/>
                </p:oleObj>
              </mc:Choice>
              <mc:Fallback>
                <p:oleObj name="Document" r:id="rId6" imgW="3293818" imgH="754014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752600"/>
                        <a:ext cx="3511550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 l="34556"/>
          <a:stretch>
            <a:fillRect/>
          </a:stretch>
        </p:blipFill>
        <p:spPr bwMode="auto">
          <a:xfrm>
            <a:off x="1219200" y="5562600"/>
            <a:ext cx="2529761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Predict</a:t>
            </a:r>
            <a:r>
              <a:rPr lang="en-US" dirty="0" smtClean="0"/>
              <a:t> the delay using atm. models</a:t>
            </a:r>
            <a:endParaRPr lang="en-US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weather or climate models to obtain pressure, temperature, and humidity.</a:t>
            </a:r>
          </a:p>
          <a:p>
            <a:r>
              <a:rPr lang="en-US" dirty="0" smtClean="0"/>
              <a:t>Thus refractivity:</a:t>
            </a:r>
          </a:p>
          <a:p>
            <a:endParaRPr lang="en-US" dirty="0" smtClean="0"/>
          </a:p>
          <a:p>
            <a:r>
              <a:rPr lang="en-US" dirty="0" smtClean="0"/>
              <a:t>Then ray-trace signal and integrate delay: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EB15602-0695-4802-9212-C603702F80B6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/>
          <a:srcRect r="2967"/>
          <a:stretch>
            <a:fillRect/>
          </a:stretch>
        </p:blipFill>
        <p:spPr bwMode="auto">
          <a:xfrm>
            <a:off x="4572000" y="2057400"/>
            <a:ext cx="4290322" cy="2971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graphicFrame>
        <p:nvGraphicFramePr>
          <p:cNvPr id="1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088085"/>
              </p:ext>
            </p:extLst>
          </p:nvPr>
        </p:nvGraphicFramePr>
        <p:xfrm>
          <a:off x="533400" y="3955473"/>
          <a:ext cx="3860800" cy="921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Document" r:id="rId7" imgW="5188798" imgH="1230177" progId="Word.Document.12">
                  <p:embed/>
                </p:oleObj>
              </mc:Choice>
              <mc:Fallback>
                <p:oleObj name="Document" r:id="rId7" imgW="5188798" imgH="1230177" progId="Word.Document.12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955473"/>
                        <a:ext cx="3860800" cy="921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Measure </a:t>
            </a:r>
            <a:r>
              <a:rPr lang="en-US" dirty="0" smtClean="0"/>
              <a:t>the delay using atm. sensors</a:t>
            </a:r>
            <a:endParaRPr lang="en-US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09600" y="1589566"/>
            <a:ext cx="4800600" cy="5268433"/>
          </a:xfrm>
        </p:spPr>
        <p:txBody>
          <a:bodyPr>
            <a:normAutofit lnSpcReduction="10000"/>
          </a:bodyPr>
          <a:lstStyle/>
          <a:p>
            <a:r>
              <a:rPr lang="en-US" sz="2400" dirty="0" err="1" smtClean="0"/>
              <a:t>Radiosondes</a:t>
            </a:r>
            <a:r>
              <a:rPr lang="en-US" sz="2400" dirty="0" smtClean="0"/>
              <a:t>: vertical profile of pressure, temperature, humidity.</a:t>
            </a:r>
          </a:p>
          <a:p>
            <a:pPr lvl="1"/>
            <a:r>
              <a:rPr lang="en-US" sz="2400" dirty="0" smtClean="0"/>
              <a:t>Plug into ray-tracing to get total zenith delay.</a:t>
            </a:r>
          </a:p>
          <a:p>
            <a:r>
              <a:rPr lang="en-US" sz="2400" dirty="0" smtClean="0"/>
              <a:t>Radiometers: integrated sky brightness temperature</a:t>
            </a:r>
          </a:p>
          <a:p>
            <a:pPr lvl="1"/>
            <a:r>
              <a:rPr lang="en-US" sz="2400" dirty="0" smtClean="0"/>
              <a:t>Plug into empirical regression to get slant wet delay.</a:t>
            </a:r>
          </a:p>
          <a:p>
            <a:r>
              <a:rPr lang="en-US" sz="2400" dirty="0" smtClean="0"/>
              <a:t>Surface met package: near-ground pressure, temperature.</a:t>
            </a:r>
          </a:p>
          <a:p>
            <a:pPr lvl="1"/>
            <a:r>
              <a:rPr lang="en-US" sz="2400" dirty="0" smtClean="0"/>
              <a:t>Plug into </a:t>
            </a:r>
            <a:r>
              <a:rPr lang="en-US" sz="2400" dirty="0" err="1" smtClean="0"/>
              <a:t>Saastamoinen</a:t>
            </a:r>
            <a:r>
              <a:rPr lang="en-US" sz="2400" dirty="0" smtClean="0"/>
              <a:t> model to get dry zenith delay.</a:t>
            </a:r>
          </a:p>
          <a:p>
            <a:r>
              <a:rPr lang="en-US" sz="2400" dirty="0" smtClean="0"/>
              <a:t>Drawbacks: bulky, costly, laborious.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E75F5043-7C88-40CA-870E-8D592AF4C51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4384329"/>
            <a:ext cx="3200400" cy="2473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 descr="http://www.ncdc.noaa.gov/oa/climate/igra/images/balloon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1676400"/>
            <a:ext cx="2019300" cy="2466975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Interpolate </a:t>
            </a:r>
            <a:r>
              <a:rPr lang="en-US" dirty="0" smtClean="0"/>
              <a:t>the delay known nearby</a:t>
            </a:r>
            <a:endParaRPr lang="en-US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“Near things are more related than distant things”</a:t>
            </a:r>
          </a:p>
          <a:p>
            <a:r>
              <a:rPr lang="en-US" dirty="0" smtClean="0"/>
              <a:t>Given delays estimated or measured nearby, interpolate at the desired location.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D6A5CA2E-31DD-40C5-9566-E18A7CFD6D4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 l="30257" t="23247" r="48563" b="29513"/>
          <a:stretch>
            <a:fillRect/>
          </a:stretch>
        </p:blipFill>
        <p:spPr bwMode="auto">
          <a:xfrm>
            <a:off x="5791200" y="1752600"/>
            <a:ext cx="3124200" cy="413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of mitigation strategies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524001"/>
            <a:ext cx="8531352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(1) </a:t>
            </a:r>
            <a:r>
              <a:rPr lang="en-US" sz="2800" i="1" dirty="0" smtClean="0"/>
              <a:t>avoid</a:t>
            </a:r>
            <a:r>
              <a:rPr lang="en-US" sz="2800" dirty="0" smtClean="0"/>
              <a:t> the delay, discarding or down-weighting low-elevation obs., or selecting sites in dry locations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(2) </a:t>
            </a:r>
            <a:r>
              <a:rPr lang="en-US" sz="2800" i="1" dirty="0" smtClean="0"/>
              <a:t>eliminate </a:t>
            </a:r>
            <a:r>
              <a:rPr lang="en-US" sz="2800" dirty="0" smtClean="0"/>
              <a:t>the delay via observation differencing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(3) </a:t>
            </a:r>
            <a:r>
              <a:rPr lang="en-US" sz="2800" i="1" dirty="0" smtClean="0"/>
              <a:t>estimate</a:t>
            </a:r>
            <a:r>
              <a:rPr lang="en-US" sz="2800" dirty="0" smtClean="0"/>
              <a:t> the delay based on the GPS observations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(4) </a:t>
            </a:r>
            <a:r>
              <a:rPr lang="en-US" sz="2800" i="1" dirty="0" smtClean="0"/>
              <a:t>predict</a:t>
            </a:r>
            <a:r>
              <a:rPr lang="en-US" sz="2800" dirty="0" smtClean="0"/>
              <a:t> the delay using external atmospheric models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(5) </a:t>
            </a:r>
            <a:r>
              <a:rPr lang="en-US" sz="2800" i="1" dirty="0" smtClean="0"/>
              <a:t>measure</a:t>
            </a:r>
            <a:r>
              <a:rPr lang="en-US" sz="2800" dirty="0" smtClean="0"/>
              <a:t> the delay using external atmospheric sensors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(6) </a:t>
            </a:r>
            <a:r>
              <a:rPr lang="en-US" sz="2800" i="1" dirty="0" smtClean="0"/>
              <a:t>interpolate </a:t>
            </a:r>
            <a:r>
              <a:rPr lang="en-US" sz="2800" dirty="0" smtClean="0"/>
              <a:t>the delay available at nearby locations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962400"/>
            <a:ext cx="8305800" cy="1600200"/>
          </a:xfrm>
        </p:spPr>
        <p:txBody>
          <a:bodyPr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2000" b="1" dirty="0" smtClean="0">
              <a:solidFill>
                <a:schemeClr val="accent6">
                  <a:lumMod val="50000"/>
                </a:schemeClr>
              </a:solidFill>
              <a:ea typeface="ＭＳ Ｐゴシック" pitchFamily="34" charset="-128"/>
            </a:endParaRPr>
          </a:p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2000" b="1" dirty="0" smtClean="0">
              <a:solidFill>
                <a:schemeClr val="accent6">
                  <a:lumMod val="50000"/>
                </a:schemeClr>
              </a:solidFill>
              <a:ea typeface="ＭＳ Ｐゴシック" pitchFamily="34" charset="-128"/>
            </a:endParaRPr>
          </a:p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2000" b="1" dirty="0" smtClean="0">
              <a:solidFill>
                <a:schemeClr val="accent6">
                  <a:lumMod val="50000"/>
                </a:schemeClr>
              </a:solidFill>
              <a:ea typeface="ＭＳ Ｐゴシック" pitchFamily="34" charset="-128"/>
            </a:endParaRPr>
          </a:p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2000" b="1" dirty="0" smtClean="0">
              <a:solidFill>
                <a:schemeClr val="accent6">
                  <a:lumMod val="50000"/>
                </a:schemeClr>
              </a:solidFill>
              <a:ea typeface="ＭＳ Ｐゴシック" pitchFamily="34" charset="-128"/>
            </a:endParaRPr>
          </a:p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2000" b="1" dirty="0" smtClean="0">
              <a:solidFill>
                <a:schemeClr val="accent6">
                  <a:lumMod val="50000"/>
                </a:schemeClr>
              </a:solidFill>
              <a:ea typeface="ＭＳ Ｐゴシック" pitchFamily="34" charset="-128"/>
            </a:endParaRPr>
          </a:p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ea typeface="ＭＳ Ｐゴシック" pitchFamily="34" charset="-128"/>
              </a:rPr>
              <a:t>ASEN 5090</a:t>
            </a:r>
          </a:p>
        </p:txBody>
      </p:sp>
    </p:spTree>
    <p:extLst>
      <p:ext uri="{BB962C8B-B14F-4D97-AF65-F5344CB8AC3E}">
        <p14:creationId xmlns:p14="http://schemas.microsoft.com/office/powerpoint/2010/main" val="230248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600" dirty="0" smtClean="0"/>
              <a:t>Part I: What is </a:t>
            </a:r>
            <a:r>
              <a:rPr lang="en-US" sz="3600" dirty="0" err="1" smtClean="0"/>
              <a:t>tropospheric</a:t>
            </a:r>
            <a:r>
              <a:rPr lang="en-US" sz="3600" dirty="0" smtClean="0"/>
              <a:t> delay?</a:t>
            </a:r>
          </a:p>
          <a:p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Part II: What can be done about it?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questions: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it due to neutral or ionized gases in the atmosphere?</a:t>
            </a:r>
          </a:p>
          <a:p>
            <a:endParaRPr lang="en-US" dirty="0" smtClean="0"/>
          </a:p>
          <a:p>
            <a:r>
              <a:rPr lang="en-US" dirty="0" smtClean="0"/>
              <a:t>Does it vary with time?</a:t>
            </a:r>
          </a:p>
          <a:p>
            <a:endParaRPr lang="en-US" dirty="0" smtClean="0"/>
          </a:p>
          <a:p>
            <a:r>
              <a:rPr lang="en-US" dirty="0" smtClean="0"/>
              <a:t>Does it affect L1 and L2 frequencies differently?</a:t>
            </a:r>
          </a:p>
          <a:p>
            <a:endParaRPr lang="en-US" dirty="0" smtClean="0"/>
          </a:p>
          <a:p>
            <a:r>
              <a:rPr lang="en-US" dirty="0" smtClean="0"/>
              <a:t>How big is it, in meters?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566"/>
            <a:ext cx="3657600" cy="503983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Up to Karman line</a:t>
            </a:r>
          </a:p>
          <a:p>
            <a:pPr lvl="1"/>
            <a:r>
              <a:rPr lang="en-US" sz="2400" dirty="0" smtClean="0"/>
              <a:t>Outer space ~ 100 km</a:t>
            </a:r>
          </a:p>
          <a:p>
            <a:r>
              <a:rPr lang="en-US" sz="2800" dirty="0" smtClean="0"/>
              <a:t>Layers based on temperature</a:t>
            </a:r>
          </a:p>
          <a:p>
            <a:pPr lvl="1"/>
            <a:r>
              <a:rPr lang="it-IT" sz="2400" dirty="0" smtClean="0"/>
              <a:t>Neutral atm. = tropo + strato + mesosphere</a:t>
            </a:r>
          </a:p>
          <a:p>
            <a:pPr lvl="1"/>
            <a:r>
              <a:rPr lang="it-IT" sz="2400" dirty="0" smtClean="0"/>
              <a:t>So “neutral atm delay”</a:t>
            </a:r>
          </a:p>
          <a:p>
            <a:r>
              <a:rPr lang="en-US" sz="2800" dirty="0" smtClean="0"/>
              <a:t>Pressure decreases exponentially</a:t>
            </a:r>
          </a:p>
          <a:p>
            <a:r>
              <a:rPr lang="en-US" sz="2800" dirty="0" smtClean="0"/>
              <a:t>Humidity zero above ~ 15 km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1423599" y="5157400"/>
            <a:ext cx="312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Images credit: NOAA National </a:t>
            </a:r>
            <a:r>
              <a:rPr lang="en-US" sz="1200" dirty="0"/>
              <a:t>Weather Service</a:t>
            </a:r>
          </a:p>
        </p:txBody>
      </p:sp>
      <p:pic>
        <p:nvPicPr>
          <p:cNvPr id="1030" name="Picture 6" descr="http://upload.wikimedia.org/wikipedia/commons/thumb/f/f9/Atmosphere_layers-en.svg/170px-Atmosphere_layers-en.svg.png"/>
          <p:cNvPicPr>
            <a:picLocks noChangeAspect="1" noChangeArrowheads="1"/>
          </p:cNvPicPr>
          <p:nvPr/>
        </p:nvPicPr>
        <p:blipFill>
          <a:blip r:embed="rId2" cstate="print"/>
          <a:srcRect t="46897"/>
          <a:stretch>
            <a:fillRect/>
          </a:stretch>
        </p:blipFill>
        <p:spPr bwMode="auto">
          <a:xfrm>
            <a:off x="6948550" y="0"/>
            <a:ext cx="2195450" cy="6858000"/>
          </a:xfrm>
          <a:prstGeom prst="rect">
            <a:avLst/>
          </a:prstGeom>
          <a:noFill/>
        </p:spPr>
      </p:pic>
      <p:pic>
        <p:nvPicPr>
          <p:cNvPr id="1032" name="Picture 8" descr="http://www.physicalgeography.net/fundamentals/images/pressure_altitud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4067622"/>
            <a:ext cx="2362200" cy="2790378"/>
          </a:xfrm>
          <a:prstGeom prst="rect">
            <a:avLst/>
          </a:prstGeom>
          <a:noFill/>
        </p:spPr>
      </p:pic>
      <p:pic>
        <p:nvPicPr>
          <p:cNvPr id="1034" name="Picture 10" descr="http://www.srh.noaa.gov/srh/jetstream/atmos/images/atmprofil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1066800"/>
            <a:ext cx="2337411" cy="2895600"/>
          </a:xfrm>
          <a:prstGeom prst="rect">
            <a:avLst/>
          </a:prstGeom>
          <a:noFill/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Earth’s (neutral) atmosphere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Signal experiences a propagation delay.</a:t>
            </a:r>
          </a:p>
          <a:p>
            <a:pPr lvl="1"/>
            <a:r>
              <a:rPr lang="en-US" sz="2400" dirty="0" smtClean="0"/>
              <a:t>Compared to vacuum, speed equals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 = c / n</a:t>
            </a:r>
          </a:p>
          <a:p>
            <a:r>
              <a:rPr lang="en-US" sz="2800" dirty="0" smtClean="0"/>
              <a:t>Slant delay:</a:t>
            </a:r>
          </a:p>
          <a:p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/>
          </a:p>
          <a:p>
            <a:r>
              <a:rPr lang="en-US" sz="2400" dirty="0" smtClean="0"/>
              <a:t>Refractivity: 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 l="34556"/>
          <a:stretch>
            <a:fillRect/>
          </a:stretch>
        </p:blipFill>
        <p:spPr bwMode="auto">
          <a:xfrm>
            <a:off x="914400" y="3886200"/>
            <a:ext cx="32525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 on ranging measurements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 cstate="print"/>
          <a:srcRect l="22850" b="10224"/>
          <a:stretch>
            <a:fillRect/>
          </a:stretch>
        </p:blipFill>
        <p:spPr bwMode="auto">
          <a:xfrm>
            <a:off x="4648200" y="1600200"/>
            <a:ext cx="433706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5600" y="5257800"/>
            <a:ext cx="1828800" cy="33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640" name="Object 16"/>
          <p:cNvGraphicFramePr>
            <a:graphicFrameLocks noChangeAspect="1"/>
          </p:cNvGraphicFramePr>
          <p:nvPr/>
        </p:nvGraphicFramePr>
        <p:xfrm>
          <a:off x="228600" y="5638800"/>
          <a:ext cx="4469997" cy="1066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1" name="Document" r:id="rId7" imgW="5188798" imgH="1230177" progId="Word.Document.12">
                  <p:embed/>
                </p:oleObj>
              </mc:Choice>
              <mc:Fallback>
                <p:oleObj name="Document" r:id="rId7" imgW="5188798" imgH="1230177" progId="Word.Document.12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638800"/>
                        <a:ext cx="4469997" cy="1066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Left Brace 19"/>
          <p:cNvSpPr/>
          <p:nvPr/>
        </p:nvSpPr>
        <p:spPr>
          <a:xfrm rot="16200000">
            <a:off x="1504950" y="5810250"/>
            <a:ext cx="190500" cy="914400"/>
          </a:xfrm>
          <a:prstGeom prst="leftBrace">
            <a:avLst>
              <a:gd name="adj1" fmla="val 38261"/>
              <a:gd name="adj2" fmla="val 478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/>
          <p:cNvSpPr/>
          <p:nvPr/>
        </p:nvSpPr>
        <p:spPr>
          <a:xfrm rot="16200000">
            <a:off x="3333750" y="5200650"/>
            <a:ext cx="190500" cy="2133600"/>
          </a:xfrm>
          <a:prstGeom prst="leftBrace">
            <a:avLst>
              <a:gd name="adj1" fmla="val 38261"/>
              <a:gd name="adj2" fmla="val 745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5192" y="6329065"/>
            <a:ext cx="2965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“dry” or hydrostatic  +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505200" y="6324600"/>
            <a:ext cx="858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“wet”</a:t>
            </a:r>
            <a:endParaRPr lang="en-US" sz="2400" dirty="0"/>
          </a:p>
        </p:txBody>
      </p:sp>
      <p:graphicFrame>
        <p:nvGraphicFramePr>
          <p:cNvPr id="26641" name="Object 17"/>
          <p:cNvGraphicFramePr>
            <a:graphicFrameLocks noChangeAspect="1"/>
          </p:cNvGraphicFramePr>
          <p:nvPr/>
        </p:nvGraphicFramePr>
        <p:xfrm>
          <a:off x="304800" y="4191000"/>
          <a:ext cx="8429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2" name="Document" r:id="rId10" imgW="985447" imgH="713704" progId="Word.Document.12">
                  <p:embed/>
                </p:oleObj>
              </mc:Choice>
              <mc:Fallback>
                <p:oleObj name="Document" r:id="rId10" imgW="985447" imgH="713704" progId="Word.Document.12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191000"/>
                        <a:ext cx="842963" cy="609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611131" y="6248400"/>
            <a:ext cx="4267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(Frequency-independent in L band)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slant delays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Decomposition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zenith delay</a:t>
            </a:r>
          </a:p>
          <a:p>
            <a:pPr>
              <a:buNone/>
            </a:pPr>
            <a:r>
              <a:rPr lang="en-US" dirty="0" smtClean="0"/>
              <a:t>	redundant over all sat.</a:t>
            </a:r>
          </a:p>
          <a:p>
            <a:pPr>
              <a:buNone/>
            </a:pPr>
            <a:r>
              <a:rPr lang="en-US" dirty="0" smtClean="0"/>
              <a:t>mapping function</a:t>
            </a:r>
          </a:p>
          <a:p>
            <a:pPr>
              <a:buNone/>
            </a:pPr>
            <a:r>
              <a:rPr lang="en-US" dirty="0" smtClean="0"/>
              <a:t>	assumed known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44900" y="1589567"/>
            <a:ext cx="4299099" cy="4572000"/>
          </a:xfrm>
        </p:spPr>
        <p:txBody>
          <a:bodyPr>
            <a:normAutofit/>
          </a:bodyPr>
          <a:lstStyle/>
          <a:p>
            <a:r>
              <a:rPr lang="en-US" i="1" dirty="0" smtClean="0"/>
              <a:t>Separation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“dry” delay</a:t>
            </a:r>
          </a:p>
          <a:p>
            <a:pPr>
              <a:buNone/>
            </a:pPr>
            <a:r>
              <a:rPr lang="en-US" dirty="0" smtClean="0"/>
              <a:t>	larger &amp; more stable</a:t>
            </a:r>
          </a:p>
          <a:p>
            <a:pPr>
              <a:buNone/>
            </a:pPr>
            <a:r>
              <a:rPr lang="en-US" dirty="0" smtClean="0"/>
              <a:t>	predictable from surface</a:t>
            </a:r>
          </a:p>
          <a:p>
            <a:pPr>
              <a:buNone/>
            </a:pPr>
            <a:r>
              <a:rPr lang="en-US" dirty="0" smtClean="0"/>
              <a:t>“wet” delay</a:t>
            </a:r>
          </a:p>
          <a:p>
            <a:pPr>
              <a:buNone/>
            </a:pPr>
            <a:r>
              <a:rPr lang="en-US" dirty="0" smtClean="0"/>
              <a:t>	smaller &amp; more variable</a:t>
            </a:r>
            <a:endParaRPr lang="en-US" dirty="0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466600" y="2133600"/>
          <a:ext cx="3524376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1" name="Document" r:id="rId4" imgW="3293818" imgH="641362" progId="Word.Document.12">
                  <p:embed/>
                </p:oleObj>
              </mc:Choice>
              <mc:Fallback>
                <p:oleObj name="Document" r:id="rId4" imgW="3293818" imgH="641362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600" y="2133600"/>
                        <a:ext cx="3524376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5037138" y="2060575"/>
          <a:ext cx="34544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2" name="Document" r:id="rId7" imgW="3293818" imgH="641362" progId="Word.Document.12">
                  <p:embed/>
                </p:oleObj>
              </mc:Choice>
              <mc:Fallback>
                <p:oleObj name="Document" r:id="rId7" imgW="3293818" imgH="641362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138" y="2060575"/>
                        <a:ext cx="345440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381000" y="5410200"/>
          <a:ext cx="4630738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3" name="Document" r:id="rId10" imgW="4536870" imgH="652160" progId="Word.Document.12">
                  <p:embed/>
                </p:oleObj>
              </mc:Choice>
              <mc:Fallback>
                <p:oleObj name="Document" r:id="rId10" imgW="4536870" imgH="652160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410200"/>
                        <a:ext cx="4630738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363538" y="6019800"/>
          <a:ext cx="8577262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4" name="Document" r:id="rId13" imgW="9080217" imgH="1416611" progId="Word.Document.12">
                  <p:embed/>
                </p:oleObj>
              </mc:Choice>
              <mc:Fallback>
                <p:oleObj name="Document" r:id="rId13" imgW="9080217" imgH="1416611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6019800"/>
                        <a:ext cx="8577262" cy="1335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228600" y="5410200"/>
            <a:ext cx="86868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ropo2"/>
          <p:cNvPicPr>
            <a:picLocks noChangeAspect="1" noChangeArrowheads="1"/>
          </p:cNvPicPr>
          <p:nvPr/>
        </p:nvPicPr>
        <p:blipFill>
          <a:blip r:embed="rId3" cstate="print"/>
          <a:srcRect l="2264"/>
          <a:stretch>
            <a:fillRect/>
          </a:stretch>
        </p:blipFill>
        <p:spPr bwMode="auto">
          <a:xfrm>
            <a:off x="1371600" y="1295400"/>
            <a:ext cx="6578600" cy="508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 rot="16200000">
            <a:off x="652149" y="3310251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meters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1066800"/>
            <a:ext cx="2667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Total slant delay </a:t>
            </a:r>
            <a:endParaRPr lang="en-US" sz="2400" dirty="0"/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304800" y="231775"/>
          <a:ext cx="857726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1" name="Document" r:id="rId5" imgW="9009699" imgH="797924" progId="Word.Document.12">
                  <p:embed/>
                </p:oleObj>
              </mc:Choice>
              <mc:Fallback>
                <p:oleObj name="Document" r:id="rId5" imgW="9009699" imgH="797924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1775"/>
                        <a:ext cx="8577263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5638800" y="228600"/>
            <a:ext cx="381000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371600" y="1447800"/>
            <a:ext cx="6400800" cy="47903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5200" y="1175971"/>
            <a:ext cx="2667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Wet zenith delay </a:t>
            </a:r>
            <a:endParaRPr lang="en-US" sz="2400" dirty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304800" y="231775"/>
          <a:ext cx="857726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5" name="Document" r:id="rId5" imgW="9009699" imgH="797924" progId="Word.Document.12">
                  <p:embed/>
                </p:oleObj>
              </mc:Choice>
              <mc:Fallback>
                <p:oleObj name="Document" r:id="rId5" imgW="9009699" imgH="797924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1775"/>
                        <a:ext cx="8577263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3886200" y="228600"/>
            <a:ext cx="381000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716</TotalTime>
  <Words>565</Words>
  <Application>Microsoft Macintosh PowerPoint</Application>
  <PresentationFormat>On-screen Show (4:3)</PresentationFormat>
  <Paragraphs>124</Paragraphs>
  <Slides>20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Median</vt:lpstr>
      <vt:lpstr>Document</vt:lpstr>
      <vt:lpstr>Tropospheric delay in GPS</vt:lpstr>
      <vt:lpstr>PowerPoint Presentation</vt:lpstr>
      <vt:lpstr>Outline</vt:lpstr>
      <vt:lpstr>Common questions:</vt:lpstr>
      <vt:lpstr>Earth’s (neutral) atmosphere</vt:lpstr>
      <vt:lpstr>Effect on ranging measurements</vt:lpstr>
      <vt:lpstr>Modeling slant delays</vt:lpstr>
      <vt:lpstr>PowerPoint Presentation</vt:lpstr>
      <vt:lpstr>PowerPoint Presentation</vt:lpstr>
      <vt:lpstr>PowerPoint Presentation</vt:lpstr>
      <vt:lpstr>Suominet: Real-time WV from GPS</vt:lpstr>
      <vt:lpstr>Part II – How to mitigate the delay?</vt:lpstr>
      <vt:lpstr>Avoid the delay</vt:lpstr>
      <vt:lpstr>Eliminate the delay via differencing</vt:lpstr>
      <vt:lpstr>Estimate the delay based on GPS observations</vt:lpstr>
      <vt:lpstr>Predict the delay using atm. models</vt:lpstr>
      <vt:lpstr>Measure the delay using atm. sensors</vt:lpstr>
      <vt:lpstr>Interpolate the delay known nearby</vt:lpstr>
      <vt:lpstr>Summary of mitigation strategies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Tropospheric delay</dc:title>
  <dc:creator>Felipe G. Nievinski</dc:creator>
  <cp:lastModifiedBy>Kristine Larson</cp:lastModifiedBy>
  <cp:revision>71</cp:revision>
  <dcterms:created xsi:type="dcterms:W3CDTF">2010-09-23T23:11:16Z</dcterms:created>
  <dcterms:modified xsi:type="dcterms:W3CDTF">2013-10-07T13:57:29Z</dcterms:modified>
</cp:coreProperties>
</file>