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ppt/notesSlides/notesSlide11.xml" ContentType="application/vnd.openxmlformats-officedocument.presentationml.notesSlide+xml"/>
  <Override PartName="/ppt/embeddings/oleObject5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6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7.bin" ContentType="application/vnd.openxmlformats-officedocument.oleObject"/>
  <Override PartName="/ppt/notesSlides/notesSlide21.xml" ContentType="application/vnd.openxmlformats-officedocument.presentationml.notesSlide+xml"/>
  <Override PartName="/ppt/embeddings/oleObject8.bin" ContentType="application/vnd.openxmlformats-officedocument.oleObject"/>
  <Override PartName="/ppt/notesSlides/notesSlide22.xml" ContentType="application/vnd.openxmlformats-officedocument.presentationml.notesSlide+xml"/>
  <Override PartName="/ppt/embeddings/oleObject9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embeddings/oleObject10.bin" ContentType="application/vnd.openxmlformats-officedocument.oleObject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embeddings/oleObject11.bin" ContentType="application/vnd.openxmlformats-officedocument.oleObject"/>
  <Override PartName="/ppt/notesSlides/notesSlide32.xml" ContentType="application/vnd.openxmlformats-officedocument.presentationml.notesSlide+xml"/>
  <Override PartName="/ppt/embeddings/oleObject12.bin" ContentType="application/vnd.openxmlformats-officedocument.oleObject"/>
  <Override PartName="/ppt/notesSlides/notesSlide33.xml" ContentType="application/vnd.openxmlformats-officedocument.presentationml.notesSlide+xml"/>
  <Override PartName="/ppt/embeddings/oleObject13.bin" ContentType="application/vnd.openxmlformats-officedocument.oleObject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embeddings/oleObject1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47" r:id="rId2"/>
    <p:sldId id="407" r:id="rId3"/>
    <p:sldId id="410" r:id="rId4"/>
    <p:sldId id="354" r:id="rId5"/>
    <p:sldId id="468" r:id="rId6"/>
    <p:sldId id="414" r:id="rId7"/>
    <p:sldId id="415" r:id="rId8"/>
    <p:sldId id="451" r:id="rId9"/>
    <p:sldId id="444" r:id="rId10"/>
    <p:sldId id="416" r:id="rId11"/>
    <p:sldId id="445" r:id="rId12"/>
    <p:sldId id="469" r:id="rId13"/>
    <p:sldId id="470" r:id="rId14"/>
    <p:sldId id="471" r:id="rId15"/>
    <p:sldId id="454" r:id="rId16"/>
    <p:sldId id="453" r:id="rId17"/>
    <p:sldId id="452" r:id="rId18"/>
    <p:sldId id="455" r:id="rId19"/>
    <p:sldId id="463" r:id="rId20"/>
    <p:sldId id="447" r:id="rId21"/>
    <p:sldId id="446" r:id="rId22"/>
    <p:sldId id="417" r:id="rId23"/>
    <p:sldId id="443" r:id="rId24"/>
    <p:sldId id="456" r:id="rId25"/>
    <p:sldId id="418" r:id="rId26"/>
    <p:sldId id="411" r:id="rId27"/>
    <p:sldId id="472" r:id="rId28"/>
    <p:sldId id="457" r:id="rId29"/>
    <p:sldId id="462" r:id="rId30"/>
    <p:sldId id="461" r:id="rId31"/>
    <p:sldId id="465" r:id="rId32"/>
    <p:sldId id="464" r:id="rId33"/>
    <p:sldId id="449" r:id="rId34"/>
    <p:sldId id="466" r:id="rId35"/>
    <p:sldId id="473" r:id="rId36"/>
    <p:sldId id="467" r:id="rId37"/>
    <p:sldId id="442" r:id="rId38"/>
    <p:sldId id="450" r:id="rId39"/>
    <p:sldId id="420" r:id="rId40"/>
    <p:sldId id="474" r:id="rId41"/>
    <p:sldId id="45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41" autoAdjust="0"/>
  </p:normalViewPr>
  <p:slideViewPr>
    <p:cSldViewPr>
      <p:cViewPr>
        <p:scale>
          <a:sx n="75" d="100"/>
          <a:sy n="75" d="100"/>
        </p:scale>
        <p:origin x="-120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571C4-E54F-244D-820D-D3DE95A62215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F4CAD-B612-6A45-A4C6-4A5233F2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769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38691-7807-6B49-9370-AF7F7F0E64A9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C33CE-5D39-144A-989C-44686202B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24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C33CE-5D39-144A-989C-44686202BD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3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26627B-255A-664D-AE9B-D875660A831E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26627B-255A-664D-AE9B-D875660A831E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26627B-255A-664D-AE9B-D875660A831E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26627B-255A-664D-AE9B-D875660A831E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26627B-255A-664D-AE9B-D875660A831E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26627B-255A-664D-AE9B-D875660A831E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26627B-255A-664D-AE9B-D875660A831E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26627B-255A-664D-AE9B-D875660A831E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26627B-255A-664D-AE9B-D875660A831E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A5ADBA-6538-A54E-8B74-76EB7AD8D160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2054A0-68FD-5042-9155-8ECCC18BED2A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26627B-255A-664D-AE9B-D875660A831E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26627B-255A-664D-AE9B-D875660A831E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473AA5-D840-A54C-A0A0-5A1BD72CAA7E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473AA5-D840-A54C-A0A0-5A1BD72CAA7E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473AA5-D840-A54C-A0A0-5A1BD72CAA7E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03B826-76D6-FB4B-B026-2DAE4D65D6C9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9C526D-96D3-E547-8DF6-865CA2832B9B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9C526D-96D3-E547-8DF6-865CA2832B9B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A5ADBA-6538-A54E-8B74-76EB7AD8D160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A5ADBA-6538-A54E-8B74-76EB7AD8D160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67EC48-531B-814B-96EB-FB77549934B0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A5ADBA-6538-A54E-8B74-76EB7AD8D160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A5ADBA-6538-A54E-8B74-76EB7AD8D160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26627B-255A-664D-AE9B-D875660A831E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26627B-255A-664D-AE9B-D875660A831E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A5ADBA-6538-A54E-8B74-76EB7AD8D160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A5ADBA-6538-A54E-8B74-76EB7AD8D160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A5ADBA-6538-A54E-8B74-76EB7AD8D160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A5ADBA-6538-A54E-8B74-76EB7AD8D160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A5ADBA-6538-A54E-8B74-76EB7AD8D160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A5ADBA-6538-A54E-8B74-76EB7AD8D160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63DBFD-A617-1E47-8CA8-6AA834DBE998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A5ADBA-6538-A54E-8B74-76EB7AD8D160}" type="slidenum">
              <a:rPr lang="en-US" sz="1200"/>
              <a:pPr eaLnBrk="1" hangingPunct="1"/>
              <a:t>40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A5ADBA-6538-A54E-8B74-76EB7AD8D160}" type="slidenum">
              <a:rPr lang="en-US" sz="1200"/>
              <a:pPr eaLnBrk="1" hangingPunct="1"/>
              <a:t>41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63DBFD-A617-1E47-8CA8-6AA834DBE998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546813-74AB-764A-B250-98BA2CB40C3E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CE2507-4D1E-0D42-AAD0-17E76F7B7152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CE2507-4D1E-0D42-AAD0-17E76F7B7152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CE2507-4D1E-0D42-AAD0-17E76F7B7152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FB879"/>
                </a:solidFill>
              </a:defRPr>
            </a:lvl1pPr>
          </a:lstStyle>
          <a:p>
            <a:r>
              <a:rPr lang="en-US" smtClean="0"/>
              <a:t>ASEN 5090 Axelrad and Larson</a:t>
            </a:r>
            <a:endParaRPr lang="en-US" dirty="0"/>
          </a:p>
        </p:txBody>
      </p:sp>
      <p:pic>
        <p:nvPicPr>
          <p:cNvPr id="10" name="Picture 9" descr="UCB_logo-horiz_WHT–smal.eps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5300" y="6159326"/>
            <a:ext cx="2247900" cy="5337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9.png"/><Relationship Id="rId5" Type="http://schemas.openxmlformats.org/officeDocument/2006/relationships/oleObject" Target="../embeddings/oleObject5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9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6" Type="http://schemas.openxmlformats.org/officeDocument/2006/relationships/image" Target="../media/image9.png"/><Relationship Id="rId7" Type="http://schemas.openxmlformats.org/officeDocument/2006/relationships/image" Target="../media/image17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8.emf"/><Relationship Id="rId6" Type="http://schemas.openxmlformats.org/officeDocument/2006/relationships/image" Target="../media/image9.png"/><Relationship Id="rId7" Type="http://schemas.openxmlformats.org/officeDocument/2006/relationships/image" Target="../media/image17.pn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8.emf"/><Relationship Id="rId6" Type="http://schemas.openxmlformats.org/officeDocument/2006/relationships/image" Target="../media/image26.png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Data Overview, Introduce Carrier Phase Data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22313" y="609601"/>
            <a:ext cx="7772400" cy="37973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ASEN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5090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8436" name="Rectangle 9"/>
          <p:cNvSpPr>
            <a:spLocks noChangeArrowheads="1"/>
          </p:cNvSpPr>
          <p:nvPr/>
        </p:nvSpPr>
        <p:spPr bwMode="auto">
          <a:xfrm>
            <a:off x="5257800" y="64008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900">
                <a:latin typeface="Comic Sans MS" charset="0"/>
              </a:rPr>
              <a:t> </a:t>
            </a:r>
          </a:p>
          <a:p>
            <a:r>
              <a:rPr lang="en-US" sz="900">
                <a:latin typeface="Comic Sans MS" charset="0"/>
              </a:rPr>
              <a:t>ASEN 5090 LECTURE NOTES – LARSON, AXELRAD      </a:t>
            </a:r>
          </a:p>
        </p:txBody>
      </p:sp>
      <p:pic>
        <p:nvPicPr>
          <p:cNvPr id="7" name="Picture 454"/>
          <p:cNvPicPr>
            <a:picLocks noChangeAspect="1" noChangeArrowheads="1"/>
          </p:cNvPicPr>
          <p:nvPr/>
        </p:nvPicPr>
        <p:blipFill>
          <a:blip r:embed="rId3"/>
          <a:srcRect r="25000"/>
          <a:stretch>
            <a:fillRect/>
          </a:stretch>
        </p:blipFill>
        <p:spPr bwMode="auto">
          <a:xfrm>
            <a:off x="5789612" y="16933"/>
            <a:ext cx="3354388" cy="3435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472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PSEUDORANGE minus GEOMETRIC RANGE 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124200"/>
            <a:ext cx="8229600" cy="14478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Difference is typically dominated by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??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How can you tell?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316823"/>
              </p:ext>
            </p:extLst>
          </p:nvPr>
        </p:nvGraphicFramePr>
        <p:xfrm>
          <a:off x="863599" y="1549400"/>
          <a:ext cx="798456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46" name="Equation" r:id="rId4" imgW="4242196" imgH="432197" progId="Equation.3">
                  <p:embed/>
                </p:oleObj>
              </mc:Choice>
              <mc:Fallback>
                <p:oleObj name="Equation" r:id="rId4" imgW="4242196" imgH="432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599" y="1549400"/>
                        <a:ext cx="798456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9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83820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331323"/>
              </p:ext>
            </p:extLst>
          </p:nvPr>
        </p:nvGraphicFramePr>
        <p:xfrm>
          <a:off x="2819400" y="1066800"/>
          <a:ext cx="424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7" name="Equation" r:id="rId5" imgW="4242196" imgH="432197" progId="Equation.3">
                  <p:embed/>
                </p:oleObj>
              </mc:Choice>
              <mc:Fallback>
                <p:oleObj name="Equation" r:id="rId5" imgW="4242196" imgH="432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066800"/>
                        <a:ext cx="424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017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 descr="sat_clock_erro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8458200" cy="63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7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609600"/>
            <a:ext cx="25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ow much does it drift?</a:t>
            </a:r>
            <a:endParaRPr lang="en-US" dirty="0"/>
          </a:p>
        </p:txBody>
      </p:sp>
      <p:pic>
        <p:nvPicPr>
          <p:cNvPr id="6" name="Picture 5" descr="drif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57200"/>
            <a:ext cx="7320808" cy="54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7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609600"/>
            <a:ext cx="119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31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 descr="p1_geom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90600"/>
            <a:ext cx="6743700" cy="56130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304800"/>
            <a:ext cx="663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Large constant removed (data circa late 1990s)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036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 descr="p1_geom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7239000" cy="59189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05000" y="33867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Large constant removed (data circa late 1990s)</a:t>
            </a:r>
          </a:p>
        </p:txBody>
      </p:sp>
    </p:spTree>
    <p:extLst>
      <p:ext uri="{BB962C8B-B14F-4D97-AF65-F5344CB8AC3E}">
        <p14:creationId xmlns:p14="http://schemas.microsoft.com/office/powerpoint/2010/main" val="2784825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 descr="p1_geom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33400"/>
            <a:ext cx="7315200" cy="59231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0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Large constant removed </a:t>
            </a:r>
            <a:r>
              <a:rPr lang="en-US" dirty="0" smtClean="0"/>
              <a:t>(data after Selective Availability turned off)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74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8026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367620"/>
              </p:ext>
            </p:extLst>
          </p:nvPr>
        </p:nvGraphicFramePr>
        <p:xfrm>
          <a:off x="2819400" y="1066800"/>
          <a:ext cx="424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94" name="Equation" r:id="rId5" imgW="4242196" imgH="432197" progId="Equation.3">
                  <p:embed/>
                </p:oleObj>
              </mc:Choice>
              <mc:Fallback>
                <p:oleObj name="Equation" r:id="rId5" imgW="4242196" imgH="432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066800"/>
                        <a:ext cx="424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62200" y="152400"/>
            <a:ext cx="43156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Go back to my original (noisier example)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43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62200" y="381000"/>
            <a:ext cx="36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Pseudorange</a:t>
            </a:r>
            <a:r>
              <a:rPr lang="en-US" dirty="0" smtClean="0"/>
              <a:t> – Geometric Range</a:t>
            </a:r>
            <a:endParaRPr lang="en-US" dirty="0"/>
          </a:p>
        </p:txBody>
      </p:sp>
      <p:pic>
        <p:nvPicPr>
          <p:cNvPr id="4" name="Picture 3" descr="quick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-16934"/>
            <a:ext cx="8402335" cy="664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Homework 6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Course code to read RINEX files had a bug in it.  New code was emailed.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Questions?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Wednesday I wil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review for the midterm. Bring your questions about both the midterm and the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homeworks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 will change the due date of Homework 5 until 5 p.m. (usually homework is due before class).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22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158005"/>
              </p:ext>
            </p:extLst>
          </p:nvPr>
        </p:nvGraphicFramePr>
        <p:xfrm>
          <a:off x="0" y="762000"/>
          <a:ext cx="9078912" cy="987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44" name="Equation" r:id="rId4" imgW="4089400" imgH="444500" progId="Equation.3">
                  <p:embed/>
                </p:oleObj>
              </mc:Choice>
              <mc:Fallback>
                <p:oleObj name="Equation" r:id="rId4" imgW="4089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62000"/>
                        <a:ext cx="9078912" cy="987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0" y="381000"/>
            <a:ext cx="2972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Remove more terms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5801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280848"/>
              </p:ext>
            </p:extLst>
          </p:nvPr>
        </p:nvGraphicFramePr>
        <p:xfrm>
          <a:off x="2819400" y="1066800"/>
          <a:ext cx="424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20" name="Equation" r:id="rId4" imgW="4242196" imgH="432197" progId="Equation.3">
                  <p:embed/>
                </p:oleObj>
              </mc:Choice>
              <mc:Fallback>
                <p:oleObj name="Equation" r:id="rId4" imgW="4242196" imgH="432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066800"/>
                        <a:ext cx="424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"/>
            <a:ext cx="7315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28600"/>
            <a:ext cx="8204200" cy="615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045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3867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L1 PSEUDORANGE - L2 PSEUDORANGE 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52800"/>
            <a:ext cx="8001000" cy="22098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Differencing pseudoranges on two frequencies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removes ???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065301"/>
              </p:ext>
            </p:extLst>
          </p:nvPr>
        </p:nvGraphicFramePr>
        <p:xfrm>
          <a:off x="1371599" y="1066800"/>
          <a:ext cx="640649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0" name="Equation" r:id="rId4" imgW="4394596" imgH="1359296" progId="Equation.3">
                  <p:embed/>
                </p:oleObj>
              </mc:Choice>
              <mc:Fallback>
                <p:oleObj name="Equation" r:id="rId4" imgW="4394596" imgH="13592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599" y="1066800"/>
                        <a:ext cx="6406497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5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1" name="Picture 7" descr="o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"/>
            <a:ext cx="7315200" cy="650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5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" name="Picture 3" descr="obs_plts20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0"/>
            <a:ext cx="766572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2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" name="Picture 1" descr="quick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-25400"/>
            <a:ext cx="8610600" cy="64525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95600" y="152400"/>
            <a:ext cx="4495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L1 </a:t>
            </a:r>
            <a:r>
              <a:rPr lang="en-US" dirty="0" err="1" smtClean="0"/>
              <a:t>pseudorange</a:t>
            </a:r>
            <a:r>
              <a:rPr lang="en-US" dirty="0" smtClean="0"/>
              <a:t> minus L2 </a:t>
            </a:r>
            <a:r>
              <a:rPr lang="en-US" dirty="0" err="1" smtClean="0"/>
              <a:t>pseudorange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5257800"/>
            <a:ext cx="671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</a:t>
            </a:r>
            <a:r>
              <a:rPr lang="en-US" dirty="0" smtClean="0"/>
              <a:t>ionosphere, multipath, and noise, </a:t>
            </a:r>
            <a:r>
              <a:rPr lang="en-US" dirty="0" smtClean="0"/>
              <a:t>no clocks or troposphere!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56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CARRIER PHASE MEASUREMENT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Receiver accumulates changes in the carrier frequency of the received signal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This accumulation provides a measure of the change in range to the satellite (ADR or accumulated delta range).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This means that carrier phase data have an unknown bias that must be estimated for the data to be used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Precision of the observation is ~1% of the wavelength, ~2 mm (a little better)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Implications?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4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CARRIER PHASE MEASUREMENT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751580"/>
              </p:ext>
            </p:extLst>
          </p:nvPr>
        </p:nvGraphicFramePr>
        <p:xfrm>
          <a:off x="537519" y="1447800"/>
          <a:ext cx="8606481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71" name="Equation" r:id="rId4" imgW="5054996" imgH="940197" progId="Equation.3">
                  <p:embed/>
                </p:oleObj>
              </mc:Choice>
              <mc:Fallback>
                <p:oleObj name="Equation" r:id="rId4" imgW="5054996" imgH="940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19" y="1447800"/>
                        <a:ext cx="8606481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5209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 descr="qui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36" y="8467"/>
            <a:ext cx="8643197" cy="6477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81400" y="228600"/>
            <a:ext cx="177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Elevation 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65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29000" y="381000"/>
            <a:ext cx="187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 </a:t>
            </a:r>
            <a:r>
              <a:rPr lang="en-US" dirty="0" err="1" smtClean="0"/>
              <a:t>Pseudorange</a:t>
            </a:r>
            <a:endParaRPr lang="en-US" dirty="0"/>
          </a:p>
        </p:txBody>
      </p:sp>
      <p:pic>
        <p:nvPicPr>
          <p:cNvPr id="4" name="Picture 3" descr="quick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8236458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3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BASIC GPS MEASUREMENT: PSEUDORANGE 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213025"/>
              </p:ext>
            </p:extLst>
          </p:nvPr>
        </p:nvGraphicFramePr>
        <p:xfrm>
          <a:off x="609600" y="2590800"/>
          <a:ext cx="81343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50" name="Equation" r:id="rId4" imgW="5423296" imgH="1625996" progId="Equation.3">
                  <p:embed/>
                </p:oleObj>
              </mc:Choice>
              <mc:Fallback>
                <p:oleObj name="Equation" r:id="rId4" imgW="5423296" imgH="16259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90800"/>
                        <a:ext cx="813435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Receiver measures difference between time of transmission and time of reception based on correlation of received signal with a local replica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4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" name="Picture 3" descr="quick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7200"/>
            <a:ext cx="8077200" cy="6052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3800" y="457200"/>
            <a:ext cx="14852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L1 Phase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667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127891"/>
              </p:ext>
            </p:extLst>
          </p:nvPr>
        </p:nvGraphicFramePr>
        <p:xfrm>
          <a:off x="381000" y="1752600"/>
          <a:ext cx="8606481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92" name="Equation" r:id="rId4" imgW="5054996" imgH="940197" progId="Equation.3">
                  <p:embed/>
                </p:oleObj>
              </mc:Choice>
              <mc:Fallback>
                <p:oleObj name="Equation" r:id="rId4" imgW="5054996" imgH="940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52600"/>
                        <a:ext cx="8606481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5800" y="1066800"/>
            <a:ext cx="661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 geometric range, satellite clock, troposphere, relativity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20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474479"/>
              </p:ext>
            </p:extLst>
          </p:nvPr>
        </p:nvGraphicFramePr>
        <p:xfrm>
          <a:off x="2819400" y="1066800"/>
          <a:ext cx="424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70" name="Equation" r:id="rId4" imgW="4242196" imgH="432197" progId="Equation.3">
                  <p:embed/>
                </p:oleObj>
              </mc:Choice>
              <mc:Fallback>
                <p:oleObj name="Equation" r:id="rId4" imgW="4242196" imgH="432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066800"/>
                        <a:ext cx="424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"/>
            <a:ext cx="7315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28600"/>
            <a:ext cx="85090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868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110299"/>
              </p:ext>
            </p:extLst>
          </p:nvPr>
        </p:nvGraphicFramePr>
        <p:xfrm>
          <a:off x="2819400" y="1066800"/>
          <a:ext cx="424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89" name="Equation" r:id="rId4" imgW="4242196" imgH="432197" progId="Equation.3">
                  <p:embed/>
                </p:oleObj>
              </mc:Choice>
              <mc:Fallback>
                <p:oleObj name="Equation" r:id="rId4" imgW="4242196" imgH="432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066800"/>
                        <a:ext cx="424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prange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8331200" cy="6248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1200" y="4572000"/>
            <a:ext cx="404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with this with previous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60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" name="Picture 3" descr="quick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7200"/>
            <a:ext cx="8077200" cy="605285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600200" y="1905000"/>
            <a:ext cx="624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95400" y="152400"/>
            <a:ext cx="242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Why are these offset?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35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" name="Picture 3" descr="quick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7200"/>
            <a:ext cx="8077200" cy="605285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600200" y="1905000"/>
            <a:ext cx="624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95400" y="152400"/>
            <a:ext cx="6331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Because the absolute value of carrier phase means nothing.</a:t>
            </a:r>
          </a:p>
          <a:p>
            <a:r>
              <a:rPr lang="en-US" dirty="0" smtClean="0"/>
              <a:t>It only accurately measures range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72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5400" y="762000"/>
            <a:ext cx="4278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 minus L2 phase would tell you what?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11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399"/>
            <a:ext cx="6629400" cy="588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52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Picture 5" descr="prange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8636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85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4" descr="quick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8541512" cy="6400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67200" y="2895600"/>
            <a:ext cx="336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case with two satellite arcs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4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PSEUDORANGE OBSERVABLE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MODEL (relativity left out </a:t>
            </a:r>
            <a: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  <a:t>for simplicity)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229886"/>
              </p:ext>
            </p:extLst>
          </p:nvPr>
        </p:nvGraphicFramePr>
        <p:xfrm>
          <a:off x="838200" y="1676400"/>
          <a:ext cx="7687562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86" name="Equation" r:id="rId4" imgW="4102100" imgH="1320800" progId="Equation.3">
                  <p:embed/>
                </p:oleObj>
              </mc:Choice>
              <mc:Fallback>
                <p:oleObj name="Equation" r:id="rId4" imgW="4102100" imgH="1320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7687562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763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67000" y="304800"/>
            <a:ext cx="95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 – L2</a:t>
            </a:r>
            <a:endParaRPr lang="en-US" dirty="0"/>
          </a:p>
        </p:txBody>
      </p:sp>
      <p:pic>
        <p:nvPicPr>
          <p:cNvPr id="6" name="Picture 5" descr="quick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9" y="152400"/>
            <a:ext cx="8033089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51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L1 CARRIER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PHASE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–L2 CARRIER PHASE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would tell you what?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093487"/>
              </p:ext>
            </p:extLst>
          </p:nvPr>
        </p:nvGraphicFramePr>
        <p:xfrm>
          <a:off x="381000" y="1752600"/>
          <a:ext cx="8606481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00" name="Equation" r:id="rId4" imgW="5054996" imgH="940197" progId="Equation.3">
                  <p:embed/>
                </p:oleObj>
              </mc:Choice>
              <mc:Fallback>
                <p:oleObj name="Equation" r:id="rId4" imgW="5054996" imgH="940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52600"/>
                        <a:ext cx="8606481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717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614536"/>
              </p:ext>
            </p:extLst>
          </p:nvPr>
        </p:nvGraphicFramePr>
        <p:xfrm>
          <a:off x="762000" y="457200"/>
          <a:ext cx="7687562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4" imgW="4102100" imgH="1320800" progId="Equation.3">
                  <p:embed/>
                </p:oleObj>
              </mc:Choice>
              <mc:Fallback>
                <p:oleObj name="Equation" r:id="rId4" imgW="4102100" imgH="1320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"/>
                        <a:ext cx="7687562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6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7162800" cy="598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4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"/>
            <a:ext cx="7162800" cy="599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2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90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Take home message on plotting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pseudorange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2652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Presentation5.pptx</Template>
  <TotalTime>2516</TotalTime>
  <Words>661</Words>
  <Application>Microsoft Macintosh PowerPoint</Application>
  <PresentationFormat>On-screen Show (4:3)</PresentationFormat>
  <Paragraphs>170</Paragraphs>
  <Slides>41</Slides>
  <Notes>41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Presentation5</vt:lpstr>
      <vt:lpstr>Equation</vt:lpstr>
      <vt:lpstr>Data Overview, Introduce Carrier Phase Data</vt:lpstr>
      <vt:lpstr>Homework 6</vt:lpstr>
      <vt:lpstr>BASIC GPS MEASUREMENT: PSEUDORANGE </vt:lpstr>
      <vt:lpstr>PSEUDORANGE OBSERVABLE MODEL (relativity left out for simplicity)</vt:lpstr>
      <vt:lpstr>PowerPoint Presentation</vt:lpstr>
      <vt:lpstr>PowerPoint Presentation</vt:lpstr>
      <vt:lpstr>PowerPoint Presentation</vt:lpstr>
      <vt:lpstr>PowerPoint Presentation</vt:lpstr>
      <vt:lpstr>Take home message on plotting pseudorange:</vt:lpstr>
      <vt:lpstr>PSEUDORANGE minus GEOMETRIC RANGE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L1 PSEUDORANGE - L2 PSEUDORANGE </vt:lpstr>
      <vt:lpstr>PowerPoint Presentation</vt:lpstr>
      <vt:lpstr>PowerPoint Presentation</vt:lpstr>
      <vt:lpstr>PowerPoint Presentation</vt:lpstr>
      <vt:lpstr>CARRIER PHASE MEASUREMENT</vt:lpstr>
      <vt:lpstr>CARRIER PHASE MEASUREMENT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L1 CARRIER PHASE –L2 CARRIER PHASE would tell you what?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P. Axelrad</dc:creator>
  <cp:keywords/>
  <dc:description/>
  <cp:lastModifiedBy>Kristine Larson</cp:lastModifiedBy>
  <cp:revision>301</cp:revision>
  <dcterms:created xsi:type="dcterms:W3CDTF">2010-10-12T21:13:14Z</dcterms:created>
  <dcterms:modified xsi:type="dcterms:W3CDTF">2013-10-16T14:27:09Z</dcterms:modified>
  <cp:category/>
</cp:coreProperties>
</file>