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vml" ContentType="application/vnd.openxmlformats-officedocument.vmlDrawi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1.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oleObject2.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347" r:id="rId2"/>
    <p:sldId id="407" r:id="rId3"/>
    <p:sldId id="474" r:id="rId4"/>
    <p:sldId id="475" r:id="rId5"/>
    <p:sldId id="476" r:id="rId6"/>
    <p:sldId id="477" r:id="rId7"/>
    <p:sldId id="478" r:id="rId8"/>
    <p:sldId id="479" r:id="rId9"/>
    <p:sldId id="410" r:id="rId10"/>
    <p:sldId id="486" r:id="rId11"/>
    <p:sldId id="354" r:id="rId12"/>
    <p:sldId id="468" r:id="rId13"/>
    <p:sldId id="488" r:id="rId14"/>
    <p:sldId id="487" r:id="rId15"/>
    <p:sldId id="484" r:id="rId16"/>
    <p:sldId id="485" r:id="rId17"/>
    <p:sldId id="480" r:id="rId18"/>
    <p:sldId id="481" r:id="rId19"/>
    <p:sldId id="482" r:id="rId20"/>
    <p:sldId id="483" r:id="rId21"/>
    <p:sldId id="460" r:id="rId22"/>
    <p:sldId id="45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B879"/>
    <a:srgbClr val="D3B979"/>
    <a:srgbClr val="D2C121"/>
    <a:srgbClr val="D2B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41" autoAdjust="0"/>
  </p:normalViewPr>
  <p:slideViewPr>
    <p:cSldViewPr>
      <p:cViewPr>
        <p:scale>
          <a:sx n="75" d="100"/>
          <a:sy n="75" d="100"/>
        </p:scale>
        <p:origin x="-1168"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0571C4-E54F-244D-820D-D3DE95A62215}" type="datetimeFigureOut">
              <a:rPr lang="en-US" smtClean="0"/>
              <a:t>10/16/13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ACF4CAD-B612-6A45-A4C6-4A5233F22583}" type="slidenum">
              <a:rPr lang="en-US" smtClean="0"/>
              <a:t>‹#›</a:t>
            </a:fld>
            <a:endParaRPr lang="en-US"/>
          </a:p>
        </p:txBody>
      </p:sp>
    </p:spTree>
    <p:extLst>
      <p:ext uri="{BB962C8B-B14F-4D97-AF65-F5344CB8AC3E}">
        <p14:creationId xmlns:p14="http://schemas.microsoft.com/office/powerpoint/2010/main" val="14944769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238691-7807-6B49-9370-AF7F7F0E64A9}" type="datetimeFigureOut">
              <a:rPr lang="en-US" smtClean="0"/>
              <a:t>10/16/13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C33CE-5D39-144A-989C-44686202BDAA}" type="slidenum">
              <a:rPr lang="en-US" smtClean="0"/>
              <a:t>‹#›</a:t>
            </a:fld>
            <a:endParaRPr lang="en-US"/>
          </a:p>
        </p:txBody>
      </p:sp>
    </p:spTree>
    <p:extLst>
      <p:ext uri="{BB962C8B-B14F-4D97-AF65-F5344CB8AC3E}">
        <p14:creationId xmlns:p14="http://schemas.microsoft.com/office/powerpoint/2010/main" val="258194244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6C33CE-5D39-144A-989C-44686202BDAA}" type="slidenum">
              <a:rPr lang="en-US" smtClean="0"/>
              <a:t>1</a:t>
            </a:fld>
            <a:endParaRPr lang="en-US"/>
          </a:p>
        </p:txBody>
      </p:sp>
    </p:spTree>
    <p:extLst>
      <p:ext uri="{BB962C8B-B14F-4D97-AF65-F5344CB8AC3E}">
        <p14:creationId xmlns:p14="http://schemas.microsoft.com/office/powerpoint/2010/main" val="406653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463DBFD-A617-1E47-8CA8-6AA834DBE998}" type="slidenum">
              <a:rPr lang="en-US" sz="1200"/>
              <a:pPr eaLnBrk="1" hangingPunct="1"/>
              <a:t>11</a:t>
            </a:fld>
            <a:endParaRPr 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463DBFD-A617-1E47-8CA8-6AA834DBE998}" type="slidenum">
              <a:rPr lang="en-US" sz="1200"/>
              <a:pPr eaLnBrk="1" hangingPunct="1"/>
              <a:t>12</a:t>
            </a:fld>
            <a:endParaRPr 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463DBFD-A617-1E47-8CA8-6AA834DBE998}" type="slidenum">
              <a:rPr lang="en-US" sz="1200"/>
              <a:pPr eaLnBrk="1" hangingPunct="1"/>
              <a:t>13</a:t>
            </a:fld>
            <a:endParaRPr 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463DBFD-A617-1E47-8CA8-6AA834DBE998}" type="slidenum">
              <a:rPr lang="en-US" sz="1200"/>
              <a:pPr eaLnBrk="1" hangingPunct="1"/>
              <a:t>14</a:t>
            </a:fld>
            <a:endParaRPr 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463DBFD-A617-1E47-8CA8-6AA834DBE998}" type="slidenum">
              <a:rPr lang="en-US" sz="1200"/>
              <a:pPr eaLnBrk="1" hangingPunct="1"/>
              <a:t>15</a:t>
            </a:fld>
            <a:endParaRPr 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463DBFD-A617-1E47-8CA8-6AA834DBE998}" type="slidenum">
              <a:rPr lang="en-US" sz="1200"/>
              <a:pPr eaLnBrk="1" hangingPunct="1"/>
              <a:t>16</a:t>
            </a:fld>
            <a:endParaRPr 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463DBFD-A617-1E47-8CA8-6AA834DBE998}" type="slidenum">
              <a:rPr lang="en-US" sz="1200"/>
              <a:pPr eaLnBrk="1" hangingPunct="1"/>
              <a:t>17</a:t>
            </a:fld>
            <a:endParaRPr 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463DBFD-A617-1E47-8CA8-6AA834DBE998}" type="slidenum">
              <a:rPr lang="en-US" sz="1200"/>
              <a:pPr eaLnBrk="1" hangingPunct="1"/>
              <a:t>18</a:t>
            </a:fld>
            <a:endParaRPr 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463DBFD-A617-1E47-8CA8-6AA834DBE998}" type="slidenum">
              <a:rPr lang="en-US" sz="1200"/>
              <a:pPr eaLnBrk="1" hangingPunct="1"/>
              <a:t>19</a:t>
            </a:fld>
            <a:endParaRPr 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463DBFD-A617-1E47-8CA8-6AA834DBE998}" type="slidenum">
              <a:rPr lang="en-US" sz="1200"/>
              <a:pPr eaLnBrk="1" hangingPunct="1"/>
              <a:t>20</a:t>
            </a:fld>
            <a:endParaRPr 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F2054A0-68FD-5042-9155-8ECCC18BED2A}" type="slidenum">
              <a:rPr lang="en-US" sz="1200"/>
              <a:pPr eaLnBrk="1" hangingPunct="1"/>
              <a:t>2</a:t>
            </a:fld>
            <a:endParaRPr 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3A5ADBA-6538-A54E-8B74-76EB7AD8D160}" type="slidenum">
              <a:rPr lang="en-US" sz="1200"/>
              <a:pPr eaLnBrk="1" hangingPunct="1"/>
              <a:t>21</a:t>
            </a:fld>
            <a:endParaRPr 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3A5ADBA-6538-A54E-8B74-76EB7AD8D160}" type="slidenum">
              <a:rPr lang="en-US" sz="1200"/>
              <a:pPr eaLnBrk="1" hangingPunct="1"/>
              <a:t>22</a:t>
            </a:fld>
            <a:endParaRPr 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F2054A0-68FD-5042-9155-8ECCC18BED2A}" type="slidenum">
              <a:rPr lang="en-US" sz="1200"/>
              <a:pPr eaLnBrk="1" hangingPunct="1"/>
              <a:t>4</a:t>
            </a:fld>
            <a:endParaRPr 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F2054A0-68FD-5042-9155-8ECCC18BED2A}" type="slidenum">
              <a:rPr lang="en-US" sz="1200"/>
              <a:pPr eaLnBrk="1" hangingPunct="1"/>
              <a:t>5</a:t>
            </a:fld>
            <a:endParaRPr 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F2054A0-68FD-5042-9155-8ECCC18BED2A}" type="slidenum">
              <a:rPr lang="en-US" sz="1200"/>
              <a:pPr eaLnBrk="1" hangingPunct="1"/>
              <a:t>6</a:t>
            </a:fld>
            <a:endParaRPr 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F2054A0-68FD-5042-9155-8ECCC18BED2A}" type="slidenum">
              <a:rPr lang="en-US" sz="1200"/>
              <a:pPr eaLnBrk="1" hangingPunct="1"/>
              <a:t>7</a:t>
            </a:fld>
            <a:endParaRPr 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F2054A0-68FD-5042-9155-8ECCC18BED2A}" type="slidenum">
              <a:rPr lang="en-US" sz="1200"/>
              <a:pPr eaLnBrk="1" hangingPunct="1"/>
              <a:t>8</a:t>
            </a:fld>
            <a:endParaRPr 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967EC48-531B-814B-96EB-FB77549934B0}" type="slidenum">
              <a:rPr lang="en-US" sz="1200"/>
              <a:pPr eaLnBrk="1" hangingPunct="1"/>
              <a:t>9</a:t>
            </a:fld>
            <a:endParaRPr 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967EC48-531B-814B-96EB-FB77549934B0}" type="slidenum">
              <a:rPr lang="en-US" sz="1200"/>
              <a:pPr eaLnBrk="1" hangingPunct="1"/>
              <a:t>10</a:t>
            </a:fld>
            <a:endParaRPr 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ASEN 5090 Axelrad and Larson</a:t>
            </a:r>
            <a:endParaRPr lang="en-US" dirty="0"/>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ASEN 5090 Axelrad and Larson</a:t>
            </a:r>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ASEN 5090 Axelrad and Larson</a:t>
            </a:r>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ASEN 5090 Axelrad and Larson</a:t>
            </a:r>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ASEN 5090 Axelrad and Larson</a:t>
            </a:r>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ASEN 5090 Axelrad and Larson</a:t>
            </a:r>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ASEN 5090 Axelrad and Larson</a:t>
            </a:r>
            <a:endParaRPr lang="en-US"/>
          </a:p>
        </p:txBody>
      </p:sp>
      <p:sp>
        <p:nvSpPr>
          <p:cNvPr id="9" name="Slide Number Placeholder 8"/>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ASEN 5090 Axelrad and Larson</a:t>
            </a:r>
            <a:endParaRPr lang="en-US"/>
          </a:p>
        </p:txBody>
      </p:sp>
      <p:sp>
        <p:nvSpPr>
          <p:cNvPr id="5" name="Slide Number Placeholder 4"/>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ASEN 5090 Axelrad and Larson</a:t>
            </a:r>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ASEN 5090 Axelrad and Larson</a:t>
            </a:r>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7" name="Rectangle 6"/>
          <p:cNvSpPr/>
          <p:nvPr/>
        </p:nvSpPr>
        <p:spPr>
          <a:xfrm>
            <a:off x="0" y="6019800"/>
            <a:ext cx="9144000" cy="838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CFB879"/>
                </a:solidFill>
              </a:defRPr>
            </a:lvl1pPr>
          </a:lstStyle>
          <a:p>
            <a:r>
              <a:rPr lang="en-US" smtClean="0"/>
              <a:t>ASEN 5090 Axelrad and Larson</a:t>
            </a:r>
            <a:endParaRPr lang="en-US" dirty="0"/>
          </a:p>
        </p:txBody>
      </p:sp>
      <p:pic>
        <p:nvPicPr>
          <p:cNvPr id="10" name="Picture 9" descr="UCB_logo-horiz_WHT–smal.eps"/>
          <p:cNvPicPr>
            <a:picLocks noChangeAspect="1"/>
          </p:cNvPicPr>
          <p:nvPr/>
        </p:nvPicPr>
        <p:blipFill>
          <a:blip r:embed="rId13"/>
          <a:stretch>
            <a:fillRect/>
          </a:stretch>
        </p:blipFill>
        <p:spPr>
          <a:xfrm>
            <a:off x="495300" y="6159326"/>
            <a:ext cx="2247900" cy="533748"/>
          </a:xfrm>
          <a:prstGeom prst="rect">
            <a:avLst/>
          </a:prstGeom>
        </p:spPr>
      </p:pic>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EFB43-BEAF-4970-A06C-24B01B76FA9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hd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1800" b="0" kern="1200">
          <a:solidFill>
            <a:schemeClr val="tx1"/>
          </a:solidFill>
          <a:latin typeface="+mn-lt"/>
          <a:ea typeface="+mn-ea"/>
          <a:cs typeface="Arial Black"/>
        </a:defRPr>
      </a:lvl1pPr>
      <a:lvl2pPr marL="742950" indent="-285750" algn="l" defTabSz="914400" rtl="0" eaLnBrk="1" latinLnBrk="0" hangingPunct="1">
        <a:spcBef>
          <a:spcPct val="20000"/>
        </a:spcBef>
        <a:buFont typeface="Arial" pitchFamily="34" charset="0"/>
        <a:buChar char="–"/>
        <a:defRPr sz="1800" b="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b="0"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b="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b="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2.bin"/><Relationship Id="rId5" Type="http://schemas.openxmlformats.org/officeDocument/2006/relationships/image" Target="../media/image6.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bin"/><Relationship Id="rId5"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eaLnBrk="1" hangingPunct="1"/>
            <a:r>
              <a:rPr lang="en-US" dirty="0" smtClean="0">
                <a:latin typeface="Arial" charset="0"/>
                <a:ea typeface="ＭＳ Ｐゴシック" charset="0"/>
                <a:cs typeface="ＭＳ Ｐゴシック" charset="0"/>
              </a:rPr>
              <a:t>Midterm review</a:t>
            </a:r>
            <a:endParaRPr lang="en-US" dirty="0">
              <a:latin typeface="Arial" charset="0"/>
              <a:ea typeface="ＭＳ Ｐゴシック" charset="0"/>
              <a:cs typeface="ＭＳ Ｐゴシック" charset="0"/>
            </a:endParaRPr>
          </a:p>
        </p:txBody>
      </p:sp>
      <p:sp>
        <p:nvSpPr>
          <p:cNvPr id="18435" name="Rectangle 5"/>
          <p:cNvSpPr>
            <a:spLocks noGrp="1" noChangeArrowheads="1"/>
          </p:cNvSpPr>
          <p:nvPr>
            <p:ph type="body" idx="1"/>
          </p:nvPr>
        </p:nvSpPr>
        <p:spPr>
          <a:xfrm>
            <a:off x="722313" y="609601"/>
            <a:ext cx="7772400" cy="3797300"/>
          </a:xfrm>
        </p:spPr>
        <p:txBody>
          <a:bodyPr/>
          <a:lstStyle/>
          <a:p>
            <a:pPr eaLnBrk="1" hangingPunct="1">
              <a:buFont typeface="Wingdings" charset="0"/>
              <a:buNone/>
            </a:pPr>
            <a:r>
              <a:rPr lang="en-US" dirty="0">
                <a:latin typeface="Arial" charset="0"/>
                <a:ea typeface="ＭＳ Ｐゴシック" charset="0"/>
                <a:cs typeface="ＭＳ Ｐゴシック" charset="0"/>
              </a:rPr>
              <a:t>ASEN </a:t>
            </a:r>
            <a:r>
              <a:rPr lang="en-US" dirty="0" smtClean="0">
                <a:latin typeface="Arial" charset="0"/>
                <a:ea typeface="ＭＳ Ｐゴシック" charset="0"/>
                <a:cs typeface="ＭＳ Ｐゴシック" charset="0"/>
              </a:rPr>
              <a:t>5090</a:t>
            </a:r>
            <a:endParaRPr lang="en-US" dirty="0">
              <a:latin typeface="Arial" charset="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r>
              <a:rPr lang="en-US" smtClean="0"/>
              <a:t>ASEN 5090 Axelrad and Larson</a:t>
            </a:r>
            <a:endParaRPr lang="en-US" dirty="0"/>
          </a:p>
        </p:txBody>
      </p:sp>
      <p:sp>
        <p:nvSpPr>
          <p:cNvPr id="3" name="Slide Number Placeholder 2"/>
          <p:cNvSpPr>
            <a:spLocks noGrp="1"/>
          </p:cNvSpPr>
          <p:nvPr>
            <p:ph type="sldNum" sz="quarter" idx="12"/>
          </p:nvPr>
        </p:nvSpPr>
        <p:spPr/>
        <p:txBody>
          <a:bodyPr/>
          <a:lstStyle/>
          <a:p>
            <a:fld id="{9E3EFB43-BEAF-4970-A06C-24B01B76FA99}" type="slidenum">
              <a:rPr lang="en-US" smtClean="0"/>
              <a:pPr/>
              <a:t>1</a:t>
            </a:fld>
            <a:endParaRPr lang="en-US"/>
          </a:p>
        </p:txBody>
      </p:sp>
      <p:sp>
        <p:nvSpPr>
          <p:cNvPr id="18436" name="Rectangle 9"/>
          <p:cNvSpPr>
            <a:spLocks noChangeArrowheads="1"/>
          </p:cNvSpPr>
          <p:nvPr/>
        </p:nvSpPr>
        <p:spPr bwMode="auto">
          <a:xfrm>
            <a:off x="5257800" y="64008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sz="900">
                <a:latin typeface="Comic Sans MS" charset="0"/>
              </a:rPr>
              <a:t> </a:t>
            </a:r>
          </a:p>
          <a:p>
            <a:r>
              <a:rPr lang="en-US" sz="900">
                <a:latin typeface="Comic Sans MS" charset="0"/>
              </a:rPr>
              <a:t>ASEN 5090 LECTURE NOTES – LARSON, AXELRAD      </a:t>
            </a:r>
          </a:p>
        </p:txBody>
      </p:sp>
      <p:pic>
        <p:nvPicPr>
          <p:cNvPr id="7" name="Picture 454"/>
          <p:cNvPicPr>
            <a:picLocks noChangeAspect="1" noChangeArrowheads="1"/>
          </p:cNvPicPr>
          <p:nvPr/>
        </p:nvPicPr>
        <p:blipFill>
          <a:blip r:embed="rId3"/>
          <a:srcRect r="25000"/>
          <a:stretch>
            <a:fillRect/>
          </a:stretch>
        </p:blipFill>
        <p:spPr bwMode="auto">
          <a:xfrm>
            <a:off x="5789612" y="16933"/>
            <a:ext cx="3354388" cy="3435350"/>
          </a:xfrm>
          <a:prstGeom prst="rect">
            <a:avLst/>
          </a:prstGeom>
          <a:noFill/>
          <a:ln w="12700">
            <a:noFill/>
            <a:miter lim="800000"/>
            <a:headEnd/>
            <a:tailEnd/>
          </a:ln>
        </p:spPr>
      </p:pic>
    </p:spTree>
    <p:extLst>
      <p:ext uri="{BB962C8B-B14F-4D97-AF65-F5344CB8AC3E}">
        <p14:creationId xmlns:p14="http://schemas.microsoft.com/office/powerpoint/2010/main" val="282472762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dirty="0" smtClean="0">
                <a:latin typeface="Arial" charset="0"/>
                <a:ea typeface="ＭＳ Ｐゴシック" charset="0"/>
                <a:cs typeface="ＭＳ Ｐゴシック" charset="0"/>
              </a:rPr>
              <a:t>PSEUDORANGE IS ITSELF BASED ON …</a:t>
            </a:r>
            <a:endParaRPr lang="en-US" dirty="0">
              <a:latin typeface="Arial" charset="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r>
              <a:rPr lang="en-US" smtClean="0"/>
              <a:t>ASEN 5090 Axelrad and Larson</a:t>
            </a:r>
            <a:endParaRPr lang="en-US"/>
          </a:p>
        </p:txBody>
      </p:sp>
      <p:sp>
        <p:nvSpPr>
          <p:cNvPr id="3" name="Slide Number Placeholder 2"/>
          <p:cNvSpPr>
            <a:spLocks noGrp="1"/>
          </p:cNvSpPr>
          <p:nvPr>
            <p:ph type="sldNum" sz="quarter" idx="12"/>
          </p:nvPr>
        </p:nvSpPr>
        <p:spPr/>
        <p:txBody>
          <a:bodyPr/>
          <a:lstStyle/>
          <a:p>
            <a:fld id="{9E3EFB43-BEAF-4970-A06C-24B01B76FA99}" type="slidenum">
              <a:rPr lang="en-US" smtClean="0"/>
              <a:pPr/>
              <a:t>10</a:t>
            </a:fld>
            <a:endParaRPr lang="en-US"/>
          </a:p>
        </p:txBody>
      </p:sp>
    </p:spTree>
    <p:extLst>
      <p:ext uri="{BB962C8B-B14F-4D97-AF65-F5344CB8AC3E}">
        <p14:creationId xmlns:p14="http://schemas.microsoft.com/office/powerpoint/2010/main" val="170836275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PSEUDORANGE OBSERVABLE </a:t>
            </a:r>
            <a:r>
              <a:rPr lang="en-US" dirty="0" smtClean="0">
                <a:latin typeface="Arial" charset="0"/>
                <a:ea typeface="ＭＳ Ｐゴシック" charset="0"/>
                <a:cs typeface="ＭＳ Ｐゴシック" charset="0"/>
              </a:rPr>
              <a:t>MODEL (relativity left out for simplicity)  - How big?</a:t>
            </a:r>
            <a:endParaRPr lang="en-US" dirty="0">
              <a:latin typeface="Arial" charset="0"/>
              <a:ea typeface="ＭＳ Ｐゴシック" charset="0"/>
              <a:cs typeface="ＭＳ Ｐゴシック" charset="0"/>
            </a:endParaRPr>
          </a:p>
        </p:txBody>
      </p:sp>
      <p:graphicFrame>
        <p:nvGraphicFramePr>
          <p:cNvPr id="29698" name="Object 2"/>
          <p:cNvGraphicFramePr>
            <a:graphicFrameLocks noChangeAspect="1"/>
          </p:cNvGraphicFramePr>
          <p:nvPr>
            <p:extLst>
              <p:ext uri="{D42A27DB-BD31-4B8C-83A1-F6EECF244321}">
                <p14:modId xmlns:p14="http://schemas.microsoft.com/office/powerpoint/2010/main" val="4095229886"/>
              </p:ext>
            </p:extLst>
          </p:nvPr>
        </p:nvGraphicFramePr>
        <p:xfrm>
          <a:off x="838200" y="1676400"/>
          <a:ext cx="7687562" cy="2362200"/>
        </p:xfrm>
        <a:graphic>
          <a:graphicData uri="http://schemas.openxmlformats.org/presentationml/2006/ole">
            <mc:AlternateContent xmlns:mc="http://schemas.openxmlformats.org/markup-compatibility/2006">
              <mc:Choice xmlns:v="urn:schemas-microsoft-com:vml" Requires="v">
                <p:oleObj spid="_x0000_s169130" name="Equation" r:id="rId4" imgW="4102100" imgH="1320800" progId="Equation.3">
                  <p:embed/>
                </p:oleObj>
              </mc:Choice>
              <mc:Fallback>
                <p:oleObj name="Equation" r:id="rId4" imgW="4102100" imgH="1320800" progId="Equation.3">
                  <p:embed/>
                  <p:pic>
                    <p:nvPicPr>
                      <p:cNvPr id="0" name=""/>
                      <p:cNvPicPr>
                        <a:picLocks noChangeAspect="1" noChangeArrowheads="1"/>
                      </p:cNvPicPr>
                      <p:nvPr/>
                    </p:nvPicPr>
                    <p:blipFill>
                      <a:blip r:embed="rId5"/>
                      <a:srcRect/>
                      <a:stretch>
                        <a:fillRect/>
                      </a:stretch>
                    </p:blipFill>
                    <p:spPr bwMode="auto">
                      <a:xfrm>
                        <a:off x="838200" y="1676400"/>
                        <a:ext cx="7687562" cy="2362200"/>
                      </a:xfrm>
                      <a:prstGeom prst="rect">
                        <a:avLst/>
                      </a:prstGeom>
                      <a:noFill/>
                      <a:ln>
                        <a:noFill/>
                      </a:ln>
                      <a:effec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ASEN 5090 Axelrad and Larson</a:t>
            </a:r>
            <a:endParaRPr lang="en-US"/>
          </a:p>
        </p:txBody>
      </p:sp>
      <p:sp>
        <p:nvSpPr>
          <p:cNvPr id="3" name="Slide Number Placeholder 2"/>
          <p:cNvSpPr>
            <a:spLocks noGrp="1"/>
          </p:cNvSpPr>
          <p:nvPr>
            <p:ph type="sldNum" sz="quarter" idx="12"/>
          </p:nvPr>
        </p:nvSpPr>
        <p:spPr/>
        <p:txBody>
          <a:bodyPr/>
          <a:lstStyle/>
          <a:p>
            <a:fld id="{9E3EFB43-BEAF-4970-A06C-24B01B76FA99}" type="slidenum">
              <a:rPr lang="en-US" smtClean="0"/>
              <a:pPr/>
              <a:t>11</a:t>
            </a:fld>
            <a:endParaRPr lang="en-US"/>
          </a:p>
        </p:txBody>
      </p:sp>
    </p:spTree>
    <p:extLst>
      <p:ext uri="{BB962C8B-B14F-4D97-AF65-F5344CB8AC3E}">
        <p14:creationId xmlns:p14="http://schemas.microsoft.com/office/powerpoint/2010/main" val="2769776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6788637" cy="461665"/>
          </a:xfrm>
          <a:prstGeom prst="rect">
            <a:avLst/>
          </a:prstGeom>
          <a:noFill/>
        </p:spPr>
        <p:txBody>
          <a:bodyPr wrap="none" rtlCol="0">
            <a:spAutoFit/>
          </a:bodyPr>
          <a:lstStyle/>
          <a:p>
            <a:r>
              <a:rPr lang="en-US" sz="2400" dirty="0" smtClean="0"/>
              <a:t>General information about the GPS constellation</a:t>
            </a:r>
            <a:endParaRPr lang="en-US" sz="2400" dirty="0"/>
          </a:p>
        </p:txBody>
      </p:sp>
    </p:spTree>
    <p:extLst>
      <p:ext uri="{BB962C8B-B14F-4D97-AF65-F5344CB8AC3E}">
        <p14:creationId xmlns:p14="http://schemas.microsoft.com/office/powerpoint/2010/main" val="1709660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6839282" cy="461665"/>
          </a:xfrm>
          <a:prstGeom prst="rect">
            <a:avLst/>
          </a:prstGeom>
          <a:noFill/>
        </p:spPr>
        <p:txBody>
          <a:bodyPr wrap="none" rtlCol="0">
            <a:spAutoFit/>
          </a:bodyPr>
          <a:lstStyle/>
          <a:p>
            <a:r>
              <a:rPr lang="en-US" sz="2400" dirty="0" smtClean="0"/>
              <a:t>More particularly about the GPS Signal Structure</a:t>
            </a:r>
            <a:endParaRPr lang="en-US" sz="2400" dirty="0"/>
          </a:p>
        </p:txBody>
      </p:sp>
    </p:spTree>
    <p:extLst>
      <p:ext uri="{BB962C8B-B14F-4D97-AF65-F5344CB8AC3E}">
        <p14:creationId xmlns:p14="http://schemas.microsoft.com/office/powerpoint/2010/main" val="1034786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5385158" cy="461665"/>
          </a:xfrm>
          <a:prstGeom prst="rect">
            <a:avLst/>
          </a:prstGeom>
          <a:noFill/>
        </p:spPr>
        <p:txBody>
          <a:bodyPr wrap="none" rtlCol="0">
            <a:spAutoFit/>
          </a:bodyPr>
          <a:lstStyle/>
          <a:p>
            <a:r>
              <a:rPr lang="en-US" sz="2400" dirty="0" smtClean="0"/>
              <a:t>General information about GPS Orbits</a:t>
            </a:r>
            <a:endParaRPr lang="en-US" sz="2400" dirty="0"/>
          </a:p>
        </p:txBody>
      </p:sp>
    </p:spTree>
    <p:extLst>
      <p:ext uri="{BB962C8B-B14F-4D97-AF65-F5344CB8AC3E}">
        <p14:creationId xmlns:p14="http://schemas.microsoft.com/office/powerpoint/2010/main" val="3198262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6029115" cy="461665"/>
          </a:xfrm>
          <a:prstGeom prst="rect">
            <a:avLst/>
          </a:prstGeom>
          <a:noFill/>
        </p:spPr>
        <p:txBody>
          <a:bodyPr wrap="none" rtlCol="0">
            <a:spAutoFit/>
          </a:bodyPr>
          <a:lstStyle/>
          <a:p>
            <a:r>
              <a:rPr lang="en-US" sz="2400" dirty="0" smtClean="0"/>
              <a:t>How is GPS different/same as GLONASS?</a:t>
            </a:r>
            <a:endParaRPr lang="en-US" sz="2400" dirty="0"/>
          </a:p>
        </p:txBody>
      </p:sp>
    </p:spTree>
    <p:extLst>
      <p:ext uri="{BB962C8B-B14F-4D97-AF65-F5344CB8AC3E}">
        <p14:creationId xmlns:p14="http://schemas.microsoft.com/office/powerpoint/2010/main" val="1675216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2494192" cy="461665"/>
          </a:xfrm>
          <a:prstGeom prst="rect">
            <a:avLst/>
          </a:prstGeom>
          <a:noFill/>
        </p:spPr>
        <p:txBody>
          <a:bodyPr wrap="none" rtlCol="0">
            <a:spAutoFit/>
          </a:bodyPr>
          <a:lstStyle/>
          <a:p>
            <a:r>
              <a:rPr lang="en-US" sz="2400" dirty="0" smtClean="0"/>
              <a:t>Control Segment</a:t>
            </a:r>
            <a:endParaRPr lang="en-US" sz="2400" dirty="0"/>
          </a:p>
        </p:txBody>
      </p:sp>
    </p:spTree>
    <p:extLst>
      <p:ext uri="{BB962C8B-B14F-4D97-AF65-F5344CB8AC3E}">
        <p14:creationId xmlns:p14="http://schemas.microsoft.com/office/powerpoint/2010/main" val="4031831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153400" cy="830997"/>
          </a:xfrm>
          <a:prstGeom prst="rect">
            <a:avLst/>
          </a:prstGeom>
          <a:noFill/>
        </p:spPr>
        <p:txBody>
          <a:bodyPr wrap="square" rtlCol="0">
            <a:spAutoFit/>
          </a:bodyPr>
          <a:lstStyle/>
          <a:p>
            <a:r>
              <a:rPr lang="en-US" sz="2400" dirty="0" smtClean="0"/>
              <a:t>General historical information that shows you watched the video on day 2 of class…</a:t>
            </a:r>
            <a:endParaRPr lang="en-US" sz="2400" dirty="0"/>
          </a:p>
        </p:txBody>
      </p:sp>
    </p:spTree>
    <p:extLst>
      <p:ext uri="{BB962C8B-B14F-4D97-AF65-F5344CB8AC3E}">
        <p14:creationId xmlns:p14="http://schemas.microsoft.com/office/powerpoint/2010/main" val="383209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7057090" cy="1200328"/>
          </a:xfrm>
          <a:prstGeom prst="rect">
            <a:avLst/>
          </a:prstGeom>
          <a:noFill/>
        </p:spPr>
        <p:txBody>
          <a:bodyPr wrap="none" rtlCol="0">
            <a:spAutoFit/>
          </a:bodyPr>
          <a:lstStyle/>
          <a:p>
            <a:r>
              <a:rPr lang="en-US" sz="2400" dirty="0" smtClean="0"/>
              <a:t>General Principles of Positioning</a:t>
            </a:r>
          </a:p>
          <a:p>
            <a:endParaRPr lang="en-US" sz="2400" dirty="0"/>
          </a:p>
          <a:p>
            <a:r>
              <a:rPr lang="en-US" sz="2400" dirty="0" smtClean="0"/>
              <a:t>Also talk about Geometry of satellites in the sky … </a:t>
            </a:r>
            <a:endParaRPr lang="en-US" sz="2400" dirty="0"/>
          </a:p>
        </p:txBody>
      </p:sp>
    </p:spTree>
    <p:extLst>
      <p:ext uri="{BB962C8B-B14F-4D97-AF65-F5344CB8AC3E}">
        <p14:creationId xmlns:p14="http://schemas.microsoft.com/office/powerpoint/2010/main" val="2369440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0"/>
            <a:ext cx="4324471" cy="461665"/>
          </a:xfrm>
          <a:prstGeom prst="rect">
            <a:avLst/>
          </a:prstGeom>
          <a:noFill/>
        </p:spPr>
        <p:txBody>
          <a:bodyPr wrap="none" rtlCol="0">
            <a:spAutoFit/>
          </a:bodyPr>
          <a:lstStyle/>
          <a:p>
            <a:r>
              <a:rPr lang="en-US" sz="2400" dirty="0" smtClean="0"/>
              <a:t>PRN codes (but not too much)</a:t>
            </a:r>
            <a:endParaRPr lang="en-US" sz="2400" dirty="0"/>
          </a:p>
        </p:txBody>
      </p:sp>
    </p:spTree>
    <p:extLst>
      <p:ext uri="{BB962C8B-B14F-4D97-AF65-F5344CB8AC3E}">
        <p14:creationId xmlns:p14="http://schemas.microsoft.com/office/powerpoint/2010/main" val="3442068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latin typeface="Arial" charset="0"/>
                <a:ea typeface="ＭＳ Ｐゴシック" charset="0"/>
                <a:cs typeface="ＭＳ Ｐゴシック" charset="0"/>
              </a:rPr>
              <a:t>Questions on Homework 5 or Homework 6?</a:t>
            </a:r>
            <a:endParaRPr lang="en-US" dirty="0">
              <a:latin typeface="Arial" charset="0"/>
              <a:ea typeface="ＭＳ Ｐゴシック" charset="0"/>
              <a:cs typeface="ＭＳ Ｐゴシック" charset="0"/>
            </a:endParaRPr>
          </a:p>
        </p:txBody>
      </p:sp>
      <p:sp>
        <p:nvSpPr>
          <p:cNvPr id="19459" name="Rectangle 3"/>
          <p:cNvSpPr>
            <a:spLocks noGrp="1" noChangeArrowheads="1"/>
          </p:cNvSpPr>
          <p:nvPr>
            <p:ph type="body" idx="1"/>
          </p:nvPr>
        </p:nvSpPr>
        <p:spPr/>
        <p:txBody>
          <a:bodyPr/>
          <a:lstStyle/>
          <a:p>
            <a:pPr eaLnBrk="1" hangingPunct="1">
              <a:lnSpc>
                <a:spcPct val="110000"/>
              </a:lnSpc>
            </a:pPr>
            <a:r>
              <a:rPr lang="en-US" dirty="0" smtClean="0">
                <a:latin typeface="Arial" charset="0"/>
                <a:ea typeface="ＭＳ Ｐゴシック" charset="0"/>
                <a:cs typeface="ＭＳ Ｐゴシック" charset="0"/>
              </a:rPr>
              <a:t>Due 5 pm on Friday (CAETE one week later)</a:t>
            </a:r>
            <a:r>
              <a:rPr lang="en-US" dirty="0" smtClean="0">
                <a:latin typeface="Arial" charset="0"/>
                <a:ea typeface="ＭＳ Ｐゴシック" charset="0"/>
                <a:cs typeface="ＭＳ Ｐゴシック" charset="0"/>
              </a:rPr>
              <a:t>.</a:t>
            </a:r>
          </a:p>
          <a:p>
            <a:pPr eaLnBrk="1" hangingPunct="1">
              <a:lnSpc>
                <a:spcPct val="110000"/>
              </a:lnSpc>
            </a:pPr>
            <a:r>
              <a:rPr lang="en-US" dirty="0" err="1" smtClean="0">
                <a:latin typeface="Arial" charset="0"/>
                <a:ea typeface="ＭＳ Ｐゴシック" charset="0"/>
                <a:cs typeface="ＭＳ Ｐゴシック" charset="0"/>
              </a:rPr>
              <a:t>Kepler’s</a:t>
            </a:r>
            <a:r>
              <a:rPr lang="en-US" dirty="0" smtClean="0">
                <a:latin typeface="Arial" charset="0"/>
                <a:ea typeface="ＭＳ Ｐゴシック" charset="0"/>
                <a:cs typeface="ＭＳ Ｐゴシック" charset="0"/>
              </a:rPr>
              <a:t> equation</a:t>
            </a:r>
            <a:r>
              <a:rPr lang="en-US" smtClean="0">
                <a:latin typeface="Arial" charset="0"/>
                <a:ea typeface="ＭＳ Ｐゴシック" charset="0"/>
                <a:cs typeface="ＭＳ Ｐゴシック" charset="0"/>
              </a:rPr>
              <a:t>, while loops</a:t>
            </a:r>
            <a:endParaRPr lang="en-US" dirty="0">
              <a:latin typeface="Arial" charset="0"/>
              <a:ea typeface="ＭＳ Ｐゴシック" charset="0"/>
            </a:endParaRPr>
          </a:p>
        </p:txBody>
      </p:sp>
      <p:sp>
        <p:nvSpPr>
          <p:cNvPr id="2" name="Footer Placeholder 1"/>
          <p:cNvSpPr>
            <a:spLocks noGrp="1"/>
          </p:cNvSpPr>
          <p:nvPr>
            <p:ph type="ftr" sz="quarter" idx="11"/>
          </p:nvPr>
        </p:nvSpPr>
        <p:spPr/>
        <p:txBody>
          <a:bodyPr/>
          <a:lstStyle/>
          <a:p>
            <a:r>
              <a:rPr lang="en-US" smtClean="0"/>
              <a:t>ASEN 5090 Axelrad and Larson</a:t>
            </a:r>
            <a:endParaRPr lang="en-US"/>
          </a:p>
        </p:txBody>
      </p:sp>
      <p:sp>
        <p:nvSpPr>
          <p:cNvPr id="3" name="Slide Number Placeholder 2"/>
          <p:cNvSpPr>
            <a:spLocks noGrp="1"/>
          </p:cNvSpPr>
          <p:nvPr>
            <p:ph type="sldNum" sz="quarter" idx="12"/>
          </p:nvPr>
        </p:nvSpPr>
        <p:spPr/>
        <p:txBody>
          <a:bodyPr/>
          <a:lstStyle/>
          <a:p>
            <a:fld id="{9E3EFB43-BEAF-4970-A06C-24B01B76FA99}" type="slidenum">
              <a:rPr lang="en-US" smtClean="0"/>
              <a:pPr/>
              <a:t>2</a:t>
            </a:fld>
            <a:endParaRPr lang="en-US"/>
          </a:p>
        </p:txBody>
      </p:sp>
    </p:spTree>
    <p:extLst>
      <p:ext uri="{BB962C8B-B14F-4D97-AF65-F5344CB8AC3E}">
        <p14:creationId xmlns:p14="http://schemas.microsoft.com/office/powerpoint/2010/main" val="804322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513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ASEN 5090 Axelrad and Larson</a:t>
            </a:r>
            <a:endParaRPr lang="en-US"/>
          </a:p>
        </p:txBody>
      </p:sp>
      <p:sp>
        <p:nvSpPr>
          <p:cNvPr id="3" name="Slide Number Placeholder 2"/>
          <p:cNvSpPr>
            <a:spLocks noGrp="1"/>
          </p:cNvSpPr>
          <p:nvPr>
            <p:ph type="sldNum" sz="quarter" idx="12"/>
          </p:nvPr>
        </p:nvSpPr>
        <p:spPr/>
        <p:txBody>
          <a:bodyPr/>
          <a:lstStyle/>
          <a:p>
            <a:fld id="{9E3EFB43-BEAF-4970-A06C-24B01B76FA99}" type="slidenum">
              <a:rPr lang="en-US" smtClean="0"/>
              <a:pPr/>
              <a:t>21</a:t>
            </a:fld>
            <a:endParaRPr lang="en-US"/>
          </a:p>
        </p:txBody>
      </p:sp>
    </p:spTree>
    <p:extLst>
      <p:ext uri="{BB962C8B-B14F-4D97-AF65-F5344CB8AC3E}">
        <p14:creationId xmlns:p14="http://schemas.microsoft.com/office/powerpoint/2010/main" val="4019741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ASEN 5090 Axelrad and Larson</a:t>
            </a:r>
            <a:endParaRPr lang="en-US"/>
          </a:p>
        </p:txBody>
      </p:sp>
      <p:sp>
        <p:nvSpPr>
          <p:cNvPr id="3" name="Slide Number Placeholder 2"/>
          <p:cNvSpPr>
            <a:spLocks noGrp="1"/>
          </p:cNvSpPr>
          <p:nvPr>
            <p:ph type="sldNum" sz="quarter" idx="12"/>
          </p:nvPr>
        </p:nvSpPr>
        <p:spPr/>
        <p:txBody>
          <a:bodyPr/>
          <a:lstStyle/>
          <a:p>
            <a:fld id="{9E3EFB43-BEAF-4970-A06C-24B01B76FA99}" type="slidenum">
              <a:rPr lang="en-US" smtClean="0"/>
              <a:pPr/>
              <a:t>22</a:t>
            </a:fld>
            <a:endParaRPr lang="en-US"/>
          </a:p>
        </p:txBody>
      </p:sp>
    </p:spTree>
    <p:extLst>
      <p:ext uri="{BB962C8B-B14F-4D97-AF65-F5344CB8AC3E}">
        <p14:creationId xmlns:p14="http://schemas.microsoft.com/office/powerpoint/2010/main" val="274717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ASEN 5090 Axelrad and Larson</a:t>
            </a:r>
            <a:endParaRPr lang="en-US"/>
          </a:p>
        </p:txBody>
      </p:sp>
      <p:sp>
        <p:nvSpPr>
          <p:cNvPr id="3" name="Slide Number Placeholder 2"/>
          <p:cNvSpPr>
            <a:spLocks noGrp="1"/>
          </p:cNvSpPr>
          <p:nvPr>
            <p:ph type="sldNum" sz="quarter" idx="12"/>
          </p:nvPr>
        </p:nvSpPr>
        <p:spPr/>
        <p:txBody>
          <a:bodyPr/>
          <a:lstStyle/>
          <a:p>
            <a:fld id="{9E3EFB43-BEAF-4970-A06C-24B01B76FA99}" type="slidenum">
              <a:rPr lang="en-US" smtClean="0"/>
              <a:pPr/>
              <a:t>3</a:t>
            </a:fld>
            <a:endParaRPr lang="en-US"/>
          </a:p>
        </p:txBody>
      </p:sp>
      <p:sp>
        <p:nvSpPr>
          <p:cNvPr id="4" name="TextBox 3"/>
          <p:cNvSpPr txBox="1"/>
          <p:nvPr/>
        </p:nvSpPr>
        <p:spPr>
          <a:xfrm>
            <a:off x="381000" y="0"/>
            <a:ext cx="8534400" cy="5509199"/>
          </a:xfrm>
          <a:prstGeom prst="rect">
            <a:avLst/>
          </a:prstGeom>
          <a:noFill/>
        </p:spPr>
        <p:txBody>
          <a:bodyPr wrap="square" rtlCol="0">
            <a:spAutoFit/>
          </a:bodyPr>
          <a:lstStyle/>
          <a:p>
            <a:pPr algn="ctr"/>
            <a:r>
              <a:rPr lang="en-US" sz="2200" b="1" dirty="0" smtClean="0"/>
              <a:t>Some Rules</a:t>
            </a:r>
          </a:p>
          <a:p>
            <a:endParaRPr lang="en-US" sz="2200" dirty="0"/>
          </a:p>
          <a:p>
            <a:r>
              <a:rPr lang="en-US" sz="2200" dirty="0" smtClean="0"/>
              <a:t>The exam is open note. You can use </a:t>
            </a:r>
            <a:r>
              <a:rPr lang="en-US" sz="2200" dirty="0" err="1" smtClean="0"/>
              <a:t>pdf</a:t>
            </a:r>
            <a:r>
              <a:rPr lang="en-US" sz="2200" dirty="0" smtClean="0"/>
              <a:t> files on your computer which I guess means you could download my lectures, but I think you will waste a lot of time looking for answers in them.</a:t>
            </a:r>
          </a:p>
          <a:p>
            <a:endParaRPr lang="en-US" sz="2200" dirty="0" smtClean="0"/>
          </a:p>
          <a:p>
            <a:r>
              <a:rPr lang="en-US" sz="2200" dirty="0" smtClean="0"/>
              <a:t>You are not allowed to use the internet during the exam.</a:t>
            </a:r>
          </a:p>
          <a:p>
            <a:endParaRPr lang="en-US" sz="2200" dirty="0"/>
          </a:p>
          <a:p>
            <a:r>
              <a:rPr lang="en-US" sz="2200" dirty="0" smtClean="0"/>
              <a:t>If you use the internet or communicate (traditional or electronic) with other students during the exam, you’ll receive a 0.</a:t>
            </a:r>
          </a:p>
          <a:p>
            <a:endParaRPr lang="en-US" sz="2200" dirty="0"/>
          </a:p>
          <a:p>
            <a:r>
              <a:rPr lang="en-US" sz="2200" b="1" dirty="0" smtClean="0"/>
              <a:t>CU has an honor code</a:t>
            </a:r>
            <a:r>
              <a:rPr lang="en-US" sz="2200" dirty="0" smtClean="0"/>
              <a:t>. You will be reminded of that before you take the exam. I have some sympathy for stressed out undergrads – I don’t have this sympathy for graduate students and will report cheating to the honor council. This is graduate school!  You should be able to do poorly on an exam and recover from it.</a:t>
            </a:r>
            <a:endParaRPr lang="en-US" sz="2200" dirty="0"/>
          </a:p>
        </p:txBody>
      </p:sp>
    </p:spTree>
    <p:extLst>
      <p:ext uri="{BB962C8B-B14F-4D97-AF65-F5344CB8AC3E}">
        <p14:creationId xmlns:p14="http://schemas.microsoft.com/office/powerpoint/2010/main" val="2807606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latin typeface="Arial" charset="0"/>
                <a:ea typeface="ＭＳ Ｐゴシック" charset="0"/>
                <a:cs typeface="ＭＳ Ｐゴシック" charset="0"/>
              </a:rPr>
              <a:t>Statistics</a:t>
            </a:r>
            <a:endParaRPr lang="en-US" dirty="0">
              <a:latin typeface="Arial" charset="0"/>
              <a:ea typeface="ＭＳ Ｐゴシック" charset="0"/>
              <a:cs typeface="ＭＳ Ｐゴシック" charset="0"/>
            </a:endParaRPr>
          </a:p>
        </p:txBody>
      </p:sp>
      <p:sp>
        <p:nvSpPr>
          <p:cNvPr id="19459" name="Rectangle 3"/>
          <p:cNvSpPr>
            <a:spLocks noGrp="1" noChangeArrowheads="1"/>
          </p:cNvSpPr>
          <p:nvPr>
            <p:ph type="body" idx="1"/>
          </p:nvPr>
        </p:nvSpPr>
        <p:spPr/>
        <p:txBody>
          <a:bodyPr/>
          <a:lstStyle/>
          <a:p>
            <a:pPr eaLnBrk="1" hangingPunct="1">
              <a:lnSpc>
                <a:spcPct val="110000"/>
              </a:lnSpc>
            </a:pPr>
            <a:r>
              <a:rPr lang="en-US" dirty="0" smtClean="0">
                <a:latin typeface="Arial" charset="0"/>
                <a:ea typeface="ＭＳ Ｐゴシック" charset="0"/>
                <a:cs typeface="ＭＳ Ｐゴシック" charset="0"/>
              </a:rPr>
              <a:t>Computing things like mean and standard deviation and standard deviation of the mean only make sense if the errors in what you are measured are randomly distributed.</a:t>
            </a:r>
          </a:p>
          <a:p>
            <a:pPr eaLnBrk="1" hangingPunct="1">
              <a:lnSpc>
                <a:spcPct val="110000"/>
              </a:lnSpc>
            </a:pPr>
            <a:endParaRPr lang="en-US" dirty="0">
              <a:latin typeface="Arial" charset="0"/>
              <a:ea typeface="ＭＳ Ｐゴシック" charset="0"/>
              <a:cs typeface="ＭＳ Ｐゴシック" charset="0"/>
            </a:endParaRPr>
          </a:p>
          <a:p>
            <a:pPr marL="0" indent="0">
              <a:buNone/>
            </a:pPr>
            <a:r>
              <a:rPr lang="en-US" b="1" dirty="0"/>
              <a:t>So what? Who cares? </a:t>
            </a:r>
            <a:r>
              <a:rPr lang="en-US" b="1" dirty="0" smtClean="0"/>
              <a:t> (I found this on the web)</a:t>
            </a:r>
            <a:endParaRPr lang="en-US" b="1" dirty="0"/>
          </a:p>
          <a:p>
            <a:r>
              <a:rPr lang="en-US" dirty="0"/>
              <a:t>What does it hurt to report a number with excessive significant figures? First of all, it shows that the engineer doesn’t understand what numbers are. Numbers are merely our way of quantifying the world. As measurements are never perfect, numbers used in engineering </a:t>
            </a:r>
            <a:r>
              <a:rPr lang="en-US" dirty="0" smtClean="0"/>
              <a:t>are never perfect</a:t>
            </a:r>
            <a:r>
              <a:rPr lang="en-US" dirty="0"/>
              <a:t>! Don’t fool yourself. Engineers must recognize and acknowledge uncertainty. </a:t>
            </a:r>
            <a:r>
              <a:rPr lang="en-US" u="sng" dirty="0"/>
              <a:t>False confidence is evil! </a:t>
            </a:r>
            <a:r>
              <a:rPr lang="en-US" dirty="0"/>
              <a:t>Avoid it! Excessive significant figures communicate a level of precession that is not present. </a:t>
            </a:r>
            <a:r>
              <a:rPr lang="en-US" u="sng" dirty="0"/>
              <a:t>Miscommunication is evil! </a:t>
            </a:r>
            <a:r>
              <a:rPr lang="en-US" dirty="0"/>
              <a:t>Avoid it! </a:t>
            </a:r>
          </a:p>
          <a:p>
            <a:pPr eaLnBrk="1" hangingPunct="1">
              <a:lnSpc>
                <a:spcPct val="110000"/>
              </a:lnSpc>
            </a:pPr>
            <a:endParaRPr lang="en-US" dirty="0">
              <a:latin typeface="Arial" charset="0"/>
              <a:ea typeface="ＭＳ Ｐゴシック" charset="0"/>
            </a:endParaRPr>
          </a:p>
        </p:txBody>
      </p:sp>
      <p:sp>
        <p:nvSpPr>
          <p:cNvPr id="2" name="Footer Placeholder 1"/>
          <p:cNvSpPr>
            <a:spLocks noGrp="1"/>
          </p:cNvSpPr>
          <p:nvPr>
            <p:ph type="ftr" sz="quarter" idx="11"/>
          </p:nvPr>
        </p:nvSpPr>
        <p:spPr/>
        <p:txBody>
          <a:bodyPr/>
          <a:lstStyle/>
          <a:p>
            <a:r>
              <a:rPr lang="en-US" smtClean="0"/>
              <a:t>ASEN 5090 Axelrad and Larson</a:t>
            </a:r>
            <a:endParaRPr lang="en-US"/>
          </a:p>
        </p:txBody>
      </p:sp>
      <p:sp>
        <p:nvSpPr>
          <p:cNvPr id="3" name="Slide Number Placeholder 2"/>
          <p:cNvSpPr>
            <a:spLocks noGrp="1"/>
          </p:cNvSpPr>
          <p:nvPr>
            <p:ph type="sldNum" sz="quarter" idx="12"/>
          </p:nvPr>
        </p:nvSpPr>
        <p:spPr/>
        <p:txBody>
          <a:bodyPr/>
          <a:lstStyle/>
          <a:p>
            <a:fld id="{9E3EFB43-BEAF-4970-A06C-24B01B76FA99}" type="slidenum">
              <a:rPr lang="en-US" smtClean="0"/>
              <a:pPr/>
              <a:t>4</a:t>
            </a:fld>
            <a:endParaRPr lang="en-US"/>
          </a:p>
        </p:txBody>
      </p:sp>
    </p:spTree>
    <p:extLst>
      <p:ext uri="{BB962C8B-B14F-4D97-AF65-F5344CB8AC3E}">
        <p14:creationId xmlns:p14="http://schemas.microsoft.com/office/powerpoint/2010/main" val="3064592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ASEN 5090 Axelrad and Larson</a:t>
            </a:r>
            <a:endParaRPr lang="en-US"/>
          </a:p>
        </p:txBody>
      </p:sp>
      <p:sp>
        <p:nvSpPr>
          <p:cNvPr id="3" name="Slide Number Placeholder 2"/>
          <p:cNvSpPr>
            <a:spLocks noGrp="1"/>
          </p:cNvSpPr>
          <p:nvPr>
            <p:ph type="sldNum" sz="quarter" idx="12"/>
          </p:nvPr>
        </p:nvSpPr>
        <p:spPr/>
        <p:txBody>
          <a:bodyPr/>
          <a:lstStyle/>
          <a:p>
            <a:fld id="{9E3EFB43-BEAF-4970-A06C-24B01B76FA99}" type="slidenum">
              <a:rPr lang="en-US" smtClean="0"/>
              <a:pPr/>
              <a:t>5</a:t>
            </a:fld>
            <a:endParaRPr lang="en-US"/>
          </a:p>
        </p:txBody>
      </p:sp>
      <p:pic>
        <p:nvPicPr>
          <p:cNvPr id="6" name="Picture 5" descr="quick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304800"/>
            <a:ext cx="7320808" cy="5486034"/>
          </a:xfrm>
          <a:prstGeom prst="rect">
            <a:avLst/>
          </a:prstGeom>
        </p:spPr>
      </p:pic>
    </p:spTree>
    <p:extLst>
      <p:ext uri="{BB962C8B-B14F-4D97-AF65-F5344CB8AC3E}">
        <p14:creationId xmlns:p14="http://schemas.microsoft.com/office/powerpoint/2010/main" val="3914858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ASEN 5090 Axelrad and Larson</a:t>
            </a:r>
            <a:endParaRPr lang="en-US"/>
          </a:p>
        </p:txBody>
      </p:sp>
      <p:sp>
        <p:nvSpPr>
          <p:cNvPr id="3" name="Slide Number Placeholder 2"/>
          <p:cNvSpPr>
            <a:spLocks noGrp="1"/>
          </p:cNvSpPr>
          <p:nvPr>
            <p:ph type="sldNum" sz="quarter" idx="12"/>
          </p:nvPr>
        </p:nvSpPr>
        <p:spPr/>
        <p:txBody>
          <a:bodyPr/>
          <a:lstStyle/>
          <a:p>
            <a:fld id="{9E3EFB43-BEAF-4970-A06C-24B01B76FA99}" type="slidenum">
              <a:rPr lang="en-US" smtClean="0"/>
              <a:pPr/>
              <a:t>6</a:t>
            </a:fld>
            <a:endParaRPr lang="en-US"/>
          </a:p>
        </p:txBody>
      </p:sp>
      <p:pic>
        <p:nvPicPr>
          <p:cNvPr id="4" name="Picture 3" descr="quick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04800"/>
            <a:ext cx="7320808" cy="5486034"/>
          </a:xfrm>
          <a:prstGeom prst="rect">
            <a:avLst/>
          </a:prstGeom>
        </p:spPr>
      </p:pic>
    </p:spTree>
    <p:extLst>
      <p:ext uri="{BB962C8B-B14F-4D97-AF65-F5344CB8AC3E}">
        <p14:creationId xmlns:p14="http://schemas.microsoft.com/office/powerpoint/2010/main" val="1781428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ASEN 5090 Axelrad and Larson</a:t>
            </a:r>
            <a:endParaRPr lang="en-US"/>
          </a:p>
        </p:txBody>
      </p:sp>
      <p:sp>
        <p:nvSpPr>
          <p:cNvPr id="3" name="Slide Number Placeholder 2"/>
          <p:cNvSpPr>
            <a:spLocks noGrp="1"/>
          </p:cNvSpPr>
          <p:nvPr>
            <p:ph type="sldNum" sz="quarter" idx="12"/>
          </p:nvPr>
        </p:nvSpPr>
        <p:spPr/>
        <p:txBody>
          <a:bodyPr/>
          <a:lstStyle/>
          <a:p>
            <a:fld id="{9E3EFB43-BEAF-4970-A06C-24B01B76FA99}" type="slidenum">
              <a:rPr lang="en-US" smtClean="0"/>
              <a:pPr/>
              <a:t>7</a:t>
            </a:fld>
            <a:endParaRPr lang="en-US"/>
          </a:p>
        </p:txBody>
      </p:sp>
      <p:sp>
        <p:nvSpPr>
          <p:cNvPr id="4" name="TextBox 3"/>
          <p:cNvSpPr txBox="1"/>
          <p:nvPr/>
        </p:nvSpPr>
        <p:spPr>
          <a:xfrm>
            <a:off x="838200" y="381000"/>
            <a:ext cx="7736200" cy="5355313"/>
          </a:xfrm>
          <a:prstGeom prst="rect">
            <a:avLst/>
          </a:prstGeom>
          <a:noFill/>
        </p:spPr>
        <p:txBody>
          <a:bodyPr wrap="none" rtlCol="0">
            <a:spAutoFit/>
          </a:bodyPr>
          <a:lstStyle/>
          <a:p>
            <a:r>
              <a:rPr lang="en-US" dirty="0" err="1" smtClean="0"/>
              <a:t>Matlab</a:t>
            </a:r>
            <a:r>
              <a:rPr lang="en-US" dirty="0" smtClean="0"/>
              <a:t> reported the following</a:t>
            </a:r>
          </a:p>
          <a:p>
            <a:endParaRPr lang="en-US" dirty="0" smtClean="0"/>
          </a:p>
          <a:p>
            <a:endParaRPr lang="en-US" dirty="0" smtClean="0"/>
          </a:p>
          <a:p>
            <a:r>
              <a:rPr lang="sv-SE" dirty="0" smtClean="0"/>
              <a:t>sigma =</a:t>
            </a:r>
          </a:p>
          <a:p>
            <a:endParaRPr lang="sv-SE" dirty="0" smtClean="0"/>
          </a:p>
          <a:p>
            <a:r>
              <a:rPr lang="sv-SE" dirty="0" smtClean="0"/>
              <a:t>   4.734983362066172</a:t>
            </a:r>
          </a:p>
          <a:p>
            <a:endParaRPr lang="sv-SE" dirty="0" smtClean="0"/>
          </a:p>
          <a:p>
            <a:endParaRPr lang="sv-SE" dirty="0" smtClean="0"/>
          </a:p>
          <a:p>
            <a:r>
              <a:rPr lang="sv-SE" dirty="0" err="1" smtClean="0"/>
              <a:t>mn</a:t>
            </a:r>
            <a:r>
              <a:rPr lang="sv-SE" dirty="0" smtClean="0"/>
              <a:t> =</a:t>
            </a:r>
          </a:p>
          <a:p>
            <a:endParaRPr lang="sv-SE" dirty="0" smtClean="0"/>
          </a:p>
          <a:p>
            <a:r>
              <a:rPr lang="sv-SE" dirty="0" smtClean="0"/>
              <a:t>     100.0557211224126</a:t>
            </a:r>
          </a:p>
          <a:p>
            <a:endParaRPr lang="sv-SE" dirty="0"/>
          </a:p>
          <a:p>
            <a:r>
              <a:rPr lang="sv-SE" dirty="0" smtClean="0"/>
              <a:t>My </a:t>
            </a:r>
            <a:r>
              <a:rPr lang="sv-SE" dirty="0" err="1" smtClean="0"/>
              <a:t>question</a:t>
            </a:r>
            <a:r>
              <a:rPr lang="sv-SE" dirty="0" smtClean="0"/>
              <a:t> </a:t>
            </a:r>
            <a:r>
              <a:rPr lang="sv-SE" dirty="0" err="1" smtClean="0"/>
              <a:t>to</a:t>
            </a:r>
            <a:r>
              <a:rPr lang="sv-SE" dirty="0" smtClean="0"/>
              <a:t> </a:t>
            </a:r>
            <a:r>
              <a:rPr lang="sv-SE" dirty="0" err="1" smtClean="0"/>
              <a:t>you</a:t>
            </a:r>
            <a:r>
              <a:rPr lang="sv-SE" dirty="0" smtClean="0"/>
              <a:t>: </a:t>
            </a:r>
            <a:r>
              <a:rPr lang="sv-SE" dirty="0" err="1" smtClean="0"/>
              <a:t>would</a:t>
            </a:r>
            <a:r>
              <a:rPr lang="sv-SE" dirty="0" smtClean="0"/>
              <a:t> </a:t>
            </a:r>
            <a:r>
              <a:rPr lang="sv-SE" dirty="0" err="1" smtClean="0"/>
              <a:t>you</a:t>
            </a:r>
            <a:r>
              <a:rPr lang="sv-SE" dirty="0" smtClean="0"/>
              <a:t> </a:t>
            </a:r>
            <a:r>
              <a:rPr lang="sv-SE" dirty="0" err="1" smtClean="0"/>
              <a:t>report</a:t>
            </a:r>
            <a:r>
              <a:rPr lang="sv-SE" dirty="0" smtClean="0"/>
              <a:t> </a:t>
            </a:r>
            <a:r>
              <a:rPr lang="sv-SE" dirty="0" err="1" smtClean="0"/>
              <a:t>these</a:t>
            </a:r>
            <a:r>
              <a:rPr lang="sv-SE" dirty="0" smtClean="0"/>
              <a:t> </a:t>
            </a:r>
            <a:r>
              <a:rPr lang="sv-SE" dirty="0" err="1" smtClean="0"/>
              <a:t>numbers</a:t>
            </a:r>
            <a:r>
              <a:rPr lang="sv-SE" dirty="0" smtClean="0"/>
              <a:t> </a:t>
            </a:r>
            <a:r>
              <a:rPr lang="sv-SE" dirty="0" err="1" smtClean="0"/>
              <a:t>to</a:t>
            </a:r>
            <a:r>
              <a:rPr lang="sv-SE" dirty="0" smtClean="0"/>
              <a:t> </a:t>
            </a:r>
            <a:r>
              <a:rPr lang="sv-SE" dirty="0" err="1" smtClean="0"/>
              <a:t>me</a:t>
            </a:r>
            <a:r>
              <a:rPr lang="sv-SE" dirty="0"/>
              <a:t> </a:t>
            </a:r>
            <a:r>
              <a:rPr lang="sv-SE" dirty="0" smtClean="0"/>
              <a:t>as valid </a:t>
            </a:r>
          </a:p>
          <a:p>
            <a:r>
              <a:rPr lang="sv-SE" dirty="0" err="1"/>
              <a:t>m</a:t>
            </a:r>
            <a:r>
              <a:rPr lang="sv-SE" dirty="0" err="1" smtClean="0"/>
              <a:t>ean</a:t>
            </a:r>
            <a:r>
              <a:rPr lang="sv-SE" dirty="0" smtClean="0"/>
              <a:t> and observation standard deviations?</a:t>
            </a:r>
          </a:p>
          <a:p>
            <a:endParaRPr lang="sv-SE" dirty="0"/>
          </a:p>
          <a:p>
            <a:r>
              <a:rPr lang="sv-SE" dirty="0" smtClean="0"/>
              <a:t>I </a:t>
            </a:r>
            <a:r>
              <a:rPr lang="sv-SE" dirty="0" err="1" smtClean="0"/>
              <a:t>would</a:t>
            </a:r>
            <a:r>
              <a:rPr lang="sv-SE" dirty="0" smtClean="0"/>
              <a:t> </a:t>
            </a:r>
            <a:r>
              <a:rPr lang="sv-SE" dirty="0" err="1" smtClean="0"/>
              <a:t>say</a:t>
            </a:r>
            <a:r>
              <a:rPr lang="sv-SE" dirty="0" smtClean="0"/>
              <a:t> </a:t>
            </a:r>
            <a:r>
              <a:rPr lang="sv-SE" dirty="0" err="1" smtClean="0"/>
              <a:t>you</a:t>
            </a:r>
            <a:r>
              <a:rPr lang="sv-SE" dirty="0" smtClean="0"/>
              <a:t> </a:t>
            </a:r>
            <a:r>
              <a:rPr lang="sv-SE" dirty="0" err="1" smtClean="0"/>
              <a:t>really</a:t>
            </a:r>
            <a:r>
              <a:rPr lang="sv-SE" dirty="0" smtClean="0"/>
              <a:t> </a:t>
            </a:r>
            <a:r>
              <a:rPr lang="sv-SE" dirty="0" err="1" smtClean="0"/>
              <a:t>only</a:t>
            </a:r>
            <a:r>
              <a:rPr lang="sv-SE" dirty="0" smtClean="0"/>
              <a:t> </a:t>
            </a:r>
            <a:r>
              <a:rPr lang="sv-SE" dirty="0" err="1" smtClean="0"/>
              <a:t>know</a:t>
            </a:r>
            <a:r>
              <a:rPr lang="sv-SE" dirty="0" smtClean="0"/>
              <a:t> the </a:t>
            </a:r>
            <a:r>
              <a:rPr lang="sv-SE" dirty="0" err="1" smtClean="0"/>
              <a:t>mean</a:t>
            </a:r>
            <a:r>
              <a:rPr lang="sv-SE" dirty="0" smtClean="0"/>
              <a:t> </a:t>
            </a:r>
            <a:r>
              <a:rPr lang="sv-SE" dirty="0" err="1" smtClean="0"/>
              <a:t>was</a:t>
            </a:r>
            <a:r>
              <a:rPr lang="sv-SE" dirty="0" smtClean="0"/>
              <a:t> ~100 and the obs standard </a:t>
            </a:r>
          </a:p>
          <a:p>
            <a:r>
              <a:rPr lang="sv-SE" dirty="0" err="1" smtClean="0"/>
              <a:t>dev</a:t>
            </a:r>
            <a:r>
              <a:rPr lang="sv-SE" dirty="0" smtClean="0"/>
              <a:t> </a:t>
            </a:r>
            <a:r>
              <a:rPr lang="sv-SE" dirty="0" err="1" smtClean="0"/>
              <a:t>was</a:t>
            </a:r>
            <a:r>
              <a:rPr lang="sv-SE" dirty="0" smtClean="0"/>
              <a:t> 5 (</a:t>
            </a:r>
            <a:r>
              <a:rPr lang="sv-SE" dirty="0" err="1" smtClean="0"/>
              <a:t>units</a:t>
            </a:r>
            <a:r>
              <a:rPr lang="sv-SE" dirty="0" smtClean="0"/>
              <a:t> </a:t>
            </a:r>
            <a:r>
              <a:rPr lang="sv-SE" dirty="0" err="1" smtClean="0"/>
              <a:t>unknown</a:t>
            </a:r>
            <a:r>
              <a:rPr lang="sv-SE" dirty="0" smtClean="0"/>
              <a:t>)</a:t>
            </a:r>
          </a:p>
          <a:p>
            <a:endParaRPr lang="sv-SE" dirty="0" smtClean="0"/>
          </a:p>
          <a:p>
            <a:r>
              <a:rPr lang="sv-SE" dirty="0" smtClean="0"/>
              <a:t>Standard deviation </a:t>
            </a:r>
            <a:r>
              <a:rPr lang="sv-SE" dirty="0" err="1" smtClean="0"/>
              <a:t>of</a:t>
            </a:r>
            <a:r>
              <a:rPr lang="sv-SE" dirty="0" smtClean="0"/>
              <a:t> the </a:t>
            </a:r>
            <a:r>
              <a:rPr lang="sv-SE" dirty="0" err="1" smtClean="0"/>
              <a:t>mean</a:t>
            </a:r>
            <a:r>
              <a:rPr lang="sv-SE" dirty="0" smtClean="0"/>
              <a:t> is 5/</a:t>
            </a:r>
            <a:r>
              <a:rPr lang="sv-SE" dirty="0" err="1" smtClean="0"/>
              <a:t>sqrt</a:t>
            </a:r>
            <a:r>
              <a:rPr lang="sv-SE" dirty="0" smtClean="0"/>
              <a:t>(N) </a:t>
            </a:r>
            <a:r>
              <a:rPr lang="sv-SE" dirty="0" err="1" smtClean="0"/>
              <a:t>where</a:t>
            </a:r>
            <a:r>
              <a:rPr lang="sv-SE" dirty="0" smtClean="0"/>
              <a:t> N is </a:t>
            </a:r>
            <a:r>
              <a:rPr lang="sv-SE" dirty="0" err="1" smtClean="0"/>
              <a:t>number</a:t>
            </a:r>
            <a:r>
              <a:rPr lang="sv-SE" dirty="0" smtClean="0"/>
              <a:t> </a:t>
            </a:r>
            <a:r>
              <a:rPr lang="sv-SE" dirty="0" err="1" smtClean="0"/>
              <a:t>of</a:t>
            </a:r>
            <a:r>
              <a:rPr lang="sv-SE" dirty="0" smtClean="0"/>
              <a:t> obs.</a:t>
            </a:r>
            <a:endParaRPr lang="en-US" dirty="0"/>
          </a:p>
        </p:txBody>
      </p:sp>
    </p:spTree>
    <p:extLst>
      <p:ext uri="{BB962C8B-B14F-4D97-AF65-F5344CB8AC3E}">
        <p14:creationId xmlns:p14="http://schemas.microsoft.com/office/powerpoint/2010/main" val="2126619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ASEN 5090 Axelrad and Larson</a:t>
            </a:r>
            <a:endParaRPr lang="en-US"/>
          </a:p>
        </p:txBody>
      </p:sp>
      <p:sp>
        <p:nvSpPr>
          <p:cNvPr id="3" name="Slide Number Placeholder 2"/>
          <p:cNvSpPr>
            <a:spLocks noGrp="1"/>
          </p:cNvSpPr>
          <p:nvPr>
            <p:ph type="sldNum" sz="quarter" idx="12"/>
          </p:nvPr>
        </p:nvSpPr>
        <p:spPr/>
        <p:txBody>
          <a:bodyPr/>
          <a:lstStyle/>
          <a:p>
            <a:fld id="{9E3EFB43-BEAF-4970-A06C-24B01B76FA99}" type="slidenum">
              <a:rPr lang="en-US" smtClean="0"/>
              <a:pPr/>
              <a:t>8</a:t>
            </a:fld>
            <a:endParaRPr lang="en-US"/>
          </a:p>
        </p:txBody>
      </p:sp>
      <p:sp>
        <p:nvSpPr>
          <p:cNvPr id="4" name="TextBox 3"/>
          <p:cNvSpPr txBox="1"/>
          <p:nvPr/>
        </p:nvSpPr>
        <p:spPr>
          <a:xfrm>
            <a:off x="838200" y="34289"/>
            <a:ext cx="6019800" cy="5909311"/>
          </a:xfrm>
          <a:prstGeom prst="rect">
            <a:avLst/>
          </a:prstGeom>
          <a:noFill/>
        </p:spPr>
        <p:txBody>
          <a:bodyPr wrap="square" rtlCol="0">
            <a:spAutoFit/>
          </a:bodyPr>
          <a:lstStyle/>
          <a:p>
            <a:r>
              <a:rPr lang="fr-FR" b="1" dirty="0" err="1" smtClean="0">
                <a:solidFill>
                  <a:srgbClr val="000000"/>
                </a:solidFill>
                <a:latin typeface="Courier"/>
                <a:cs typeface="Courier"/>
              </a:rPr>
              <a:t>Remember</a:t>
            </a:r>
            <a:r>
              <a:rPr lang="fr-FR" b="1" dirty="0" smtClean="0">
                <a:solidFill>
                  <a:srgbClr val="000000"/>
                </a:solidFill>
                <a:latin typeface="Courier"/>
                <a:cs typeface="Courier"/>
              </a:rPr>
              <a:t> – </a:t>
            </a:r>
            <a:r>
              <a:rPr lang="fr-FR" b="1" dirty="0" err="1" smtClean="0">
                <a:solidFill>
                  <a:srgbClr val="000000"/>
                </a:solidFill>
                <a:latin typeface="Courier"/>
                <a:cs typeface="Courier"/>
              </a:rPr>
              <a:t>you’ll</a:t>
            </a:r>
            <a:r>
              <a:rPr lang="fr-FR" b="1" dirty="0" smtClean="0">
                <a:solidFill>
                  <a:srgbClr val="000000"/>
                </a:solidFill>
                <a:latin typeface="Courier"/>
                <a:cs typeface="Courier"/>
              </a:rPr>
              <a:t> </a:t>
            </a:r>
            <a:r>
              <a:rPr lang="fr-FR" b="1" dirty="0" err="1" smtClean="0">
                <a:solidFill>
                  <a:srgbClr val="000000"/>
                </a:solidFill>
                <a:latin typeface="Courier"/>
                <a:cs typeface="Courier"/>
              </a:rPr>
              <a:t>get</a:t>
            </a:r>
            <a:r>
              <a:rPr lang="fr-FR" b="1" dirty="0" smtClean="0">
                <a:solidFill>
                  <a:srgbClr val="000000"/>
                </a:solidFill>
                <a:latin typeface="Courier"/>
                <a:cs typeface="Courier"/>
              </a:rPr>
              <a:t> </a:t>
            </a:r>
            <a:r>
              <a:rPr lang="fr-FR" b="1" dirty="0" err="1" smtClean="0">
                <a:solidFill>
                  <a:srgbClr val="000000"/>
                </a:solidFill>
                <a:latin typeface="Courier"/>
                <a:cs typeface="Courier"/>
              </a:rPr>
              <a:t>different</a:t>
            </a:r>
            <a:r>
              <a:rPr lang="fr-FR" b="1" dirty="0" smtClean="0">
                <a:solidFill>
                  <a:srgbClr val="000000"/>
                </a:solidFill>
                <a:latin typeface="Courier"/>
                <a:cs typeface="Courier"/>
              </a:rPr>
              <a:t> </a:t>
            </a:r>
            <a:r>
              <a:rPr lang="fr-FR" b="1" dirty="0" err="1" smtClean="0">
                <a:solidFill>
                  <a:srgbClr val="000000"/>
                </a:solidFill>
                <a:latin typeface="Courier"/>
                <a:cs typeface="Courier"/>
              </a:rPr>
              <a:t>answers</a:t>
            </a:r>
            <a:endParaRPr lang="fr-FR" b="1" dirty="0" smtClean="0">
              <a:solidFill>
                <a:srgbClr val="000000"/>
              </a:solidFill>
              <a:latin typeface="Courier"/>
              <a:cs typeface="Courier"/>
            </a:endParaRPr>
          </a:p>
          <a:p>
            <a:r>
              <a:rPr lang="fr-FR" dirty="0" err="1" smtClean="0">
                <a:latin typeface="Courier"/>
                <a:cs typeface="Courier"/>
              </a:rPr>
              <a:t>Nobs</a:t>
            </a:r>
            <a:r>
              <a:rPr lang="fr-FR" dirty="0" smtClean="0">
                <a:latin typeface="Courier"/>
                <a:cs typeface="Courier"/>
              </a:rPr>
              <a:t>  </a:t>
            </a:r>
            <a:r>
              <a:rPr lang="fr-FR" dirty="0" err="1">
                <a:latin typeface="Courier"/>
                <a:cs typeface="Courier"/>
              </a:rPr>
              <a:t>Mean</a:t>
            </a:r>
            <a:r>
              <a:rPr lang="fr-FR" dirty="0">
                <a:latin typeface="Courier"/>
                <a:cs typeface="Courier"/>
              </a:rPr>
              <a:t>  </a:t>
            </a:r>
            <a:r>
              <a:rPr lang="fr-FR" dirty="0" err="1">
                <a:latin typeface="Courier"/>
                <a:cs typeface="Courier"/>
              </a:rPr>
              <a:t>DataSig</a:t>
            </a:r>
            <a:r>
              <a:rPr lang="fr-FR" dirty="0">
                <a:latin typeface="Courier"/>
                <a:cs typeface="Courier"/>
              </a:rPr>
              <a:t>  </a:t>
            </a:r>
            <a:r>
              <a:rPr lang="fr-FR" dirty="0" err="1">
                <a:latin typeface="Courier"/>
                <a:cs typeface="Courier"/>
              </a:rPr>
              <a:t>MeanSig</a:t>
            </a:r>
            <a:endParaRPr lang="fr-FR" dirty="0">
              <a:latin typeface="Courier"/>
              <a:cs typeface="Courier"/>
            </a:endParaRPr>
          </a:p>
          <a:p>
            <a:r>
              <a:rPr lang="fr-FR" dirty="0">
                <a:latin typeface="Courier"/>
                <a:cs typeface="Courier"/>
              </a:rPr>
              <a:t>    20  99.59   4.50   1.01 </a:t>
            </a:r>
          </a:p>
          <a:p>
            <a:r>
              <a:rPr lang="fr-FR" dirty="0">
                <a:latin typeface="Courier"/>
                <a:cs typeface="Courier"/>
              </a:rPr>
              <a:t>   100  98.55   4.74   0.47 </a:t>
            </a:r>
          </a:p>
          <a:p>
            <a:r>
              <a:rPr lang="fr-FR" dirty="0">
                <a:latin typeface="Courier"/>
                <a:cs typeface="Courier"/>
              </a:rPr>
              <a:t>  1000 100.17   4.85   0.15 </a:t>
            </a:r>
          </a:p>
          <a:p>
            <a:r>
              <a:rPr lang="fr-FR" dirty="0">
                <a:latin typeface="Courier"/>
                <a:cs typeface="Courier"/>
              </a:rPr>
              <a:t> 10000 100.06   5.03   0.05 </a:t>
            </a:r>
          </a:p>
          <a:p>
            <a:r>
              <a:rPr lang="fr-FR" dirty="0" err="1" smtClean="0">
                <a:latin typeface="Courier"/>
                <a:cs typeface="Courier"/>
              </a:rPr>
              <a:t>Nobs</a:t>
            </a:r>
            <a:r>
              <a:rPr lang="fr-FR" dirty="0" smtClean="0">
                <a:latin typeface="Courier"/>
                <a:cs typeface="Courier"/>
              </a:rPr>
              <a:t>  </a:t>
            </a:r>
            <a:r>
              <a:rPr lang="fr-FR" dirty="0" err="1">
                <a:latin typeface="Courier"/>
                <a:cs typeface="Courier"/>
              </a:rPr>
              <a:t>Mean</a:t>
            </a:r>
            <a:r>
              <a:rPr lang="fr-FR" dirty="0">
                <a:latin typeface="Courier"/>
                <a:cs typeface="Courier"/>
              </a:rPr>
              <a:t>  </a:t>
            </a:r>
            <a:r>
              <a:rPr lang="fr-FR" dirty="0" err="1">
                <a:latin typeface="Courier"/>
                <a:cs typeface="Courier"/>
              </a:rPr>
              <a:t>DataSig</a:t>
            </a:r>
            <a:r>
              <a:rPr lang="fr-FR" dirty="0">
                <a:latin typeface="Courier"/>
                <a:cs typeface="Courier"/>
              </a:rPr>
              <a:t>  </a:t>
            </a:r>
            <a:r>
              <a:rPr lang="fr-FR" dirty="0" err="1">
                <a:latin typeface="Courier"/>
                <a:cs typeface="Courier"/>
              </a:rPr>
              <a:t>MeanSig</a:t>
            </a:r>
            <a:endParaRPr lang="fr-FR" dirty="0">
              <a:latin typeface="Courier"/>
              <a:cs typeface="Courier"/>
            </a:endParaRPr>
          </a:p>
          <a:p>
            <a:r>
              <a:rPr lang="fr-FR" dirty="0">
                <a:latin typeface="Courier"/>
                <a:cs typeface="Courier"/>
              </a:rPr>
              <a:t>    20 100.03   6.03   1.35 </a:t>
            </a:r>
          </a:p>
          <a:p>
            <a:r>
              <a:rPr lang="fr-FR" dirty="0">
                <a:latin typeface="Courier"/>
                <a:cs typeface="Courier"/>
              </a:rPr>
              <a:t>   100 100.40   4.35   0.43 </a:t>
            </a:r>
          </a:p>
          <a:p>
            <a:r>
              <a:rPr lang="fr-FR" dirty="0">
                <a:latin typeface="Courier"/>
                <a:cs typeface="Courier"/>
              </a:rPr>
              <a:t>  1000 100.08   4.67   0.15 </a:t>
            </a:r>
          </a:p>
          <a:p>
            <a:r>
              <a:rPr lang="fr-FR" dirty="0">
                <a:latin typeface="Courier"/>
                <a:cs typeface="Courier"/>
              </a:rPr>
              <a:t> 10000 100.02   4.95   0.05 </a:t>
            </a:r>
          </a:p>
          <a:p>
            <a:r>
              <a:rPr lang="fr-FR" dirty="0" err="1" smtClean="0">
                <a:latin typeface="Courier"/>
                <a:cs typeface="Courier"/>
              </a:rPr>
              <a:t>Nobs</a:t>
            </a:r>
            <a:r>
              <a:rPr lang="fr-FR" dirty="0" smtClean="0">
                <a:latin typeface="Courier"/>
                <a:cs typeface="Courier"/>
              </a:rPr>
              <a:t>  </a:t>
            </a:r>
            <a:r>
              <a:rPr lang="fr-FR" dirty="0" err="1">
                <a:latin typeface="Courier"/>
                <a:cs typeface="Courier"/>
              </a:rPr>
              <a:t>Mean</a:t>
            </a:r>
            <a:r>
              <a:rPr lang="fr-FR" dirty="0">
                <a:latin typeface="Courier"/>
                <a:cs typeface="Courier"/>
              </a:rPr>
              <a:t>  </a:t>
            </a:r>
            <a:r>
              <a:rPr lang="fr-FR" dirty="0" err="1">
                <a:latin typeface="Courier"/>
                <a:cs typeface="Courier"/>
              </a:rPr>
              <a:t>DataSig</a:t>
            </a:r>
            <a:r>
              <a:rPr lang="fr-FR" dirty="0">
                <a:latin typeface="Courier"/>
                <a:cs typeface="Courier"/>
              </a:rPr>
              <a:t>  </a:t>
            </a:r>
            <a:r>
              <a:rPr lang="fr-FR" dirty="0" err="1">
                <a:latin typeface="Courier"/>
                <a:cs typeface="Courier"/>
              </a:rPr>
              <a:t>MeanSig</a:t>
            </a:r>
            <a:endParaRPr lang="fr-FR" dirty="0">
              <a:latin typeface="Courier"/>
              <a:cs typeface="Courier"/>
            </a:endParaRPr>
          </a:p>
          <a:p>
            <a:r>
              <a:rPr lang="fr-FR" dirty="0">
                <a:latin typeface="Courier"/>
                <a:cs typeface="Courier"/>
              </a:rPr>
              <a:t>    20 101.80   4.12   0.92 </a:t>
            </a:r>
          </a:p>
          <a:p>
            <a:r>
              <a:rPr lang="fr-FR" dirty="0">
                <a:latin typeface="Courier"/>
                <a:cs typeface="Courier"/>
              </a:rPr>
              <a:t>   100 100.83   4.68   0.47 </a:t>
            </a:r>
          </a:p>
          <a:p>
            <a:r>
              <a:rPr lang="fr-FR" dirty="0">
                <a:latin typeface="Courier"/>
                <a:cs typeface="Courier"/>
              </a:rPr>
              <a:t>  1000  99.63   5.10   0.16 </a:t>
            </a:r>
          </a:p>
          <a:p>
            <a:r>
              <a:rPr lang="fr-FR" dirty="0">
                <a:latin typeface="Courier"/>
                <a:cs typeface="Courier"/>
              </a:rPr>
              <a:t> 10000 100.03   4.99   0.05 </a:t>
            </a:r>
          </a:p>
          <a:p>
            <a:r>
              <a:rPr lang="fr-FR" dirty="0" err="1" smtClean="0">
                <a:latin typeface="Courier"/>
                <a:cs typeface="Courier"/>
              </a:rPr>
              <a:t>Nobs</a:t>
            </a:r>
            <a:r>
              <a:rPr lang="fr-FR" dirty="0" smtClean="0">
                <a:latin typeface="Courier"/>
                <a:cs typeface="Courier"/>
              </a:rPr>
              <a:t>  </a:t>
            </a:r>
            <a:r>
              <a:rPr lang="fr-FR" dirty="0" err="1">
                <a:latin typeface="Courier"/>
                <a:cs typeface="Courier"/>
              </a:rPr>
              <a:t>Mean</a:t>
            </a:r>
            <a:r>
              <a:rPr lang="fr-FR" dirty="0">
                <a:latin typeface="Courier"/>
                <a:cs typeface="Courier"/>
              </a:rPr>
              <a:t>  </a:t>
            </a:r>
            <a:r>
              <a:rPr lang="fr-FR" dirty="0" err="1">
                <a:latin typeface="Courier"/>
                <a:cs typeface="Courier"/>
              </a:rPr>
              <a:t>DataSig</a:t>
            </a:r>
            <a:r>
              <a:rPr lang="fr-FR" dirty="0">
                <a:latin typeface="Courier"/>
                <a:cs typeface="Courier"/>
              </a:rPr>
              <a:t>  </a:t>
            </a:r>
            <a:r>
              <a:rPr lang="fr-FR" dirty="0" err="1">
                <a:latin typeface="Courier"/>
                <a:cs typeface="Courier"/>
              </a:rPr>
              <a:t>MeanSig</a:t>
            </a:r>
            <a:endParaRPr lang="fr-FR" dirty="0">
              <a:latin typeface="Courier"/>
              <a:cs typeface="Courier"/>
            </a:endParaRPr>
          </a:p>
          <a:p>
            <a:r>
              <a:rPr lang="fr-FR" dirty="0">
                <a:latin typeface="Courier"/>
                <a:cs typeface="Courier"/>
              </a:rPr>
              <a:t>    20  98.60   4.11   0.92 </a:t>
            </a:r>
          </a:p>
          <a:p>
            <a:r>
              <a:rPr lang="fr-FR" dirty="0">
                <a:latin typeface="Courier"/>
                <a:cs typeface="Courier"/>
              </a:rPr>
              <a:t>   100  99.63   4.39   0.44 </a:t>
            </a:r>
          </a:p>
          <a:p>
            <a:r>
              <a:rPr lang="fr-FR" dirty="0">
                <a:latin typeface="Courier"/>
                <a:cs typeface="Courier"/>
              </a:rPr>
              <a:t>  1000 100.23   5.15   0.16 </a:t>
            </a:r>
          </a:p>
          <a:p>
            <a:r>
              <a:rPr lang="fr-FR" dirty="0">
                <a:latin typeface="Courier"/>
                <a:cs typeface="Courier"/>
              </a:rPr>
              <a:t> 10000 100.02   5.01   0.05 </a:t>
            </a:r>
            <a:endParaRPr lang="en-US" dirty="0">
              <a:latin typeface="Courier"/>
              <a:cs typeface="Courier"/>
            </a:endParaRPr>
          </a:p>
        </p:txBody>
      </p:sp>
    </p:spTree>
    <p:extLst>
      <p:ext uri="{BB962C8B-B14F-4D97-AF65-F5344CB8AC3E}">
        <p14:creationId xmlns:p14="http://schemas.microsoft.com/office/powerpoint/2010/main" val="2424847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BASIC GPS MEASUREMENT: PSEUDORANGE </a:t>
            </a:r>
          </a:p>
        </p:txBody>
      </p:sp>
      <p:graphicFrame>
        <p:nvGraphicFramePr>
          <p:cNvPr id="25602" name="Object 2"/>
          <p:cNvGraphicFramePr>
            <a:graphicFrameLocks noChangeAspect="1"/>
          </p:cNvGraphicFramePr>
          <p:nvPr>
            <p:extLst>
              <p:ext uri="{D42A27DB-BD31-4B8C-83A1-F6EECF244321}">
                <p14:modId xmlns:p14="http://schemas.microsoft.com/office/powerpoint/2010/main" val="4158929631"/>
              </p:ext>
            </p:extLst>
          </p:nvPr>
        </p:nvGraphicFramePr>
        <p:xfrm>
          <a:off x="609600" y="3048000"/>
          <a:ext cx="8134350" cy="2438400"/>
        </p:xfrm>
        <a:graphic>
          <a:graphicData uri="http://schemas.openxmlformats.org/presentationml/2006/ole">
            <mc:AlternateContent xmlns:mc="http://schemas.openxmlformats.org/markup-compatibility/2006">
              <mc:Choice xmlns:v="urn:schemas-microsoft-com:vml" Requires="v">
                <p:oleObj spid="_x0000_s220294" name="Equation" r:id="rId4" imgW="5423296" imgH="1625996" progId="Equation.3">
                  <p:embed/>
                </p:oleObj>
              </mc:Choice>
              <mc:Fallback>
                <p:oleObj name="Equation" r:id="rId4" imgW="5423296" imgH="162599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048000"/>
                        <a:ext cx="8134350" cy="2438400"/>
                      </a:xfrm>
                      <a:prstGeom prst="rect">
                        <a:avLst/>
                      </a:prstGeom>
                      <a:noFill/>
                      <a:ln>
                        <a:noFill/>
                      </a:ln>
                      <a:effectLst/>
                      <a:extLst/>
                    </p:spPr>
                  </p:pic>
                </p:oleObj>
              </mc:Fallback>
            </mc:AlternateContent>
          </a:graphicData>
        </a:graphic>
      </p:graphicFrame>
      <p:sp>
        <p:nvSpPr>
          <p:cNvPr id="25604" name="Rectangle 6"/>
          <p:cNvSpPr>
            <a:spLocks noGrp="1" noChangeArrowheads="1"/>
          </p:cNvSpPr>
          <p:nvPr>
            <p:ph type="body" idx="1"/>
          </p:nvPr>
        </p:nvSpPr>
        <p:spPr/>
        <p:txBody>
          <a:bodyPr>
            <a:normAutofit/>
          </a:bodyPr>
          <a:lstStyle/>
          <a:p>
            <a:pPr eaLnBrk="1" hangingPunct="1"/>
            <a:r>
              <a:rPr lang="en-US" sz="2400" dirty="0">
                <a:latin typeface="Arial" charset="0"/>
                <a:ea typeface="ＭＳ Ｐゴシック" charset="0"/>
                <a:cs typeface="ＭＳ Ｐゴシック" charset="0"/>
              </a:rPr>
              <a:t>Receiver measures difference between time of transmission and time of reception based on correlation of received signal with a local replica</a:t>
            </a:r>
          </a:p>
          <a:p>
            <a:pPr eaLnBrk="1" hangingPunct="1">
              <a:buFont typeface="Wingdings" charset="0"/>
              <a:buNone/>
            </a:pPr>
            <a:endParaRPr lang="en-US" sz="2400" dirty="0">
              <a:latin typeface="Arial" charset="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r>
              <a:rPr lang="en-US" smtClean="0"/>
              <a:t>ASEN 5090 Axelrad and Larson</a:t>
            </a:r>
            <a:endParaRPr lang="en-US"/>
          </a:p>
        </p:txBody>
      </p:sp>
      <p:sp>
        <p:nvSpPr>
          <p:cNvPr id="3" name="Slide Number Placeholder 2"/>
          <p:cNvSpPr>
            <a:spLocks noGrp="1"/>
          </p:cNvSpPr>
          <p:nvPr>
            <p:ph type="sldNum" sz="quarter" idx="12"/>
          </p:nvPr>
        </p:nvSpPr>
        <p:spPr/>
        <p:txBody>
          <a:bodyPr/>
          <a:lstStyle/>
          <a:p>
            <a:fld id="{9E3EFB43-BEAF-4970-A06C-24B01B76FA99}" type="slidenum">
              <a:rPr lang="en-US" smtClean="0"/>
              <a:pPr/>
              <a:t>9</a:t>
            </a:fld>
            <a:endParaRPr lang="en-US"/>
          </a:p>
        </p:txBody>
      </p:sp>
    </p:spTree>
    <p:extLst>
      <p:ext uri="{BB962C8B-B14F-4D97-AF65-F5344CB8AC3E}">
        <p14:creationId xmlns:p14="http://schemas.microsoft.com/office/powerpoint/2010/main" val="9086439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resentation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Presentation5.pptx</Template>
  <TotalTime>2617</TotalTime>
  <Words>701</Words>
  <Application>Microsoft Macintosh PowerPoint</Application>
  <PresentationFormat>On-screen Show (4:3)</PresentationFormat>
  <Paragraphs>122</Paragraphs>
  <Slides>22</Slides>
  <Notes>21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Presentation5</vt:lpstr>
      <vt:lpstr>Equation</vt:lpstr>
      <vt:lpstr>Midterm review</vt:lpstr>
      <vt:lpstr>Questions on Homework 5 or Homework 6?</vt:lpstr>
      <vt:lpstr>PowerPoint Presentation</vt:lpstr>
      <vt:lpstr>Statistics</vt:lpstr>
      <vt:lpstr>PowerPoint Presentation</vt:lpstr>
      <vt:lpstr>PowerPoint Presentation</vt:lpstr>
      <vt:lpstr>PowerPoint Presentation</vt:lpstr>
      <vt:lpstr>PowerPoint Presentation</vt:lpstr>
      <vt:lpstr>BASIC GPS MEASUREMENT: PSEUDORANGE </vt:lpstr>
      <vt:lpstr>PSEUDORANGE IS ITSELF BASED ON …</vt:lpstr>
      <vt:lpstr>PSEUDORANGE OBSERVABLE MODEL (relativity left out for simplicity)  - How big?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P. Axelrad</dc:creator>
  <cp:keywords/>
  <dc:description/>
  <cp:lastModifiedBy>Kristine Larson</cp:lastModifiedBy>
  <cp:revision>342</cp:revision>
  <dcterms:created xsi:type="dcterms:W3CDTF">2010-10-12T21:13:14Z</dcterms:created>
  <dcterms:modified xsi:type="dcterms:W3CDTF">2013-10-16T15:26:23Z</dcterms:modified>
  <cp:category/>
</cp:coreProperties>
</file>