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  <p:sldMasterId id="2147483984" r:id="rId2"/>
  </p:sldMasterIdLst>
  <p:notesMasterIdLst>
    <p:notesMasterId r:id="rId53"/>
  </p:notesMasterIdLst>
  <p:handoutMasterIdLst>
    <p:handoutMasterId r:id="rId54"/>
  </p:handoutMasterIdLst>
  <p:sldIdLst>
    <p:sldId id="258" r:id="rId3"/>
    <p:sldId id="317" r:id="rId4"/>
    <p:sldId id="318" r:id="rId5"/>
    <p:sldId id="456" r:id="rId6"/>
    <p:sldId id="453" r:id="rId7"/>
    <p:sldId id="457" r:id="rId8"/>
    <p:sldId id="454" r:id="rId9"/>
    <p:sldId id="458" r:id="rId10"/>
    <p:sldId id="455" r:id="rId11"/>
    <p:sldId id="459" r:id="rId12"/>
    <p:sldId id="320" r:id="rId13"/>
    <p:sldId id="452" r:id="rId14"/>
    <p:sldId id="446" r:id="rId15"/>
    <p:sldId id="447" r:id="rId16"/>
    <p:sldId id="448" r:id="rId17"/>
    <p:sldId id="449" r:id="rId18"/>
    <p:sldId id="450" r:id="rId19"/>
    <p:sldId id="451" r:id="rId20"/>
    <p:sldId id="460" r:id="rId21"/>
    <p:sldId id="461" r:id="rId22"/>
    <p:sldId id="397" r:id="rId23"/>
    <p:sldId id="420" r:id="rId24"/>
    <p:sldId id="421" r:id="rId25"/>
    <p:sldId id="422" r:id="rId26"/>
    <p:sldId id="423" r:id="rId27"/>
    <p:sldId id="424" r:id="rId28"/>
    <p:sldId id="463" r:id="rId29"/>
    <p:sldId id="462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1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94638" autoAdjust="0"/>
  </p:normalViewPr>
  <p:slideViewPr>
    <p:cSldViewPr snapToGrid="0">
      <p:cViewPr varScale="1">
        <p:scale>
          <a:sx n="89" d="100"/>
          <a:sy n="89" d="100"/>
        </p:scale>
        <p:origin x="-9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emf"/><Relationship Id="rId3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Relationship Id="rId2" Type="http://schemas.openxmlformats.org/officeDocument/2006/relationships/image" Target="../media/image61.emf"/><Relationship Id="rId3" Type="http://schemas.openxmlformats.org/officeDocument/2006/relationships/image" Target="../media/image6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945EE-5DDC-8E48-96F5-776E4642F7FF}" type="datetimeFigureOut">
              <a:rPr lang="en-US" smtClean="0"/>
              <a:t>9/6/12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34325-3DCE-3144-904D-E3159E4D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4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81532-CFFC-4A2D-9D8A-66E58441D2B9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BA22-507E-40EE-A608-95FF2E42E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9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41D242-EB61-8847-9EA8-A1B91C2C9721}" type="datetime1">
              <a:rPr lang="en-US" smtClean="0"/>
              <a:t>9/6/12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5596467"/>
            <a:ext cx="9144000" cy="1261533"/>
            <a:chOff x="0" y="3509911"/>
            <a:chExt cx="9127070" cy="1697089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990600" y="3509911"/>
              <a:ext cx="8136470" cy="81685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3" y="3907519"/>
              <a:ext cx="9127067" cy="12856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4231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4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0" y="4015050"/>
              <a:ext cx="9127070" cy="11919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76200" y="6096000"/>
            <a:ext cx="4292600" cy="685800"/>
            <a:chOff x="1371600" y="4343400"/>
            <a:chExt cx="4292600" cy="685800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1965960" y="4382869"/>
              <a:ext cx="36982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University of Colorado</a:t>
              </a:r>
            </a:p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Boulder</a:t>
              </a:r>
              <a:endParaRPr lang="en-US" b="0" i="0" dirty="0">
                <a:ln w="3175" cmpd="sng">
                  <a:noFill/>
                </a:ln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0" name="Picture 19" descr="Boulder FL master.eps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8"/>
            <a:stretch/>
          </p:blipFill>
          <p:spPr>
            <a:xfrm>
              <a:off x="1371600" y="4343400"/>
              <a:ext cx="618067" cy="56957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019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Topic: Astrodynamics</a:t>
            </a:r>
          </a:p>
          <a:p>
            <a:pPr>
              <a:defRPr/>
            </a:pPr>
            <a:r>
              <a:rPr lang="en-US"/>
              <a:t>          June, 2006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Statistical Orbit Determination</a:t>
            </a:r>
          </a:p>
          <a:p>
            <a:pPr>
              <a:defRPr/>
            </a:pPr>
            <a:r>
              <a:rPr lang="en-US"/>
              <a:t>University of Colorado at Boulder</a:t>
            </a:r>
          </a:p>
        </p:txBody>
      </p:sp>
    </p:spTree>
    <p:extLst>
      <p:ext uri="{BB962C8B-B14F-4D97-AF65-F5344CB8AC3E}">
        <p14:creationId xmlns:p14="http://schemas.microsoft.com/office/powerpoint/2010/main" val="339255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4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0"/>
            <a:ext cx="7848600" cy="723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70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0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43100"/>
            <a:ext cx="4040188" cy="4183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430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43100"/>
            <a:ext cx="4041775" cy="41830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7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4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66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68400"/>
            <a:ext cx="511175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98700"/>
            <a:ext cx="3008313" cy="38274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408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68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A9FD82-4A47-9741-9F07-8F5A53B027DF}" type="datetime1">
              <a:rPr lang="en-US" smtClean="0"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7810500" cy="673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1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606709"/>
            <a:ext cx="9144000" cy="1251030"/>
            <a:chOff x="0" y="5606709"/>
            <a:chExt cx="9144000" cy="1251030"/>
          </a:xfrm>
        </p:grpSpPr>
        <p:grpSp>
          <p:nvGrpSpPr>
            <p:cNvPr id="20" name="Group 19"/>
            <p:cNvGrpSpPr/>
            <p:nvPr userDrawn="1"/>
          </p:nvGrpSpPr>
          <p:grpSpPr>
            <a:xfrm>
              <a:off x="0" y="5606709"/>
              <a:ext cx="9144000" cy="1251030"/>
              <a:chOff x="0" y="3412070"/>
              <a:chExt cx="9144000" cy="125103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992437" y="3412070"/>
                <a:ext cx="8151563" cy="607211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4697" y="0"/>
                  </a:cxn>
                  <a:cxn ang="0">
                    <a:pos x="4697" y="367"/>
                  </a:cxn>
                  <a:cxn ang="0">
                    <a:pos x="0" y="218"/>
                  </a:cxn>
                  <a:cxn ang="0">
                    <a:pos x="4697" y="0"/>
                  </a:cxn>
                </a:cxnLst>
                <a:rect l="0" t="0" r="0" b="0"/>
                <a:pathLst>
                  <a:path w="4697" h="367">
                    <a:moveTo>
                      <a:pt x="4697" y="0"/>
                    </a:moveTo>
                    <a:lnTo>
                      <a:pt x="4697" y="367"/>
                    </a:lnTo>
                    <a:lnTo>
                      <a:pt x="0" y="218"/>
                    </a:lnTo>
                    <a:lnTo>
                      <a:pt x="4697" y="0"/>
                    </a:lnTo>
                    <a:close/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>
                <a:extLst/>
              </a:lstStyle>
              <a:p>
                <a:endParaRPr kumimoji="0" lang="en-US"/>
              </a:p>
            </p:txBody>
          </p:sp>
          <p:sp>
            <p:nvSpPr>
              <p:cNvPr id="22" name="Freeform 21"/>
              <p:cNvSpPr>
                <a:spLocks/>
              </p:cNvSpPr>
              <p:nvPr userDrawn="1"/>
            </p:nvSpPr>
            <p:spPr bwMode="auto">
              <a:xfrm>
                <a:off x="3" y="3694776"/>
                <a:ext cx="9143997" cy="96011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>
                  <a:gd name="connsiteX0" fmla="*/ 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10000 w 10000"/>
                  <a:gd name="connsiteY3" fmla="*/ 4231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0" y="10000"/>
                    </a:lnTo>
                    <a:lnTo>
                      <a:pt x="10000" y="10000"/>
                    </a:lnTo>
                    <a:lnTo>
                      <a:pt x="10000" y="4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  <p:sp>
            <p:nvSpPr>
              <p:cNvPr id="23" name="Freeform 22"/>
              <p:cNvSpPr>
                <a:spLocks/>
              </p:cNvSpPr>
              <p:nvPr userDrawn="1"/>
            </p:nvSpPr>
            <p:spPr bwMode="auto">
              <a:xfrm>
                <a:off x="0" y="3776132"/>
                <a:ext cx="9144000" cy="8869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0" y="1248"/>
                  </a:cxn>
                  <a:cxn ang="0">
                    <a:pos x="5760" y="1248"/>
                  </a:cxn>
                  <a:cxn ang="0">
                    <a:pos x="5760" y="528"/>
                  </a:cxn>
                  <a:cxn ang="0">
                    <a:pos x="0" y="0"/>
                  </a:cxn>
                </a:cxnLst>
                <a:rect l="0" t="0" r="0" b="0"/>
                <a:pathLst>
                  <a:path w="5760" h="1248">
                    <a:moveTo>
                      <a:pt x="0" y="0"/>
                    </a:moveTo>
                    <a:lnTo>
                      <a:pt x="0" y="1248"/>
                    </a:lnTo>
                    <a:lnTo>
                      <a:pt x="5760" y="1248"/>
                    </a:lnTo>
                    <a:lnTo>
                      <a:pt x="5760" y="52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 cstate="print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76200" y="6096000"/>
              <a:ext cx="3759200" cy="685800"/>
              <a:chOff x="1371600" y="4343400"/>
              <a:chExt cx="3759200" cy="685800"/>
            </a:xfrm>
          </p:grpSpPr>
          <p:sp>
            <p:nvSpPr>
              <p:cNvPr id="25" name="TextBox 24"/>
              <p:cNvSpPr txBox="1"/>
              <p:nvPr userDrawn="1"/>
            </p:nvSpPr>
            <p:spPr>
              <a:xfrm>
                <a:off x="1965960" y="4382869"/>
                <a:ext cx="316484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University of Colorado</a:t>
                </a:r>
              </a:p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Boulder</a:t>
                </a:r>
                <a:endParaRPr lang="en-US" b="0" i="0" dirty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pic>
            <p:nvPicPr>
              <p:cNvPr id="26" name="Picture 25" descr="Boulder FL master.eps"/>
              <p:cNvPicPr>
                <a:picLocks noChangeAspect="1"/>
              </p:cNvPicPr>
              <p:nvPr userDrawn="1"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78"/>
              <a:stretch/>
            </p:blipFill>
            <p:spPr>
              <a:xfrm>
                <a:off x="1371600" y="4343400"/>
                <a:ext cx="618067" cy="569575"/>
              </a:xfrm>
              <a:prstGeom prst="rect">
                <a:avLst/>
              </a:prstGeom>
            </p:spPr>
          </p:pic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EEDE3-1888-F94D-8527-288B790CF33F}" type="datetime1">
              <a:rPr lang="en-US" smtClean="0"/>
              <a:t>9/6/12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5606970"/>
            <a:ext cx="9144000" cy="1251030"/>
            <a:chOff x="0" y="5606709"/>
            <a:chExt cx="9144000" cy="1251030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0" y="5606709"/>
              <a:ext cx="9144000" cy="1251030"/>
              <a:chOff x="0" y="3412070"/>
              <a:chExt cx="9144000" cy="1251030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992437" y="3412070"/>
                <a:ext cx="8151563" cy="607211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4697" y="0"/>
                  </a:cxn>
                  <a:cxn ang="0">
                    <a:pos x="4697" y="367"/>
                  </a:cxn>
                  <a:cxn ang="0">
                    <a:pos x="0" y="218"/>
                  </a:cxn>
                  <a:cxn ang="0">
                    <a:pos x="4697" y="0"/>
                  </a:cxn>
                </a:cxnLst>
                <a:rect l="0" t="0" r="0" b="0"/>
                <a:pathLst>
                  <a:path w="4697" h="367">
                    <a:moveTo>
                      <a:pt x="4697" y="0"/>
                    </a:moveTo>
                    <a:lnTo>
                      <a:pt x="4697" y="367"/>
                    </a:lnTo>
                    <a:lnTo>
                      <a:pt x="0" y="218"/>
                    </a:lnTo>
                    <a:lnTo>
                      <a:pt x="4697" y="0"/>
                    </a:lnTo>
                    <a:close/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>
                <a:extLst/>
              </a:lstStyle>
              <a:p>
                <a:endParaRPr kumimoji="0" lang="en-US"/>
              </a:p>
            </p:txBody>
          </p:sp>
          <p:sp>
            <p:nvSpPr>
              <p:cNvPr id="15" name="Freeform 14"/>
              <p:cNvSpPr>
                <a:spLocks/>
              </p:cNvSpPr>
              <p:nvPr userDrawn="1"/>
            </p:nvSpPr>
            <p:spPr bwMode="auto">
              <a:xfrm>
                <a:off x="3" y="3694776"/>
                <a:ext cx="9143997" cy="96011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>
                  <a:gd name="connsiteX0" fmla="*/ 0 w 10000"/>
                  <a:gd name="connsiteY0" fmla="*/ 0 h 10000"/>
                  <a:gd name="connsiteX1" fmla="*/ 0 w 10000"/>
                  <a:gd name="connsiteY1" fmla="*/ 10000 h 10000"/>
                  <a:gd name="connsiteX2" fmla="*/ 10000 w 10000"/>
                  <a:gd name="connsiteY2" fmla="*/ 10000 h 10000"/>
                  <a:gd name="connsiteX3" fmla="*/ 10000 w 10000"/>
                  <a:gd name="connsiteY3" fmla="*/ 4231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0" y="10000"/>
                    </a:lnTo>
                    <a:lnTo>
                      <a:pt x="10000" y="10000"/>
                    </a:lnTo>
                    <a:lnTo>
                      <a:pt x="10000" y="42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  <p:sp>
            <p:nvSpPr>
              <p:cNvPr id="16" name="Freeform 15"/>
              <p:cNvSpPr>
                <a:spLocks/>
              </p:cNvSpPr>
              <p:nvPr userDrawn="1"/>
            </p:nvSpPr>
            <p:spPr bwMode="auto">
              <a:xfrm>
                <a:off x="0" y="3776132"/>
                <a:ext cx="9144000" cy="886968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0" y="1248"/>
                  </a:cxn>
                  <a:cxn ang="0">
                    <a:pos x="5760" y="1248"/>
                  </a:cxn>
                  <a:cxn ang="0">
                    <a:pos x="5760" y="528"/>
                  </a:cxn>
                  <a:cxn ang="0">
                    <a:pos x="0" y="0"/>
                  </a:cxn>
                </a:cxnLst>
                <a:rect l="0" t="0" r="0" b="0"/>
                <a:pathLst>
                  <a:path w="5760" h="1248">
                    <a:moveTo>
                      <a:pt x="0" y="0"/>
                    </a:moveTo>
                    <a:lnTo>
                      <a:pt x="0" y="1248"/>
                    </a:lnTo>
                    <a:lnTo>
                      <a:pt x="5760" y="1248"/>
                    </a:lnTo>
                    <a:lnTo>
                      <a:pt x="5760" y="52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 cstate="print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 compatLnSpc="1"/>
              <a:lstStyle>
                <a:extLst/>
              </a:lstStyle>
              <a:p>
                <a:pPr algn="ctr" eaLnBrk="1" latinLnBrk="0" hangingPunct="1"/>
                <a:endParaRPr kumimoji="0" lang="en-US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76200" y="6096000"/>
              <a:ext cx="3886200" cy="685800"/>
              <a:chOff x="1371600" y="4343400"/>
              <a:chExt cx="3886200" cy="685800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1965960" y="4382869"/>
                <a:ext cx="329184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University of Colorado</a:t>
                </a:r>
              </a:p>
              <a:p>
                <a:r>
                  <a:rPr lang="en-US" b="0" i="0" dirty="0" smtClean="0">
                    <a:ln w="3175" cmpd="sng">
                      <a:noFill/>
                    </a:ln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Boulder</a:t>
                </a:r>
                <a:endParaRPr lang="en-US" b="0" i="0" dirty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pic>
            <p:nvPicPr>
              <p:cNvPr id="13" name="Picture 12" descr="Boulder FL master.eps"/>
              <p:cNvPicPr>
                <a:picLocks noChangeAspect="1"/>
              </p:cNvPicPr>
              <p:nvPr userDrawn="1"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78"/>
              <a:stretch/>
            </p:blipFill>
            <p:spPr>
              <a:xfrm>
                <a:off x="1371600" y="4343400"/>
                <a:ext cx="618067" cy="569575"/>
              </a:xfrm>
              <a:prstGeom prst="rect">
                <a:avLst/>
              </a:prstGeom>
            </p:spPr>
          </p:pic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A759FB-7B67-1D4D-9A15-1D1164DFA4D0}" type="datetime1">
              <a:rPr lang="en-US" smtClean="0"/>
              <a:t>9/6/12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65100"/>
            <a:ext cx="7048500" cy="6858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927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0927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81101"/>
            <a:ext cx="4040188" cy="387349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81101"/>
            <a:ext cx="4041775" cy="3873499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B1A3BD-9F85-174C-8272-80EF8B8B1D7F}" type="datetime1">
              <a:rPr lang="en-US" smtClean="0"/>
              <a:t>9/6/12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034DEF-9711-2F45-B7FA-1CCA686A608C}" type="datetime1">
              <a:rPr lang="en-US" smtClean="0"/>
              <a:t>9/6/12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15900"/>
            <a:ext cx="7479792" cy="463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B94A20-CFC8-8146-86C2-66E295167370}" type="datetime1">
              <a:rPr lang="en-US" smtClean="0"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0301"/>
            <a:ext cx="8229600" cy="468629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4B7BBE-6255-D843-A827-4EF3D345B83C}" type="datetime1">
              <a:rPr lang="en-US" smtClean="0"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6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1A88E3-ABD8-3049-B172-163FE08DFADB}" type="datetime1">
              <a:rPr lang="en-US" smtClean="0"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3.w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5596467"/>
            <a:ext cx="9144000" cy="1261533"/>
            <a:chOff x="0" y="3509911"/>
            <a:chExt cx="9127070" cy="1697089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90600" y="3509911"/>
              <a:ext cx="8136470" cy="81685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" y="3907519"/>
              <a:ext cx="9127067" cy="128569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4231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10000"/>
                  </a:lnTo>
                  <a:lnTo>
                    <a:pt x="10000" y="4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0" y="4015050"/>
              <a:ext cx="9127070" cy="119195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28600"/>
            <a:ext cx="6858000" cy="609600"/>
          </a:xfrm>
          <a:prstGeom prst="rect">
            <a:avLst/>
          </a:prstGeom>
        </p:spPr>
        <p:txBody>
          <a:bodyPr vert="horz" anchor="b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81101"/>
            <a:ext cx="8229600" cy="46863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 b="1" i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extLst/>
          </a:lstStyle>
          <a:p>
            <a:fld id="{0CE68565-9B9B-3F44-96D7-2871272DCC70}" type="datetime1">
              <a:rPr lang="en-US" smtClean="0"/>
              <a:t>9/6/12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</p:spPr>
        <p:txBody>
          <a:bodyPr vert="horz" anchor="b"/>
          <a:lstStyle>
            <a:lvl1pPr algn="r" eaLnBrk="1" latinLnBrk="0" hangingPunct="1">
              <a:defRPr kumimoji="0" sz="12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59800" y="6407944"/>
            <a:ext cx="45323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400" b="1" i="0">
                <a:solidFill>
                  <a:srgbClr val="FFFFFF"/>
                </a:solidFill>
                <a:latin typeface="Helvetica Neue"/>
                <a:cs typeface="Helvetica Neue"/>
              </a:defRPr>
            </a:lvl1pPr>
            <a:extLst/>
          </a:lstStyle>
          <a:p>
            <a:fld id="{7DF4A21C-C11B-4314-B41E-9B761198530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488267" y="55964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171267" y="8467"/>
            <a:ext cx="1981200" cy="954107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CCAR</a:t>
            </a:r>
          </a:p>
          <a:p>
            <a:pPr algn="ctr"/>
            <a:r>
              <a:rPr lang="en-US" sz="1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Colorado Center for Astrodynamics Research</a:t>
            </a:r>
            <a:endParaRPr lang="en-US" sz="1000" b="1" cap="none" spc="0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6200" y="6096000"/>
            <a:ext cx="3581400" cy="685800"/>
            <a:chOff x="1371600" y="4343400"/>
            <a:chExt cx="3581400" cy="685800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1965960" y="4382869"/>
              <a:ext cx="29870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University of Colorado</a:t>
              </a:r>
            </a:p>
            <a:p>
              <a:r>
                <a:rPr lang="en-US" b="0" i="0" dirty="0" smtClean="0">
                  <a:ln w="3175" cmpd="sng">
                    <a:noFill/>
                  </a:ln>
                  <a:solidFill>
                    <a:schemeClr val="bg1"/>
                  </a:solidFill>
                  <a:latin typeface="Helvetica Neue Light"/>
                  <a:cs typeface="Helvetica Neue Light"/>
                </a:rPr>
                <a:t>Boulder</a:t>
              </a:r>
              <a:endParaRPr lang="en-US" b="0" i="0" dirty="0">
                <a:ln w="3175" cmpd="sng">
                  <a:noFill/>
                </a:ln>
                <a:solidFill>
                  <a:schemeClr val="bg1"/>
                </a:solidFill>
                <a:latin typeface="Helvetica Neue Light"/>
                <a:cs typeface="Helvetica Neue Light"/>
              </a:endParaRPr>
            </a:p>
          </p:txBody>
        </p:sp>
        <p:pic>
          <p:nvPicPr>
            <p:cNvPr id="28" name="Picture 27" descr="Boulder FL master.eps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78"/>
            <a:stretch/>
          </p:blipFill>
          <p:spPr>
            <a:xfrm>
              <a:off x="1371600" y="4343400"/>
              <a:ext cx="618067" cy="56957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70" r:id="rId8"/>
    <p:sldLayoutId id="2147483971" r:id="rId9"/>
    <p:sldLayoutId id="2147483996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1" kern="1200" baseline="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2700"/>
            <a:ext cx="8229600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9747" name="Rectangle 3"/>
          <p:cNvSpPr>
            <a:spLocks noChangeArrowheads="1"/>
          </p:cNvSpPr>
          <p:nvPr userDrawn="1"/>
        </p:nvSpPr>
        <p:spPr bwMode="auto">
          <a:xfrm>
            <a:off x="25400" y="939800"/>
            <a:ext cx="8470900" cy="228600"/>
          </a:xfrm>
          <a:prstGeom prst="rect">
            <a:avLst/>
          </a:prstGeom>
          <a:gradFill rotWithShape="0">
            <a:gsLst>
              <a:gs pos="0">
                <a:srgbClr val="BA9700"/>
              </a:gs>
              <a:gs pos="100000">
                <a:srgbClr val="BA9700">
                  <a:gamma/>
                  <a:tint val="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56563" y="0"/>
            <a:ext cx="1087437" cy="79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13200" y="6438900"/>
            <a:ext cx="5118100" cy="279400"/>
          </a:xfrm>
          <a:prstGeom prst="rect">
            <a:avLst/>
          </a:prstGeom>
          <a:gradFill rotWithShape="0">
            <a:gsLst>
              <a:gs pos="0">
                <a:srgbClr val="BA9700">
                  <a:gamma/>
                  <a:tint val="0"/>
                  <a:invGamma/>
                </a:srgbClr>
              </a:gs>
              <a:gs pos="100000">
                <a:srgbClr val="BA9700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152400" y="6172200"/>
            <a:ext cx="4570413" cy="434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dirty="0">
                <a:solidFill>
                  <a:srgbClr val="15188B"/>
                </a:solidFill>
                <a:latin typeface="Helvetica" pitchFamily="1" charset="0"/>
              </a:rPr>
              <a:t>Colorado Center for Astrodynamics Research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dirty="0">
                <a:solidFill>
                  <a:srgbClr val="15188B"/>
                </a:solidFill>
                <a:latin typeface="Helvetica" pitchFamily="1" charset="0"/>
              </a:rPr>
              <a:t>The University of Colorado          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4225925" y="6448425"/>
            <a:ext cx="4570413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0"/>
              </a:spcBef>
              <a:defRPr/>
            </a:pPr>
            <a:fld id="{75AB28CD-99C7-40B9-B9E6-C9FB64B3AD9B}" type="slidenum">
              <a:rPr lang="en-US" sz="1400" b="1">
                <a:solidFill>
                  <a:srgbClr val="15188B"/>
                </a:solidFill>
                <a:latin typeface="Helvetica" pitchFamily="1" charset="0"/>
              </a:rPr>
              <a:pPr algn="r" eaLnBrk="0" hangingPunct="0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r>
              <a:rPr lang="en-US" sz="1400" b="1">
                <a:solidFill>
                  <a:srgbClr val="15188B"/>
                </a:solidFill>
                <a:latin typeface="Helvetica" pitchFamily="1" charset="0"/>
              </a:rPr>
              <a:t>           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7885113" y="6424613"/>
            <a:ext cx="1809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endParaRPr 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6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py3k/tutorial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0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41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42.emf"/><Relationship Id="rId10" Type="http://schemas.openxmlformats.org/officeDocument/2006/relationships/oleObject" Target="../embeddings/Microsoft_Equation4.bin"/><Relationship Id="rId11" Type="http://schemas.openxmlformats.org/officeDocument/2006/relationships/image" Target="../media/image4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5.doc"/><Relationship Id="rId4" Type="http://schemas.openxmlformats.org/officeDocument/2006/relationships/image" Target="../media/image55.emf"/><Relationship Id="rId5" Type="http://schemas.openxmlformats.org/officeDocument/2006/relationships/oleObject" Target="../embeddings/Microsoft_Word_97_-_2004_Document6.doc"/><Relationship Id="rId6" Type="http://schemas.openxmlformats.org/officeDocument/2006/relationships/image" Target="../media/image56.emf"/><Relationship Id="rId7" Type="http://schemas.openxmlformats.org/officeDocument/2006/relationships/oleObject" Target="../embeddings/Microsoft_Word_97_-_2004_Document7.doc"/><Relationship Id="rId8" Type="http://schemas.openxmlformats.org/officeDocument/2006/relationships/image" Target="../media/image57.emf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Word_97_-_2004_Document8.doc"/><Relationship Id="rId4" Type="http://schemas.openxmlformats.org/officeDocument/2006/relationships/image" Target="../media/image60.emf"/><Relationship Id="rId5" Type="http://schemas.openxmlformats.org/officeDocument/2006/relationships/oleObject" Target="../embeddings/Microsoft_Word_97_-_2004_Document9.doc"/><Relationship Id="rId6" Type="http://schemas.openxmlformats.org/officeDocument/2006/relationships/image" Target="../media/image61.emf"/><Relationship Id="rId7" Type="http://schemas.openxmlformats.org/officeDocument/2006/relationships/oleObject" Target="../embeddings/Microsoft_Word_97_-_2004_Document10.doc"/><Relationship Id="rId8" Type="http://schemas.openxmlformats.org/officeDocument/2006/relationships/image" Target="../media/image62.emf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4" Type="http://schemas.openxmlformats.org/officeDocument/2006/relationships/image" Target="../media/image130.png"/><Relationship Id="rId5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8"/>
          <p:cNvSpPr txBox="1">
            <a:spLocks noChangeArrowheads="1"/>
          </p:cNvSpPr>
          <p:nvPr/>
        </p:nvSpPr>
        <p:spPr bwMode="auto">
          <a:xfrm>
            <a:off x="1822243" y="1304763"/>
            <a:ext cx="7188614" cy="41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ASEN 5070</a:t>
            </a:r>
            <a:endParaRPr lang="en-US" sz="2800" dirty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/>
              <a:t>Statistical Orbit determination I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/>
              <a:t>Fall </a:t>
            </a:r>
            <a:r>
              <a:rPr lang="en-US" sz="2800" dirty="0" smtClean="0"/>
              <a:t>2012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dirty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/>
              <a:t>Professor George H. </a:t>
            </a:r>
            <a:r>
              <a:rPr lang="en-US" sz="2800" dirty="0" smtClean="0"/>
              <a:t>Born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Professor Jeffrey S. Parker</a:t>
            </a:r>
            <a:endParaRPr lang="en-US" sz="2800" dirty="0"/>
          </a:p>
          <a:p>
            <a:pPr algn="ctr" eaLnBrk="1" hangingPunct="1">
              <a:spcBef>
                <a:spcPct val="20000"/>
              </a:spcBef>
            </a:pPr>
            <a:endParaRPr lang="en-US" sz="2800" dirty="0" smtClean="0"/>
          </a:p>
          <a:p>
            <a:pPr algn="ctr" eaLnBrk="1" hangingPunct="1">
              <a:spcBef>
                <a:spcPct val="20000"/>
              </a:spcBef>
            </a:pPr>
            <a:r>
              <a:rPr lang="en-US" sz="2800" dirty="0" smtClean="0"/>
              <a:t>Lecture </a:t>
            </a:r>
            <a:r>
              <a:rPr lang="en-US" sz="2800" dirty="0" smtClean="0"/>
              <a:t>4:  Coding and Linear Algebra Review</a:t>
            </a:r>
            <a:endParaRPr lang="en-US" sz="2800" dirty="0"/>
          </a:p>
        </p:txBody>
      </p:sp>
      <p:pic>
        <p:nvPicPr>
          <p:cNvPr id="32770" name="Picture 27" descr="ccartitl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255111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79700"/>
            <a:ext cx="6553200" cy="1498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Results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41765" y="3810935"/>
            <a:ext cx="1883743" cy="426935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567320"/>
          </a:xfrm>
        </p:spPr>
        <p:txBody>
          <a:bodyPr>
            <a:normAutofit/>
          </a:bodyPr>
          <a:lstStyle/>
          <a:p>
            <a:r>
              <a:rPr lang="en-US" dirty="0" smtClean="0"/>
              <a:t>Coding </a:t>
            </a:r>
            <a:r>
              <a:rPr lang="en-US" dirty="0" smtClean="0"/>
              <a:t>hints and tricks</a:t>
            </a:r>
          </a:p>
          <a:p>
            <a:pPr lvl="1"/>
            <a:r>
              <a:rPr lang="en-US" dirty="0" smtClean="0"/>
              <a:t>MATLAB</a:t>
            </a:r>
            <a:r>
              <a:rPr lang="en-US" dirty="0" smtClean="0"/>
              <a:t>:  ways to speed up your code</a:t>
            </a:r>
          </a:p>
          <a:p>
            <a:pPr lvl="1"/>
            <a:r>
              <a:rPr lang="en-US" dirty="0" smtClean="0"/>
              <a:t>Python:  intro</a:t>
            </a:r>
          </a:p>
          <a:p>
            <a:endParaRPr lang="en-US" dirty="0" smtClean="0"/>
          </a:p>
          <a:p>
            <a:r>
              <a:rPr lang="en-US" dirty="0" smtClean="0"/>
              <a:t>Review of Linear Algebra</a:t>
            </a:r>
          </a:p>
          <a:p>
            <a:endParaRPr lang="en-US" dirty="0"/>
          </a:p>
          <a:p>
            <a:r>
              <a:rPr lang="en-US" dirty="0" smtClean="0"/>
              <a:t>Review of Statistics Tuesday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3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10"/>
          <a:stretch/>
        </p:blipFill>
        <p:spPr>
          <a:xfrm>
            <a:off x="156978" y="1690325"/>
            <a:ext cx="6493203" cy="417565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9873"/>
            <a:ext cx="8229600" cy="108765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ode45’s default tolerance: 1e-6</a:t>
            </a:r>
          </a:p>
          <a:p>
            <a:r>
              <a:rPr lang="en-US" sz="1800" dirty="0" smtClean="0"/>
              <a:t>What should you set it to be?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1 slide on integration tolerances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99" y="3237872"/>
            <a:ext cx="4597638" cy="192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5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Overview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 l="3108"/>
          <a:stretch>
            <a:fillRect/>
          </a:stretch>
        </p:blipFill>
        <p:spPr bwMode="auto">
          <a:xfrm>
            <a:off x="2171700" y="2079624"/>
            <a:ext cx="4013200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654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Tips: Pre-allocate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829" y="1428750"/>
            <a:ext cx="734371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58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use help function/online resources</a:t>
            </a:r>
          </a:p>
          <a:p>
            <a:endParaRPr lang="en-US" dirty="0" smtClean="0"/>
          </a:p>
          <a:p>
            <a:r>
              <a:rPr lang="en-US" dirty="0" smtClean="0"/>
              <a:t>% Comment your code!!! </a:t>
            </a:r>
          </a:p>
          <a:p>
            <a:endParaRPr lang="en-US" dirty="0" smtClean="0"/>
          </a:p>
          <a:p>
            <a:r>
              <a:rPr lang="en-US" dirty="0" smtClean="0"/>
              <a:t>Name functions and outputs descriptively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Tips: Misc.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8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Toolbox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051" y="1231900"/>
            <a:ext cx="8133024" cy="477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137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to convert STM from matrix to a vector so it can be numerically integrated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reshape() Command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4800" y="2301299"/>
            <a:ext cx="5473700" cy="338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655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40221"/>
            <a:ext cx="8229600" cy="36271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a free, open source programming language that runs on nearly everything.</a:t>
            </a:r>
          </a:p>
          <a:p>
            <a:endParaRPr lang="en-US" dirty="0"/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>
                <a:hlinkClick r:id="rId2"/>
              </a:rPr>
              <a:t>http://www.python.org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/>
              <a:t>3 Tutorial:  </a:t>
            </a:r>
            <a:r>
              <a:rPr lang="en-US" dirty="0">
                <a:hlinkClick r:id="rId3"/>
              </a:rPr>
              <a:t>http://docs.python.org/py3k/tutorial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IDEs:</a:t>
            </a:r>
          </a:p>
          <a:p>
            <a:pPr lvl="2"/>
            <a:r>
              <a:rPr lang="en-US" dirty="0" err="1" smtClean="0"/>
              <a:t>Xcode</a:t>
            </a:r>
            <a:endParaRPr lang="en-US" dirty="0" smtClean="0"/>
          </a:p>
          <a:p>
            <a:pPr lvl="2"/>
            <a:r>
              <a:rPr lang="en-US" dirty="0" err="1" smtClean="0"/>
              <a:t>Emacs</a:t>
            </a:r>
            <a:r>
              <a:rPr lang="en-US" dirty="0" smtClean="0"/>
              <a:t> / </a:t>
            </a:r>
            <a:r>
              <a:rPr lang="en-US" dirty="0" err="1" smtClean="0"/>
              <a:t>xemacs</a:t>
            </a:r>
            <a:r>
              <a:rPr lang="en-US" dirty="0" smtClean="0"/>
              <a:t> / vi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75" y="1224715"/>
            <a:ext cx="2590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high-level</a:t>
            </a:r>
          </a:p>
          <a:p>
            <a:pPr lvl="1"/>
            <a:r>
              <a:rPr lang="en-US" dirty="0" smtClean="0"/>
              <a:t>No memory management requirements by the user.  Hurrah!</a:t>
            </a:r>
          </a:p>
          <a:p>
            <a:endParaRPr lang="en-US" dirty="0"/>
          </a:p>
          <a:p>
            <a:r>
              <a:rPr lang="en-US" dirty="0" smtClean="0"/>
              <a:t>Python is object oriented.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is a little, but Python is a lot.</a:t>
            </a:r>
          </a:p>
          <a:p>
            <a:endParaRPr lang="en-US" dirty="0"/>
          </a:p>
          <a:p>
            <a:r>
              <a:rPr lang="en-US" dirty="0" smtClean="0"/>
              <a:t>Python can do anything that </a:t>
            </a:r>
            <a:r>
              <a:rPr lang="en-US" dirty="0" err="1" smtClean="0"/>
              <a:t>Matlab</a:t>
            </a:r>
            <a:r>
              <a:rPr lang="en-US" dirty="0" smtClean="0"/>
              <a:t> can do, but differently.</a:t>
            </a:r>
          </a:p>
          <a:p>
            <a:pPr lvl="1"/>
            <a:r>
              <a:rPr lang="en-US" dirty="0" smtClean="0"/>
              <a:t>Some things are easier, some harder.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4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019215"/>
          </a:xfrm>
        </p:spPr>
        <p:txBody>
          <a:bodyPr>
            <a:normAutofit/>
          </a:bodyPr>
          <a:lstStyle/>
          <a:p>
            <a:r>
              <a:rPr lang="en-US" dirty="0" smtClean="0"/>
              <a:t>Homework </a:t>
            </a:r>
            <a:r>
              <a:rPr lang="en-US" dirty="0" smtClean="0"/>
              <a:t>1 due today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Homework 2 due in 7 days</a:t>
            </a:r>
          </a:p>
          <a:p>
            <a:endParaRPr lang="en-US" dirty="0"/>
          </a:p>
          <a:p>
            <a:r>
              <a:rPr lang="en-US" dirty="0" smtClean="0"/>
              <a:t>I will most likely not be available during my Monday office hours.  Definitely use the TAs – I hear they’re bored.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6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some example tutorials that parallel the </a:t>
            </a:r>
            <a:r>
              <a:rPr lang="en-US" dirty="0" err="1" smtClean="0"/>
              <a:t>Matlab</a:t>
            </a:r>
            <a:r>
              <a:rPr lang="en-US" dirty="0" smtClean="0"/>
              <a:t> tutorials.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9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on </a:t>
            </a:r>
            <a:r>
              <a:rPr lang="en-US" dirty="0" smtClean="0"/>
              <a:t>Coding?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Quick Break</a:t>
            </a:r>
          </a:p>
          <a:p>
            <a:endParaRPr lang="en-US" dirty="0" smtClean="0"/>
          </a:p>
          <a:p>
            <a:r>
              <a:rPr lang="en-US" dirty="0" smtClean="0"/>
              <a:t>Next topics:</a:t>
            </a:r>
          </a:p>
          <a:p>
            <a:pPr lvl="1"/>
            <a:r>
              <a:rPr lang="en-US" dirty="0" smtClean="0"/>
              <a:t>Review of Linear Algebra</a:t>
            </a:r>
          </a:p>
          <a:p>
            <a:pPr lvl="1"/>
            <a:r>
              <a:rPr lang="en-US" dirty="0" smtClean="0"/>
              <a:t>Review of Statistics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2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535" y="1983666"/>
            <a:ext cx="6783705" cy="59007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2291" name="Picture 10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334" y="2579454"/>
            <a:ext cx="6777990" cy="5200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2292" name="Picture 10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101" y="3110949"/>
            <a:ext cx="6777990" cy="4643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2293" name="Picture 10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9101" y="3568149"/>
            <a:ext cx="6777990" cy="50577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2294" name="Picture 10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7973" y="4076784"/>
            <a:ext cx="7273767" cy="7072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2295" name="Picture 103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507" y="4785444"/>
            <a:ext cx="7268052" cy="5486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2296" name="Picture 103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6439" y="5334084"/>
            <a:ext cx="7268052" cy="5486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8201" name="Picture 103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520" y="1105717"/>
            <a:ext cx="8412480" cy="8472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125894"/>
            <a:ext cx="745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Notation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5057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>
                <a:latin typeface="+mj-lt"/>
              </a:rPr>
              <a:t>Matrix</a:t>
            </a:r>
            <a:r>
              <a:rPr lang="en-US" sz="4400" dirty="0">
                <a:latin typeface="Times New Roman" pitchFamily="18" charset="0"/>
              </a:rPr>
              <a:t> </a:t>
            </a:r>
            <a:r>
              <a:rPr lang="en-US" sz="4400" dirty="0">
                <a:latin typeface="+mj-lt"/>
              </a:rPr>
              <a:t>Multiplication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780" y="1219909"/>
            <a:ext cx="7999572" cy="20531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90880" y="2929925"/>
            <a:ext cx="10012680" cy="2966085"/>
            <a:chOff x="608" y="2596"/>
            <a:chExt cx="7008" cy="207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08" y="2596"/>
              <a:ext cx="7008" cy="1658"/>
              <a:chOff x="608" y="2596"/>
              <a:chExt cx="7008" cy="1658"/>
            </a:xfrm>
          </p:grpSpPr>
          <p:pic>
            <p:nvPicPr>
              <p:cNvPr id="92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8" y="2596"/>
                <a:ext cx="5888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</p:pic>
          <p:pic>
            <p:nvPicPr>
              <p:cNvPr id="9224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28" y="2908"/>
                <a:ext cx="5888" cy="13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</p:pic>
        </p:grpSp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8" y="4216"/>
              <a:ext cx="5599" cy="4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0944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128437"/>
            <a:ext cx="8001000" cy="5743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4339" name="Picture 10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1838844"/>
            <a:ext cx="8001000" cy="52720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4340" name="Picture 10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50" y="2476701"/>
            <a:ext cx="8001000" cy="542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4341" name="Picture 10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50" y="3371575"/>
            <a:ext cx="8001000" cy="73437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4342" name="Picture 10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50" y="4496001"/>
            <a:ext cx="8001000" cy="4943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4343" name="Picture 103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9950" y="5329597"/>
            <a:ext cx="8001000" cy="4943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Fundamentals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37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335" y="4519454"/>
            <a:ext cx="8001000" cy="86582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" y="1200150"/>
            <a:ext cx="8412480" cy="50577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" y="1889443"/>
            <a:ext cx="8412480" cy="48434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" y="2808447"/>
            <a:ext cx="8412480" cy="4843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" y="3575050"/>
            <a:ext cx="8412480" cy="48434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Fundamentals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785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0" y="1163976"/>
            <a:ext cx="8001000" cy="632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>
                <a:latin typeface="+mj-lt"/>
              </a:rPr>
              <a:t>Matrix</a:t>
            </a:r>
            <a:r>
              <a:rPr lang="en-US" sz="4400" dirty="0">
                <a:latin typeface="Times New Roman" pitchFamily="18" charset="0"/>
              </a:rPr>
              <a:t> </a:t>
            </a:r>
            <a:r>
              <a:rPr lang="en-US" sz="4400" dirty="0" smtClean="0">
                <a:latin typeface="+mj-lt"/>
              </a:rPr>
              <a:t>Rank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20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950" y="1163976"/>
            <a:ext cx="8001000" cy="632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>
                <a:latin typeface="+mj-lt"/>
              </a:rPr>
              <a:t>Matrix</a:t>
            </a:r>
            <a:r>
              <a:rPr lang="en-US" sz="4400" dirty="0">
                <a:latin typeface="Times New Roman" pitchFamily="18" charset="0"/>
              </a:rPr>
              <a:t> </a:t>
            </a:r>
            <a:r>
              <a:rPr lang="en-US" sz="4400" dirty="0" smtClean="0">
                <a:latin typeface="+mj-lt"/>
              </a:rPr>
              <a:t>Rank</a:t>
            </a:r>
            <a:endParaRPr lang="en-US" sz="4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0309" y="2568406"/>
            <a:ext cx="613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 What is the rank of the following matrices?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506581"/>
              </p:ext>
            </p:extLst>
          </p:nvPr>
        </p:nvGraphicFramePr>
        <p:xfrm>
          <a:off x="247268" y="3398297"/>
          <a:ext cx="1847132" cy="1267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4" imgW="1295400" imgH="889000" progId="Equation.3">
                  <p:embed/>
                </p:oleObj>
              </mc:Choice>
              <mc:Fallback>
                <p:oleObj name="Equation" r:id="rId4" imgW="12954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68" y="3398297"/>
                        <a:ext cx="1847132" cy="1267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518984"/>
              </p:ext>
            </p:extLst>
          </p:nvPr>
        </p:nvGraphicFramePr>
        <p:xfrm>
          <a:off x="2483202" y="3393739"/>
          <a:ext cx="1847132" cy="1267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6" imgW="1295400" imgH="889000" progId="Equation.3">
                  <p:embed/>
                </p:oleObj>
              </mc:Choice>
              <mc:Fallback>
                <p:oleObj name="Equation" r:id="rId6" imgW="12954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3202" y="3393739"/>
                        <a:ext cx="1847132" cy="1267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903761"/>
              </p:ext>
            </p:extLst>
          </p:nvPr>
        </p:nvGraphicFramePr>
        <p:xfrm>
          <a:off x="4690593" y="3431987"/>
          <a:ext cx="1847132" cy="1267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8" imgW="1295400" imgH="889000" progId="Equation.3">
                  <p:embed/>
                </p:oleObj>
              </mc:Choice>
              <mc:Fallback>
                <p:oleObj name="Equation" r:id="rId8" imgW="12954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90593" y="3431987"/>
                        <a:ext cx="1847132" cy="1267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880383"/>
              </p:ext>
            </p:extLst>
          </p:nvPr>
        </p:nvGraphicFramePr>
        <p:xfrm>
          <a:off x="7004050" y="3441700"/>
          <a:ext cx="1830388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10" imgW="1282700" imgH="889000" progId="Equation.3">
                  <p:embed/>
                </p:oleObj>
              </mc:Choice>
              <mc:Fallback>
                <p:oleObj name="Equation" r:id="rId10" imgW="12827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04050" y="3441700"/>
                        <a:ext cx="1830388" cy="126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23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0" y="1163976"/>
            <a:ext cx="8001000" cy="632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6387" name="Picture 10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2091907"/>
            <a:ext cx="8001000" cy="74437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6388" name="Picture 10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110" y="3146192"/>
            <a:ext cx="8001000" cy="4900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6389" name="Picture 10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410" y="3938989"/>
            <a:ext cx="8001000" cy="728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6390" name="Picture 10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0110" y="4919588"/>
            <a:ext cx="8001000" cy="871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>
                <a:latin typeface="+mj-lt"/>
              </a:rPr>
              <a:t>Matrix</a:t>
            </a:r>
            <a:r>
              <a:rPr lang="en-US" sz="4400" dirty="0">
                <a:latin typeface="Times New Roman" pitchFamily="18" charset="0"/>
              </a:rPr>
              <a:t> </a:t>
            </a:r>
            <a:r>
              <a:rPr lang="en-US" sz="4400" dirty="0" smtClean="0">
                <a:latin typeface="+mj-lt"/>
              </a:rPr>
              <a:t>Rank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872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50" y="1391285"/>
            <a:ext cx="8001000" cy="7115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450" y="2766060"/>
            <a:ext cx="8001000" cy="74580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850" y="4378325"/>
            <a:ext cx="8001000" cy="71294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Quadratic Forms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653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917700"/>
            <a:ext cx="6527800" cy="3022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57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0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685" y="1276985"/>
            <a:ext cx="8001000" cy="714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8434" name="Picture 10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415" y="2307908"/>
            <a:ext cx="7999572" cy="71580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8435" name="Picture 10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6145" y="3454559"/>
            <a:ext cx="7999572" cy="7629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8436" name="Picture 10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145" y="4648359"/>
            <a:ext cx="7999572" cy="7472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Quadratic Forms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27"/>
          <p:cNvGraphicFramePr>
            <a:graphicFrameLocks noChangeAspect="1"/>
          </p:cNvGraphicFramePr>
          <p:nvPr/>
        </p:nvGraphicFramePr>
        <p:xfrm>
          <a:off x="917257" y="1351915"/>
          <a:ext cx="822674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3" imgW="5491445" imgH="362328" progId="Word.Document.8">
                  <p:embed/>
                </p:oleObj>
              </mc:Choice>
              <mc:Fallback>
                <p:oleObj name="Document" r:id="rId3" imgW="5491445" imgH="362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257" y="1351915"/>
                        <a:ext cx="822674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029"/>
          <p:cNvGraphicFramePr>
            <a:graphicFrameLocks noChangeAspect="1"/>
          </p:cNvGraphicFramePr>
          <p:nvPr/>
        </p:nvGraphicFramePr>
        <p:xfrm>
          <a:off x="871538" y="4797743"/>
          <a:ext cx="8226743" cy="27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5" imgW="5491445" imgH="186402" progId="Word.Document.8">
                  <p:embed/>
                </p:oleObj>
              </mc:Choice>
              <mc:Fallback>
                <p:oleObj name="Document" r:id="rId5" imgW="5491445" imgH="1864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797743"/>
                        <a:ext cx="8226743" cy="277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Triangle Matrices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2" name="Object 1028"/>
          <p:cNvGraphicFramePr>
            <a:graphicFrameLocks noChangeAspect="1"/>
          </p:cNvGraphicFramePr>
          <p:nvPr/>
        </p:nvGraphicFramePr>
        <p:xfrm>
          <a:off x="965200" y="2616200"/>
          <a:ext cx="7454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7" imgW="5488909" imgH="1074790" progId="Word.Document.8">
                  <p:embed/>
                </p:oleObj>
              </mc:Choice>
              <mc:Fallback>
                <p:oleObj name="Document" r:id="rId7" imgW="5488909" imgH="1074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616200"/>
                        <a:ext cx="74549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8437" y="2628900"/>
            <a:ext cx="566738" cy="266700"/>
          </a:xfrm>
          <a:prstGeom prst="rect">
            <a:avLst/>
          </a:prstGeom>
          <a:noFill/>
        </p:spPr>
      </p:pic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13" name="Picture 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2396" y="3124201"/>
            <a:ext cx="3165004" cy="1104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98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027"/>
          <p:cNvGraphicFramePr>
            <a:graphicFrameLocks noChangeAspect="1"/>
          </p:cNvGraphicFramePr>
          <p:nvPr/>
        </p:nvGraphicFramePr>
        <p:xfrm>
          <a:off x="469900" y="1384300"/>
          <a:ext cx="8191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Document" r:id="rId3" imgW="5488909" imgH="391454" progId="Word.Document.8">
                  <p:embed/>
                </p:oleObj>
              </mc:Choice>
              <mc:Fallback>
                <p:oleObj name="Document" r:id="rId3" imgW="5488909" imgH="3914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384300"/>
                        <a:ext cx="8191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028"/>
          <p:cNvGraphicFramePr>
            <a:graphicFrameLocks noChangeAspect="1"/>
          </p:cNvGraphicFramePr>
          <p:nvPr/>
        </p:nvGraphicFramePr>
        <p:xfrm>
          <a:off x="463710" y="2225675"/>
          <a:ext cx="8202453" cy="53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Document" r:id="rId5" imgW="5491445" imgH="362689" progId="Word.Document.8">
                  <p:embed/>
                </p:oleObj>
              </mc:Choice>
              <mc:Fallback>
                <p:oleObj name="Document" r:id="rId5" imgW="5491445" imgH="362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10" y="2225675"/>
                        <a:ext cx="8202453" cy="538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029"/>
          <p:cNvGraphicFramePr>
            <a:graphicFrameLocks noChangeAspect="1"/>
          </p:cNvGraphicFramePr>
          <p:nvPr/>
        </p:nvGraphicFramePr>
        <p:xfrm>
          <a:off x="469425" y="3202464"/>
          <a:ext cx="8219598" cy="113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Document" r:id="rId7" imgW="5488909" imgH="757745" progId="Word.Document.8">
                  <p:embed/>
                </p:oleObj>
              </mc:Choice>
              <mc:Fallback>
                <p:oleObj name="Document" r:id="rId7" imgW="5488909" imgH="7577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5" y="3202464"/>
                        <a:ext cx="8219598" cy="1135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Matrix Square Root</a:t>
            </a:r>
            <a:endParaRPr lang="en-US" sz="4400" dirty="0">
              <a:latin typeface="+mj-lt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0" y="1397000"/>
            <a:ext cx="482600" cy="241300"/>
          </a:xfrm>
          <a:prstGeom prst="rect">
            <a:avLst/>
          </a:prstGeom>
          <a:noFill/>
        </p:spPr>
      </p:pic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27106" y="1358900"/>
            <a:ext cx="711994" cy="292100"/>
          </a:xfrm>
          <a:prstGeom prst="rect">
            <a:avLst/>
          </a:prstGeom>
          <a:noFill/>
        </p:spPr>
      </p:pic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38" name="Picture 10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7300" y="3213099"/>
            <a:ext cx="795200" cy="263525"/>
          </a:xfrm>
          <a:prstGeom prst="rect">
            <a:avLst/>
          </a:prstGeom>
          <a:noFill/>
        </p:spPr>
      </p:pic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40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2500" y="3848100"/>
            <a:ext cx="1231900" cy="453858"/>
          </a:xfrm>
          <a:prstGeom prst="rect">
            <a:avLst/>
          </a:prstGeom>
          <a:noFill/>
        </p:spPr>
      </p:pic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42" name="Picture 1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7300" y="4813300"/>
            <a:ext cx="2171699" cy="489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706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235" y="1449705"/>
            <a:ext cx="8001000" cy="7943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535" y="2612390"/>
            <a:ext cx="8001000" cy="7000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965" y="3836035"/>
            <a:ext cx="7999572" cy="44434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265" y="5069205"/>
            <a:ext cx="7999572" cy="4772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Determinants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35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435" y="1449705"/>
            <a:ext cx="8001000" cy="714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0482" name="Picture 10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195" y="3074353"/>
            <a:ext cx="7999572" cy="5086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0483" name="Picture 10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6295" y="3937318"/>
            <a:ext cx="7999572" cy="71580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0484" name="Picture 10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865" y="4907280"/>
            <a:ext cx="7999572" cy="4600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0485" name="Picture 1029"/>
          <p:cNvPicPr>
            <a:picLocks noChangeAspect="1" noChangeArrowheads="1"/>
          </p:cNvPicPr>
          <p:nvPr/>
        </p:nvPicPr>
        <p:blipFill>
          <a:blip r:embed="rId6" cstate="print"/>
          <a:srcRect t="-1187" r="6855"/>
          <a:stretch>
            <a:fillRect/>
          </a:stretch>
        </p:blipFill>
        <p:spPr bwMode="auto">
          <a:xfrm>
            <a:off x="928370" y="2286000"/>
            <a:ext cx="6920230" cy="44672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Determinants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846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835" y="1345565"/>
            <a:ext cx="8001000" cy="17645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550" y="4732020"/>
            <a:ext cx="7999572" cy="4600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9950" y="5389880"/>
            <a:ext cx="7999572" cy="4600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/>
          <a:srcRect r="7795"/>
          <a:stretch>
            <a:fillRect/>
          </a:stretch>
        </p:blipFill>
        <p:spPr bwMode="auto">
          <a:xfrm>
            <a:off x="922020" y="3053715"/>
            <a:ext cx="6850380" cy="5843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6" cstate="print"/>
          <a:srcRect r="6923"/>
          <a:stretch>
            <a:fillRect/>
          </a:stretch>
        </p:blipFill>
        <p:spPr bwMode="auto">
          <a:xfrm>
            <a:off x="933450" y="3728720"/>
            <a:ext cx="6915150" cy="8629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82320" y="162560"/>
            <a:ext cx="6629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Matrix Trace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610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1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318895"/>
            <a:ext cx="7999572" cy="6500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2532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520" y="4093845"/>
            <a:ext cx="7999572" cy="485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2533" name="Picture 1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927509"/>
            <a:ext cx="8413909" cy="9344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2534" name="Picture 1030"/>
          <p:cNvPicPr>
            <a:picLocks noChangeAspect="1" noChangeArrowheads="1"/>
          </p:cNvPicPr>
          <p:nvPr/>
        </p:nvPicPr>
        <p:blipFill>
          <a:blip r:embed="rId5" cstate="print"/>
          <a:srcRect r="3835"/>
          <a:stretch>
            <a:fillRect/>
          </a:stretch>
        </p:blipFill>
        <p:spPr bwMode="auto">
          <a:xfrm>
            <a:off x="355600" y="5013325"/>
            <a:ext cx="8089900" cy="9344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2535" name="Picture 10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" y="2223453"/>
            <a:ext cx="8412480" cy="52292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17500" y="286814"/>
            <a:ext cx="74117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3200" dirty="0" smtClean="0">
                <a:latin typeface="+mj-lt"/>
              </a:rPr>
              <a:t>Eigenvalues and Eigenvectors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72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2" cstate="print"/>
          <a:srcRect r="3684"/>
          <a:stretch>
            <a:fillRect/>
          </a:stretch>
        </p:blipFill>
        <p:spPr bwMode="auto">
          <a:xfrm>
            <a:off x="177800" y="1376680"/>
            <a:ext cx="8102600" cy="71294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 r="10945"/>
          <a:stretch>
            <a:fillRect/>
          </a:stretch>
        </p:blipFill>
        <p:spPr bwMode="auto">
          <a:xfrm>
            <a:off x="229870" y="3397092"/>
            <a:ext cx="7491730" cy="6900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 r="7775"/>
          <a:stretch>
            <a:fillRect/>
          </a:stretch>
        </p:blipFill>
        <p:spPr bwMode="auto">
          <a:xfrm>
            <a:off x="242570" y="4657567"/>
            <a:ext cx="7758430" cy="9186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 r="17666"/>
          <a:stretch>
            <a:fillRect/>
          </a:stretch>
        </p:blipFill>
        <p:spPr bwMode="auto">
          <a:xfrm>
            <a:off x="656748" y="2379187"/>
            <a:ext cx="6925152" cy="587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17500" y="286814"/>
            <a:ext cx="74117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3200" dirty="0" smtClean="0">
                <a:latin typeface="+mj-lt"/>
              </a:rPr>
              <a:t>Eigenvalues and Eigenvectors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93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1027"/>
          <p:cNvSpPr txBox="1">
            <a:spLocks noChangeArrowheads="1"/>
          </p:cNvSpPr>
          <p:nvPr/>
        </p:nvSpPr>
        <p:spPr bwMode="auto">
          <a:xfrm>
            <a:off x="342900" y="1173480"/>
            <a:ext cx="6629400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2700" dirty="0">
                <a:latin typeface="Times New Roman" pitchFamily="18" charset="0"/>
              </a:rPr>
              <a:t>Example:</a:t>
            </a:r>
          </a:p>
        </p:txBody>
      </p:sp>
      <p:grpSp>
        <p:nvGrpSpPr>
          <p:cNvPr id="2" name="Group 1038"/>
          <p:cNvGrpSpPr>
            <a:grpSpLocks/>
          </p:cNvGrpSpPr>
          <p:nvPr/>
        </p:nvGrpSpPr>
        <p:grpSpPr bwMode="auto">
          <a:xfrm>
            <a:off x="1811020" y="4428490"/>
            <a:ext cx="8412480" cy="1757363"/>
            <a:chOff x="992" y="3304"/>
            <a:chExt cx="5888" cy="1231"/>
          </a:xfrm>
        </p:grpSpPr>
        <p:pic>
          <p:nvPicPr>
            <p:cNvPr id="20490" name="Picture 102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2" y="3304"/>
              <a:ext cx="5888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20491" name="Picture 102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2" y="3552"/>
              <a:ext cx="5888" cy="4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20492" name="Picture 103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2" y="3848"/>
              <a:ext cx="5888" cy="4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20493" name="Picture 103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92" y="4104"/>
              <a:ext cx="5888" cy="4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pic>
        <p:nvPicPr>
          <p:cNvPr id="20485" name="Picture 103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4325" y="1303020"/>
            <a:ext cx="8411052" cy="12215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3" name="Group 1037"/>
          <p:cNvGrpSpPr>
            <a:grpSpLocks/>
          </p:cNvGrpSpPr>
          <p:nvPr/>
        </p:nvGrpSpPr>
        <p:grpSpPr bwMode="auto">
          <a:xfrm>
            <a:off x="893445" y="2433320"/>
            <a:ext cx="9702642" cy="1558767"/>
            <a:chOff x="812" y="1872"/>
            <a:chExt cx="6791" cy="1091"/>
          </a:xfrm>
        </p:grpSpPr>
        <p:pic>
          <p:nvPicPr>
            <p:cNvPr id="20488" name="Picture 103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12" y="1872"/>
              <a:ext cx="5887" cy="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20489" name="Picture 10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16" y="2256"/>
              <a:ext cx="5887" cy="7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pic>
        <p:nvPicPr>
          <p:cNvPr id="24587" name="Picture 103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09370" y="4074795"/>
            <a:ext cx="8411052" cy="4829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17500" y="286814"/>
            <a:ext cx="741172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3200" dirty="0" smtClean="0">
                <a:latin typeface="+mj-lt"/>
              </a:rPr>
              <a:t>Eigenvalues and Eigenvectors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977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4715510"/>
            <a:ext cx="8001000" cy="804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4692" y="2948940"/>
            <a:ext cx="8412480" cy="10801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580" y="1333500"/>
            <a:ext cx="7999572" cy="10815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17500" y="162560"/>
            <a:ext cx="741172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Derivatives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3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917700"/>
            <a:ext cx="6527800" cy="3022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3357" y="3853742"/>
            <a:ext cx="2250194" cy="607452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8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1027"/>
          <p:cNvPicPr>
            <a:picLocks noChangeAspect="1" noChangeArrowheads="1"/>
          </p:cNvPicPr>
          <p:nvPr/>
        </p:nvPicPr>
        <p:blipFill>
          <a:blip r:embed="rId2" cstate="print"/>
          <a:srcRect t="12414" b="14617"/>
          <a:stretch>
            <a:fillRect/>
          </a:stretch>
        </p:blipFill>
        <p:spPr bwMode="auto">
          <a:xfrm>
            <a:off x="285115" y="4931034"/>
            <a:ext cx="7999572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2532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" y="962435"/>
            <a:ext cx="7999572" cy="279177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2533" name="Picture 1029"/>
          <p:cNvPicPr>
            <a:picLocks noChangeAspect="1" noChangeArrowheads="1"/>
          </p:cNvPicPr>
          <p:nvPr/>
        </p:nvPicPr>
        <p:blipFill>
          <a:blip r:embed="rId4" cstate="print"/>
          <a:srcRect t="13397" r="23068" b="14222"/>
          <a:stretch>
            <a:fillRect/>
          </a:stretch>
        </p:blipFill>
        <p:spPr bwMode="auto">
          <a:xfrm>
            <a:off x="1541780" y="3541879"/>
            <a:ext cx="6471920" cy="723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2534" name="Picture 10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16430" y="4183303"/>
            <a:ext cx="8412480" cy="81010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17500" y="162560"/>
            <a:ext cx="741172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Derivatives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520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 r="12213"/>
          <a:stretch>
            <a:fillRect/>
          </a:stretch>
        </p:blipFill>
        <p:spPr bwMode="auto">
          <a:xfrm>
            <a:off x="450850" y="1323975"/>
            <a:ext cx="7385050" cy="9058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2900680"/>
            <a:ext cx="10388600" cy="2111693"/>
            <a:chOff x="472" y="2368"/>
            <a:chExt cx="7312" cy="1478"/>
          </a:xfrm>
        </p:grpSpPr>
        <p:pic>
          <p:nvPicPr>
            <p:cNvPr id="235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8911"/>
            <a:stretch>
              <a:fillRect/>
            </a:stretch>
          </p:blipFill>
          <p:spPr bwMode="auto">
            <a:xfrm>
              <a:off x="472" y="2368"/>
              <a:ext cx="5363" cy="6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2355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6" y="3200"/>
              <a:ext cx="5888" cy="6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17500" y="162560"/>
            <a:ext cx="741172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Maxima and Minima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19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 r="10024"/>
          <a:stretch>
            <a:fillRect/>
          </a:stretch>
        </p:blipFill>
        <p:spPr bwMode="auto">
          <a:xfrm>
            <a:off x="254000" y="5151755"/>
            <a:ext cx="7569200" cy="59864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6420" y="1901667"/>
            <a:ext cx="8413484" cy="2857500"/>
            <a:chOff x="1428" y="1514"/>
            <a:chExt cx="5888" cy="2000"/>
          </a:xfrm>
        </p:grpSpPr>
        <p:pic>
          <p:nvPicPr>
            <p:cNvPr id="2458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" y="1514"/>
              <a:ext cx="5888" cy="2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2458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991" r="87082" b="18563"/>
            <a:stretch>
              <a:fillRect/>
            </a:stretch>
          </p:blipFill>
          <p:spPr bwMode="auto">
            <a:xfrm>
              <a:off x="3982" y="3191"/>
              <a:ext cx="702" cy="2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" y="1238250"/>
            <a:ext cx="8411052" cy="81010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17500" y="162560"/>
            <a:ext cx="741172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Maxima and Minima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910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1192" y="2392522"/>
            <a:ext cx="8412480" cy="5014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" y="1341755"/>
            <a:ext cx="8412480" cy="7229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6880" y="3415030"/>
            <a:ext cx="10331292" cy="2083118"/>
            <a:chOff x="608" y="2568"/>
            <a:chExt cx="7231" cy="1458"/>
          </a:xfrm>
        </p:grpSpPr>
        <p:pic>
          <p:nvPicPr>
            <p:cNvPr id="2560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" y="2568"/>
              <a:ext cx="5887" cy="9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2560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51" y="3384"/>
              <a:ext cx="5888" cy="6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17500" y="162560"/>
            <a:ext cx="741172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Maxima and Minima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077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92" y="2333625"/>
            <a:ext cx="8412480" cy="7558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880" y="1353185"/>
            <a:ext cx="8412480" cy="6915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5342" y="3559175"/>
            <a:ext cx="8412480" cy="5943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480" y="4460240"/>
            <a:ext cx="8412480" cy="107727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17500" y="162560"/>
            <a:ext cx="741172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Maxima and Minima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646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780" y="1399540"/>
            <a:ext cx="8412480" cy="7400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 l="1095" t="35790" r="89697"/>
          <a:stretch>
            <a:fillRect/>
          </a:stretch>
        </p:blipFill>
        <p:spPr bwMode="auto">
          <a:xfrm>
            <a:off x="5029200" y="4902200"/>
            <a:ext cx="774700" cy="38163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17500" y="162560"/>
            <a:ext cx="741172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Maxima and Minima</a:t>
            </a:r>
            <a:endParaRPr lang="en-US" sz="4400" dirty="0">
              <a:latin typeface="+mj-lt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 r="61866"/>
          <a:stretch>
            <a:fillRect/>
          </a:stretch>
        </p:blipFill>
        <p:spPr bwMode="auto">
          <a:xfrm>
            <a:off x="1770380" y="2309337"/>
            <a:ext cx="3208020" cy="28917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498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79400" y="1211580"/>
            <a:ext cx="6629400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2700" dirty="0">
                <a:latin typeface="Times New Roman" pitchFamily="18" charset="0"/>
              </a:rPr>
              <a:t>Example: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3540" y="1378585"/>
            <a:ext cx="8412480" cy="530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3540" y="1940560"/>
            <a:ext cx="8412480" cy="6829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080" y="2663190"/>
            <a:ext cx="8412480" cy="5786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" y="3149125"/>
            <a:ext cx="8412480" cy="93297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180" y="4217988"/>
            <a:ext cx="8412480" cy="804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8780" y="5078255"/>
            <a:ext cx="8412480" cy="5614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94200" y="1598613"/>
            <a:ext cx="4491990" cy="47634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17500" y="162560"/>
            <a:ext cx="741172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Maxima and Minima</a:t>
            </a:r>
            <a:endParaRPr lang="en-US" sz="4400" dirty="0">
              <a:latin typeface="+mj-lt"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9" cstate="print"/>
          <a:srcRect r="71709" b="1909"/>
          <a:stretch>
            <a:fillRect/>
          </a:stretch>
        </p:blipFill>
        <p:spPr bwMode="auto">
          <a:xfrm>
            <a:off x="3525520" y="1281430"/>
            <a:ext cx="2379980" cy="6362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10" cstate="print"/>
          <a:srcRect r="74713" b="5277"/>
          <a:stretch>
            <a:fillRect/>
          </a:stretch>
        </p:blipFill>
        <p:spPr bwMode="auto">
          <a:xfrm>
            <a:off x="3562350" y="1884045"/>
            <a:ext cx="2127250" cy="5670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748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95580" y="1262380"/>
            <a:ext cx="6629400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2700" dirty="0">
                <a:latin typeface="Times New Roman" pitchFamily="18" charset="0"/>
              </a:rPr>
              <a:t>Example: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951355"/>
            <a:ext cx="8412480" cy="175450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480" y="3735070"/>
            <a:ext cx="8412480" cy="7072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2010" y="1497013"/>
            <a:ext cx="4491990" cy="47634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17500" y="162560"/>
            <a:ext cx="741172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4400" dirty="0" smtClean="0">
                <a:latin typeface="+mj-lt"/>
              </a:rPr>
              <a:t>Maxima and Minima</a:t>
            </a:r>
            <a:endParaRPr lang="en-US" sz="4400" dirty="0">
              <a:latin typeface="+mj-lt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 r="37440" b="1942"/>
          <a:stretch>
            <a:fillRect/>
          </a:stretch>
        </p:blipFill>
        <p:spPr bwMode="auto">
          <a:xfrm>
            <a:off x="731520" y="1720850"/>
            <a:ext cx="5262880" cy="488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8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295" y="1299210"/>
            <a:ext cx="7999572" cy="13401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015" y="3661410"/>
            <a:ext cx="7999572" cy="170164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52902" y="2496820"/>
            <a:ext cx="9781223" cy="8558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17500" y="248174"/>
            <a:ext cx="7411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3600" dirty="0" smtClean="0">
                <a:latin typeface="+mj-lt"/>
              </a:rPr>
              <a:t>Matrix Inversion Theorems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8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25" y="1291590"/>
            <a:ext cx="7999572" cy="197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3667125"/>
            <a:ext cx="8926830" cy="1638777"/>
            <a:chOff x="168" y="2860"/>
            <a:chExt cx="6247" cy="1147"/>
          </a:xfrm>
        </p:grpSpPr>
        <p:pic>
          <p:nvPicPr>
            <p:cNvPr id="317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2860"/>
              <a:ext cx="5887" cy="6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3175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8" y="3584"/>
              <a:ext cx="5599" cy="4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17500" y="248174"/>
            <a:ext cx="7411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754380" algn="l"/>
              </a:tabLst>
            </a:pPr>
            <a:r>
              <a:rPr lang="en-US" sz="3600" dirty="0" smtClean="0">
                <a:latin typeface="+mj-lt"/>
              </a:rPr>
              <a:t>Matrix Inversion Theorems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21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943100"/>
            <a:ext cx="6578600" cy="2959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98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81101"/>
            <a:ext cx="8229600" cy="4019215"/>
          </a:xfrm>
        </p:spPr>
        <p:txBody>
          <a:bodyPr>
            <a:normAutofit/>
          </a:bodyPr>
          <a:lstStyle/>
          <a:p>
            <a:r>
              <a:rPr lang="en-US" dirty="0" smtClean="0"/>
              <a:t>Homework </a:t>
            </a:r>
            <a:r>
              <a:rPr lang="en-US" dirty="0" smtClean="0"/>
              <a:t>1 due today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Homework 2 due in 7 days</a:t>
            </a:r>
          </a:p>
          <a:p>
            <a:endParaRPr lang="en-US" dirty="0"/>
          </a:p>
          <a:p>
            <a:r>
              <a:rPr lang="en-US" dirty="0" smtClean="0"/>
              <a:t>Next quiz active Monday at 1pm.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943100"/>
            <a:ext cx="6578600" cy="2959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Results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0441" y="3882280"/>
            <a:ext cx="4959120" cy="607452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30400"/>
            <a:ext cx="6553200" cy="2984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9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30400"/>
            <a:ext cx="6553200" cy="2984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Results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9192" y="2840648"/>
            <a:ext cx="2033610" cy="607452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79700"/>
            <a:ext cx="6553200" cy="1498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A21C-C11B-4314-B41E-9B76119853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2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Buff">
  <a:themeElements>
    <a:clrScheme name="Custom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9050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CAR_born_template2">
  <a:themeElements>
    <a:clrScheme name="ccar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a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a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a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a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10551</TotalTime>
  <Words>421</Words>
  <Application>Microsoft Macintosh PowerPoint</Application>
  <PresentationFormat>On-screen Show (4:3)</PresentationFormat>
  <Paragraphs>128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CUBuff</vt:lpstr>
      <vt:lpstr>CCAR_born_template2</vt:lpstr>
      <vt:lpstr>Document</vt:lpstr>
      <vt:lpstr>Microsoft Word 97 - 2004 Document</vt:lpstr>
      <vt:lpstr>Microsoft Equation</vt:lpstr>
      <vt:lpstr>PowerPoint Presentation</vt:lpstr>
      <vt:lpstr>Announcements</vt:lpstr>
      <vt:lpstr>Quiz Results</vt:lpstr>
      <vt:lpstr>Quiz Results</vt:lpstr>
      <vt:lpstr>Quiz Results</vt:lpstr>
      <vt:lpstr>Quiz Results</vt:lpstr>
      <vt:lpstr>Quiz Results</vt:lpstr>
      <vt:lpstr>Quiz Results</vt:lpstr>
      <vt:lpstr>Quiz Results</vt:lpstr>
      <vt:lpstr>Quiz Results</vt:lpstr>
      <vt:lpstr>Today’s Lecture</vt:lpstr>
      <vt:lpstr>First: 1 slide on integration tolerances</vt:lpstr>
      <vt:lpstr>Matlab Overview</vt:lpstr>
      <vt:lpstr>Generic Tips: Pre-allocate</vt:lpstr>
      <vt:lpstr>Generic Tips: Misc.</vt:lpstr>
      <vt:lpstr>Symbolic Toolbox</vt:lpstr>
      <vt:lpstr>reshape() Command</vt:lpstr>
      <vt:lpstr>Python</vt:lpstr>
      <vt:lpstr>Python</vt:lpstr>
      <vt:lpstr>Python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Leonard</dc:creator>
  <cp:lastModifiedBy>Jeff Parker</cp:lastModifiedBy>
  <cp:revision>285</cp:revision>
  <dcterms:created xsi:type="dcterms:W3CDTF">2010-10-26T19:01:06Z</dcterms:created>
  <dcterms:modified xsi:type="dcterms:W3CDTF">2012-09-06T21:27:56Z</dcterms:modified>
</cp:coreProperties>
</file>