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3984" r:id="rId2"/>
  </p:sldMasterIdLst>
  <p:notesMasterIdLst>
    <p:notesMasterId r:id="rId81"/>
  </p:notesMasterIdLst>
  <p:handoutMasterIdLst>
    <p:handoutMasterId r:id="rId82"/>
  </p:handoutMasterIdLst>
  <p:sldIdLst>
    <p:sldId id="258" r:id="rId3"/>
    <p:sldId id="317" r:id="rId4"/>
    <p:sldId id="591" r:id="rId5"/>
    <p:sldId id="465" r:id="rId6"/>
    <p:sldId id="617" r:id="rId7"/>
    <p:sldId id="618" r:id="rId8"/>
    <p:sldId id="619" r:id="rId9"/>
    <p:sldId id="599" r:id="rId10"/>
    <p:sldId id="620" r:id="rId11"/>
    <p:sldId id="627" r:id="rId12"/>
    <p:sldId id="628" r:id="rId13"/>
    <p:sldId id="630" r:id="rId14"/>
    <p:sldId id="631" r:id="rId15"/>
    <p:sldId id="632" r:id="rId16"/>
    <p:sldId id="621" r:id="rId17"/>
    <p:sldId id="560" r:id="rId18"/>
    <p:sldId id="604" r:id="rId19"/>
    <p:sldId id="605" r:id="rId20"/>
    <p:sldId id="603" r:id="rId21"/>
    <p:sldId id="606" r:id="rId22"/>
    <p:sldId id="607" r:id="rId23"/>
    <p:sldId id="608" r:id="rId24"/>
    <p:sldId id="664" r:id="rId25"/>
    <p:sldId id="665" r:id="rId26"/>
    <p:sldId id="666" r:id="rId27"/>
    <p:sldId id="669" r:id="rId28"/>
    <p:sldId id="667" r:id="rId29"/>
    <p:sldId id="670" r:id="rId30"/>
    <p:sldId id="668" r:id="rId31"/>
    <p:sldId id="671" r:id="rId32"/>
    <p:sldId id="609" r:id="rId33"/>
    <p:sldId id="610" r:id="rId34"/>
    <p:sldId id="612" r:id="rId35"/>
    <p:sldId id="660" r:id="rId36"/>
    <p:sldId id="611" r:id="rId37"/>
    <p:sldId id="634" r:id="rId38"/>
    <p:sldId id="633" r:id="rId39"/>
    <p:sldId id="614" r:id="rId40"/>
    <p:sldId id="635" r:id="rId41"/>
    <p:sldId id="636" r:id="rId42"/>
    <p:sldId id="637" r:id="rId43"/>
    <p:sldId id="640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48" r:id="rId52"/>
    <p:sldId id="64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564" r:id="rId64"/>
    <p:sldId id="661" r:id="rId65"/>
    <p:sldId id="565" r:id="rId66"/>
    <p:sldId id="566" r:id="rId67"/>
    <p:sldId id="567" r:id="rId68"/>
    <p:sldId id="662" r:id="rId69"/>
    <p:sldId id="615" r:id="rId70"/>
    <p:sldId id="568" r:id="rId71"/>
    <p:sldId id="672" r:id="rId72"/>
    <p:sldId id="569" r:id="rId73"/>
    <p:sldId id="570" r:id="rId74"/>
    <p:sldId id="571" r:id="rId75"/>
    <p:sldId id="573" r:id="rId76"/>
    <p:sldId id="574" r:id="rId77"/>
    <p:sldId id="575" r:id="rId78"/>
    <p:sldId id="576" r:id="rId79"/>
    <p:sldId id="663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38" autoAdjust="0"/>
  </p:normalViewPr>
  <p:slideViewPr>
    <p:cSldViewPr snapToGrid="0">
      <p:cViewPr varScale="1">
        <p:scale>
          <a:sx n="112" d="100"/>
          <a:sy n="112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45EE-5DDC-8E48-96F5-776E4642F7FF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4325-3DCE-3144-904D-E3159E4D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532-CFFC-4A2D-9D8A-66E58441D2B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BA22-507E-40EE-A608-95FF2E42E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BDA13-1B10-4494-8A96-511BED6D4559}" type="slidenum">
              <a:rPr lang="en-US"/>
              <a:pPr/>
              <a:t>76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1D242-EB61-8847-9EA8-A1B91C2C9721}" type="datetime1">
              <a:rPr lang="en-US" smtClean="0"/>
              <a:t>9/17/12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76200" y="6096000"/>
            <a:ext cx="4292600" cy="685800"/>
            <a:chOff x="1371600" y="4343400"/>
            <a:chExt cx="4292600" cy="685800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965960" y="4382869"/>
              <a:ext cx="3698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0" name="Picture 19" descr="Boulder FL master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Topic: Astrodynamics</a:t>
            </a:r>
          </a:p>
          <a:p>
            <a:pPr>
              <a:defRPr/>
            </a:pPr>
            <a:r>
              <a:rPr lang="en-US"/>
              <a:t>          June, 2006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Statistical Orbit Determination</a:t>
            </a:r>
          </a:p>
          <a:p>
            <a:pPr>
              <a:defRPr/>
            </a:pPr>
            <a:r>
              <a:rPr lang="en-US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339255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8486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7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3100"/>
            <a:ext cx="4040188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3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3100"/>
            <a:ext cx="4041775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6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8400"/>
            <a:ext cx="511175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3008313" cy="382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40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9FD82-4A47-9741-9F07-8F5A53B027DF}" type="datetime1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606709"/>
            <a:ext cx="9144000" cy="1251030"/>
            <a:chOff x="0" y="5606709"/>
            <a:chExt cx="9144000" cy="125103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76200" y="6096000"/>
              <a:ext cx="3759200" cy="685800"/>
              <a:chOff x="1371600" y="4343400"/>
              <a:chExt cx="3759200" cy="685800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1965960" y="4382869"/>
                <a:ext cx="3164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6" name="Picture 25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EEDE3-1888-F94D-8527-288B790CF33F}" type="datetime1">
              <a:rPr lang="en-US" smtClean="0"/>
              <a:t>9/17/12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606970"/>
            <a:ext cx="9144000" cy="1251030"/>
            <a:chOff x="0" y="5606709"/>
            <a:chExt cx="9144000" cy="125103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76200" y="6096000"/>
              <a:ext cx="3886200" cy="685800"/>
              <a:chOff x="1371600" y="4343400"/>
              <a:chExt cx="3886200" cy="685800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1965960" y="4382869"/>
                <a:ext cx="3291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13" name="Picture 12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759FB-7B67-1D4D-9A15-1D1164DFA4D0}" type="datetime1">
              <a:rPr lang="en-US" smtClean="0"/>
              <a:t>9/17/12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5100"/>
            <a:ext cx="7048500" cy="6858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927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0927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81101"/>
            <a:ext cx="4040188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81101"/>
            <a:ext cx="4041775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1A3BD-9F85-174C-8272-80EF8B8B1D7F}" type="datetime1">
              <a:rPr lang="en-US" smtClean="0"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34DEF-9711-2F45-B7FA-1CCA686A608C}" type="datetime1">
              <a:rPr lang="en-US" smtClean="0"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15900"/>
            <a:ext cx="7479792" cy="463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B94A20-CFC8-8146-86C2-66E295167370}" type="datetime1">
              <a:rPr lang="en-US" smtClean="0"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301"/>
            <a:ext cx="8229600" cy="4686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B7BBE-6255-D843-A827-4EF3D345B83C}" type="datetime1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A88E3-ABD8-3049-B172-163FE08DFADB}" type="datetime1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609600"/>
          </a:xfrm>
          <a:prstGeom prst="rect">
            <a:avLst/>
          </a:prstGeom>
        </p:spPr>
        <p:txBody>
          <a:bodyPr vert="horz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6863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0CE68565-9B9B-3F44-96D7-2871272DCC70}" type="datetime1">
              <a:rPr lang="en-US" smtClean="0"/>
              <a:t>9/17/12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 vert="horz" anchor="b"/>
          <a:lstStyle>
            <a:lvl1pPr algn="r" eaLnBrk="1" latinLnBrk="0" hangingPunct="1">
              <a:defRPr kumimoji="0" sz="12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59800" y="6407944"/>
            <a:ext cx="4532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88267" y="5596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71267" y="8467"/>
            <a:ext cx="1981200" cy="954107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CCAR</a:t>
            </a:r>
          </a:p>
          <a:p>
            <a:pPr algn="ctr"/>
            <a:r>
              <a:rPr lang="en-US" sz="1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Colorado Center for Astrodynamics Research</a:t>
            </a:r>
            <a:endParaRPr lang="en-US" sz="1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00" y="6096000"/>
            <a:ext cx="3581400" cy="685800"/>
            <a:chOff x="1371600" y="4343400"/>
            <a:chExt cx="3581400" cy="685800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1965960" y="4382869"/>
              <a:ext cx="2987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Boulder FL master.eps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70" r:id="rId8"/>
    <p:sldLayoutId id="2147483971" r:id="rId9"/>
    <p:sldLayoutId id="2147483996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2700"/>
            <a:ext cx="8229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9747" name="Rectangle 3"/>
          <p:cNvSpPr>
            <a:spLocks noChangeArrowheads="1"/>
          </p:cNvSpPr>
          <p:nvPr userDrawn="1"/>
        </p:nvSpPr>
        <p:spPr bwMode="auto">
          <a:xfrm>
            <a:off x="25400" y="939800"/>
            <a:ext cx="8470900" cy="228600"/>
          </a:xfrm>
          <a:prstGeom prst="rect">
            <a:avLst/>
          </a:prstGeom>
          <a:gradFill rotWithShape="0">
            <a:gsLst>
              <a:gs pos="0">
                <a:srgbClr val="BA9700"/>
              </a:gs>
              <a:gs pos="100000">
                <a:srgbClr val="BA97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6563" y="0"/>
            <a:ext cx="1087437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13200" y="6438900"/>
            <a:ext cx="5118100" cy="279400"/>
          </a:xfrm>
          <a:prstGeom prst="rect">
            <a:avLst/>
          </a:prstGeom>
          <a:gradFill rotWithShape="0">
            <a:gsLst>
              <a:gs pos="0">
                <a:srgbClr val="BA9700">
                  <a:gamma/>
                  <a:tint val="0"/>
                  <a:invGamma/>
                </a:srgbClr>
              </a:gs>
              <a:gs pos="100000">
                <a:srgbClr val="BA97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" y="6172200"/>
            <a:ext cx="4570413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Colorado Center for Astrodynamics Research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The University of Colorado         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225925" y="6448425"/>
            <a:ext cx="457041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5AB28CD-99C7-40B9-B9E6-C9FB64B3AD9B}" type="slidenum">
              <a:rPr lang="en-US" sz="1400" b="1">
                <a:solidFill>
                  <a:srgbClr val="15188B"/>
                </a:solidFill>
                <a:latin typeface="Helvetica" pitchFamily="1" charset="0"/>
              </a:rPr>
              <a:pPr algn="r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1400" b="1">
                <a:solidFill>
                  <a:srgbClr val="15188B"/>
                </a:solidFill>
                <a:latin typeface="Helvetica" pitchFamily="1" charset="0"/>
              </a:rPr>
              <a:t>           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7885113" y="642461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endParaRPr 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7.emf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png"/><Relationship Id="rId5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emf"/><Relationship Id="rId5" Type="http://schemas.openxmlformats.org/officeDocument/2006/relationships/image" Target="../media/image77.png"/><Relationship Id="rId6" Type="http://schemas.openxmlformats.org/officeDocument/2006/relationships/image" Target="../media/image78.emf"/><Relationship Id="rId7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8"/>
          <p:cNvSpPr txBox="1">
            <a:spLocks noChangeArrowheads="1"/>
          </p:cNvSpPr>
          <p:nvPr/>
        </p:nvSpPr>
        <p:spPr bwMode="auto">
          <a:xfrm>
            <a:off x="1822243" y="1304763"/>
            <a:ext cx="718861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ASEN 5070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Statistical Orbit determination I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Fall </a:t>
            </a:r>
            <a:r>
              <a:rPr lang="en-US" sz="2800" dirty="0" smtClean="0"/>
              <a:t>2012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Professor George H. </a:t>
            </a:r>
            <a:r>
              <a:rPr lang="en-US" sz="2800" dirty="0" smtClean="0"/>
              <a:t>Born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Professor Jeffrey S. Parker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endParaRPr lang="en-US" sz="2800" dirty="0" smtClean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Lecture </a:t>
            </a:r>
            <a:r>
              <a:rPr lang="en-US" sz="2800" dirty="0" smtClean="0"/>
              <a:t>7:  Spaceflight Ops and Statistics</a:t>
            </a:r>
            <a:endParaRPr lang="en-US" sz="2800" dirty="0"/>
          </a:p>
        </p:txBody>
      </p:sp>
      <p:pic>
        <p:nvPicPr>
          <p:cNvPr id="32770" name="Picture 27" descr="ccartitl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5511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Must predict </a:t>
            </a:r>
            <a:r>
              <a:rPr lang="en-US" sz="1800" dirty="0" err="1">
                <a:latin typeface="Arial" charset="0"/>
              </a:rPr>
              <a:t>Periapsis</a:t>
            </a:r>
            <a:r>
              <a:rPr lang="en-US" sz="1800" dirty="0">
                <a:latin typeface="Arial" charset="0"/>
              </a:rPr>
              <a:t> Time to within 225 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Must predict </a:t>
            </a:r>
            <a:r>
              <a:rPr lang="en-US" sz="1800" dirty="0" err="1">
                <a:latin typeface="Arial" charset="0"/>
              </a:rPr>
              <a:t>Periapsis</a:t>
            </a:r>
            <a:r>
              <a:rPr lang="en-US" sz="1800" dirty="0">
                <a:latin typeface="Arial" charset="0"/>
              </a:rPr>
              <a:t> Altitude to within 1.5 km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3657600" algn="l"/>
              </a:tabLst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Capability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Altitude requirement easily met with MGS gravity field (</a:t>
            </a:r>
            <a:r>
              <a:rPr lang="en-US" sz="1800" dirty="0" err="1">
                <a:latin typeface="Arial" charset="0"/>
              </a:rPr>
              <a:t>Nav</a:t>
            </a:r>
            <a:r>
              <a:rPr lang="en-US" sz="1800" dirty="0">
                <a:latin typeface="Arial" charset="0"/>
              </a:rPr>
              <a:t> Plan)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Timing requirement uncertainty dominated by assumption on future drag pass atmospheric uncertainty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3657600" algn="l"/>
              </a:tabLst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Atmospheric Variability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Total Orbit-to-Orbit Atmospheric variability: 80% (MGS: 90%)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3657600" algn="l"/>
              </a:tabLst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 err="1">
                <a:latin typeface="Arial" charset="0"/>
              </a:rPr>
              <a:t>Periapsis</a:t>
            </a:r>
            <a:r>
              <a:rPr lang="en-US" sz="1800" dirty="0">
                <a:latin typeface="Arial" charset="0"/>
              </a:rPr>
              <a:t> timing prediction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To first order, the expected change in orbit period per drag pass will indicate how well future </a:t>
            </a:r>
            <a:r>
              <a:rPr lang="en-US" sz="1800" dirty="0" err="1">
                <a:latin typeface="Arial" charset="0"/>
              </a:rPr>
              <a:t>periapses</a:t>
            </a:r>
            <a:r>
              <a:rPr lang="en-US" sz="1800" dirty="0">
                <a:latin typeface="Arial" charset="0"/>
              </a:rPr>
              <a:t> can be predicted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This simplifying assumption is supported by OD covariance analysis</a:t>
            </a:r>
            <a:br>
              <a:rPr lang="en-US" sz="1800" dirty="0">
                <a:latin typeface="Arial" charset="0"/>
              </a:rPr>
            </a:br>
            <a:endParaRPr lang="en-US" sz="18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333FF"/>
                </a:solidFill>
                <a:latin typeface="Arial" charset="0"/>
              </a:rPr>
              <a:t>Aerobraking</a:t>
            </a:r>
            <a:r>
              <a:rPr lang="en-US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Arial" charset="0"/>
              </a:rPr>
              <a:t>Nav</a:t>
            </a:r>
            <a:r>
              <a:rPr lang="en-US" dirty="0">
                <a:solidFill>
                  <a:srgbClr val="3333FF"/>
                </a:solidFill>
                <a:latin typeface="Arial" charset="0"/>
              </a:rPr>
              <a:t> Prediction </a:t>
            </a:r>
            <a:r>
              <a:rPr lang="en-US" dirty="0" smtClean="0">
                <a:solidFill>
                  <a:srgbClr val="3333FF"/>
                </a:solidFill>
                <a:latin typeface="Arial" charset="0"/>
              </a:rPr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Example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Total expected Period change for a given drag pass is 1000 seconds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Atmosphere could change density by 80%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Resulting Period change could be off by 80% = 800 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If orbit Period is different by 800 seconds, then the time of the next </a:t>
            </a:r>
            <a:r>
              <a:rPr lang="en-US" sz="1800" dirty="0" err="1">
                <a:latin typeface="Arial" charset="0"/>
              </a:rPr>
              <a:t>periapsis</a:t>
            </a:r>
            <a:r>
              <a:rPr lang="en-US" sz="1800" dirty="0">
                <a:latin typeface="Arial" charset="0"/>
              </a:rPr>
              <a:t> will be different by 800 seconds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This fails to meet the 225 sec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3657600" algn="l"/>
              </a:tabLst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Large Period Orbits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Period change per rev is large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Therefore can never predict more than 1 </a:t>
            </a:r>
            <a:r>
              <a:rPr lang="en-US" sz="1800" dirty="0" err="1">
                <a:latin typeface="Arial" charset="0"/>
              </a:rPr>
              <a:t>periapsis</a:t>
            </a:r>
            <a:r>
              <a:rPr lang="en-US" sz="1800" dirty="0">
                <a:latin typeface="Arial" charset="0"/>
              </a:rPr>
              <a:t> ahead within the 225 sec requirement with any confidence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3657600" algn="l"/>
              </a:tabLst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Small Period Orbits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Period change per rev is small (for example 30 seconds)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Therefore can predict several </a:t>
            </a:r>
            <a:r>
              <a:rPr lang="en-US" sz="1800" dirty="0" err="1">
                <a:latin typeface="Arial" charset="0"/>
              </a:rPr>
              <a:t>periapses</a:t>
            </a:r>
            <a:r>
              <a:rPr lang="en-US" sz="1800" dirty="0">
                <a:latin typeface="Arial" charset="0"/>
              </a:rPr>
              <a:t> in the future to within the 225 second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3657600" algn="l"/>
              </a:tabLst>
            </a:pPr>
            <a:r>
              <a:rPr lang="en-US" sz="1800" dirty="0">
                <a:latin typeface="Arial" charset="0"/>
              </a:rPr>
              <a:t>Example: 80% uncertainty (24 sec) will allow a 9 rev predict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333FF"/>
                </a:solidFill>
                <a:latin typeface="Arial" charset="0"/>
              </a:rPr>
              <a:t>Nav</a:t>
            </a:r>
            <a:r>
              <a:rPr lang="en-US" dirty="0">
                <a:solidFill>
                  <a:srgbClr val="3333FF"/>
                </a:solidFill>
                <a:latin typeface="Arial" charset="0"/>
              </a:rPr>
              <a:t> Predict </a:t>
            </a:r>
            <a:r>
              <a:rPr lang="en-US" dirty="0" smtClean="0">
                <a:solidFill>
                  <a:srgbClr val="3333FF"/>
                </a:solidFill>
                <a:latin typeface="Arial" charset="0"/>
              </a:rPr>
              <a:t>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FF"/>
                </a:solidFill>
              </a:rPr>
              <a:t>Aerobraking</a:t>
            </a:r>
            <a:r>
              <a:rPr lang="en-US" dirty="0">
                <a:solidFill>
                  <a:srgbClr val="3333FF"/>
                </a:solidFill>
              </a:rPr>
              <a:t> Navigation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1" y="1100000"/>
            <a:ext cx="7462721" cy="44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0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FF"/>
                </a:solidFill>
              </a:rPr>
              <a:t>Aerobraking</a:t>
            </a:r>
            <a:r>
              <a:rPr lang="en-US" dirty="0">
                <a:solidFill>
                  <a:srgbClr val="3333FF"/>
                </a:solidFill>
              </a:rPr>
              <a:t> Navigation Process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" y="1134021"/>
            <a:ext cx="7798388" cy="44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A Baseline set of Navigation solution strategies were identified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Varied data arcs, data types, data weights, parameter estimates, a-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prioris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These solutions were regularly performed and trended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Built a time history of trajectory solutions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Trended evolution of parameter estimates and encounter conditions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Lessons learned from MCO and MPL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Regularly demonstrate consistency to Project and NAG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Weekly Status Reports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Daily Status after TCM-4 (MOI-12 days) “Daily Show”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Shadow navigators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Independent solutions run by Sec312 personnel (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Bhaskaran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Portock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  <a:latin typeface="Arial" charset="0"/>
              </a:rPr>
              <a:t>What contributed to </a:t>
            </a:r>
            <a:r>
              <a:rPr lang="en-US" dirty="0" smtClean="0">
                <a:solidFill>
                  <a:srgbClr val="3333FF"/>
                </a:solidFill>
                <a:latin typeface="Arial" charset="0"/>
              </a:rPr>
              <a:t>ODY </a:t>
            </a:r>
            <a:r>
              <a:rPr lang="en-US" dirty="0">
                <a:solidFill>
                  <a:srgbClr val="3333FF"/>
                </a:solidFill>
                <a:latin typeface="Arial" charset="0"/>
              </a:rPr>
              <a:t>success</a:t>
            </a:r>
            <a:r>
              <a:rPr lang="en-US" dirty="0" smtClean="0">
                <a:solidFill>
                  <a:srgbClr val="3333FF"/>
                </a:solidFill>
                <a:latin typeface="Arial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endParaRPr lang="en-US" dirty="0"/>
          </a:p>
          <a:p>
            <a:r>
              <a:rPr lang="en-US" dirty="0" smtClean="0"/>
              <a:t>Quick Break</a:t>
            </a:r>
          </a:p>
          <a:p>
            <a:endParaRPr lang="en-US" dirty="0"/>
          </a:p>
          <a:p>
            <a:r>
              <a:rPr lang="en-US" dirty="0" smtClean="0"/>
              <a:t>Next up: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Stat 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Odyssey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0" y="304800"/>
            <a:ext cx="7977187" cy="50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2325">
              <a:lnSpc>
                <a:spcPts val="3875"/>
              </a:lnSpc>
              <a:tabLst>
                <a:tab pos="0" algn="l"/>
                <a:tab pos="754063" algn="l"/>
                <a:tab pos="822325" algn="l"/>
                <a:tab pos="1646238" algn="l"/>
                <a:tab pos="2468563" algn="l"/>
                <a:tab pos="3292475" algn="l"/>
                <a:tab pos="4114800" algn="l"/>
                <a:tab pos="4937125" algn="l"/>
                <a:tab pos="5761038" algn="l"/>
                <a:tab pos="6583363" algn="l"/>
                <a:tab pos="7407275" algn="l"/>
                <a:tab pos="8229600" algn="l"/>
                <a:tab pos="9051925" algn="l"/>
                <a:tab pos="9875838" algn="l"/>
              </a:tabLst>
            </a:pPr>
            <a:r>
              <a:rPr lang="en-US" sz="3600" dirty="0">
                <a:latin typeface="Times New Roman" pitchFamily="18" charset="0"/>
              </a:rPr>
              <a:t>The Variance-Covariance Matrix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57260"/>
            <a:ext cx="8412162" cy="52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90660"/>
            <a:ext cx="7999412" cy="1408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886060"/>
            <a:ext cx="8412162" cy="3043238"/>
            <a:chOff x="608" y="2536"/>
            <a:chExt cx="5887" cy="2130"/>
          </a:xfrm>
        </p:grpSpPr>
        <p:pic>
          <p:nvPicPr>
            <p:cNvPr id="3594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4264"/>
              <a:ext cx="5887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594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2536"/>
              <a:ext cx="5599" cy="4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594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" y="2968"/>
              <a:ext cx="5599" cy="13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5132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0230"/>
          <a:stretch/>
        </p:blipFill>
        <p:spPr>
          <a:xfrm>
            <a:off x="215900" y="2311400"/>
            <a:ext cx="8699500" cy="17728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0230"/>
          <a:stretch/>
        </p:blipFill>
        <p:spPr>
          <a:xfrm>
            <a:off x="215900" y="2311400"/>
            <a:ext cx="8699500" cy="17728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3696" y="3291393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0" y="304800"/>
            <a:ext cx="7977187" cy="50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2325">
              <a:lnSpc>
                <a:spcPts val="3875"/>
              </a:lnSpc>
              <a:tabLst>
                <a:tab pos="0" algn="l"/>
                <a:tab pos="754063" algn="l"/>
                <a:tab pos="822325" algn="l"/>
                <a:tab pos="1646238" algn="l"/>
                <a:tab pos="2468563" algn="l"/>
                <a:tab pos="3292475" algn="l"/>
                <a:tab pos="4114800" algn="l"/>
                <a:tab pos="4937125" algn="l"/>
                <a:tab pos="5761038" algn="l"/>
                <a:tab pos="6583363" algn="l"/>
                <a:tab pos="7407275" algn="l"/>
                <a:tab pos="8229600" algn="l"/>
                <a:tab pos="9051925" algn="l"/>
                <a:tab pos="9875838" algn="l"/>
              </a:tabLst>
            </a:pPr>
            <a:r>
              <a:rPr lang="en-US" sz="3600" dirty="0">
                <a:latin typeface="Times New Roman" pitchFamily="18" charset="0"/>
              </a:rPr>
              <a:t>The Variance-Covariance Matrix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57260"/>
            <a:ext cx="8412162" cy="52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90660"/>
            <a:ext cx="7999412" cy="1408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886060"/>
            <a:ext cx="8412162" cy="3043238"/>
            <a:chOff x="608" y="2536"/>
            <a:chExt cx="5887" cy="2130"/>
          </a:xfrm>
        </p:grpSpPr>
        <p:pic>
          <p:nvPicPr>
            <p:cNvPr id="3594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4264"/>
              <a:ext cx="5887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594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2536"/>
              <a:ext cx="5599" cy="4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594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" y="2968"/>
              <a:ext cx="5599" cy="13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464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019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Homework 1 Graded</a:t>
            </a:r>
          </a:p>
          <a:p>
            <a:pPr lvl="1"/>
            <a:r>
              <a:rPr lang="en-US" dirty="0" smtClean="0"/>
              <a:t>Comments included on D2L</a:t>
            </a:r>
          </a:p>
          <a:p>
            <a:pPr lvl="1"/>
            <a:r>
              <a:rPr lang="en-US" dirty="0" smtClean="0"/>
              <a:t>Any questions, talk with us this week</a:t>
            </a:r>
          </a:p>
          <a:p>
            <a:endParaRPr lang="en-US" dirty="0"/>
          </a:p>
          <a:p>
            <a:r>
              <a:rPr lang="en-US" dirty="0" smtClean="0"/>
              <a:t>Homework 2 CAETE due Thursday</a:t>
            </a:r>
          </a:p>
          <a:p>
            <a:pPr lvl="1"/>
            <a:r>
              <a:rPr lang="en-US" dirty="0" smtClean="0"/>
              <a:t>Graded soon after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Homework 3 </a:t>
            </a:r>
            <a:r>
              <a:rPr lang="en-US" dirty="0" smtClean="0"/>
              <a:t>due </a:t>
            </a:r>
            <a:r>
              <a:rPr lang="en-US" dirty="0" smtClean="0"/>
              <a:t>Thursday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</a:t>
            </a:r>
            <a:r>
              <a:rPr lang="en-US" dirty="0" smtClean="0"/>
              <a:t>4 out today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667000"/>
            <a:ext cx="8699500" cy="152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667000"/>
            <a:ext cx="8699500" cy="152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245" y="3764573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0" y="304800"/>
            <a:ext cx="7977187" cy="50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2325">
              <a:lnSpc>
                <a:spcPts val="3875"/>
              </a:lnSpc>
              <a:tabLst>
                <a:tab pos="0" algn="l"/>
                <a:tab pos="754063" algn="l"/>
                <a:tab pos="822325" algn="l"/>
                <a:tab pos="1646238" algn="l"/>
                <a:tab pos="2468563" algn="l"/>
                <a:tab pos="3292475" algn="l"/>
                <a:tab pos="4114800" algn="l"/>
                <a:tab pos="4937125" algn="l"/>
                <a:tab pos="5761038" algn="l"/>
                <a:tab pos="6583363" algn="l"/>
                <a:tab pos="7407275" algn="l"/>
                <a:tab pos="8229600" algn="l"/>
                <a:tab pos="9051925" algn="l"/>
                <a:tab pos="9875838" algn="l"/>
              </a:tabLst>
            </a:pPr>
            <a:r>
              <a:rPr lang="en-US" sz="3600" dirty="0">
                <a:latin typeface="Times New Roman" pitchFamily="18" charset="0"/>
              </a:rPr>
              <a:t>The Variance-Covariance Matrix</a:t>
            </a:r>
          </a:p>
        </p:txBody>
      </p:sp>
      <p:pic>
        <p:nvPicPr>
          <p:cNvPr id="359432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l="20954" r="20529"/>
          <a:stretch/>
        </p:blipFill>
        <p:spPr bwMode="auto">
          <a:xfrm>
            <a:off x="1905065" y="1137378"/>
            <a:ext cx="4681728" cy="188880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8834" y="3436783"/>
            <a:ext cx="637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two parameters are perfectly correlated then</a:t>
            </a:r>
          </a:p>
          <a:p>
            <a:endParaRPr lang="en-US" dirty="0"/>
          </a:p>
          <a:p>
            <a:r>
              <a:rPr lang="en-US" dirty="0" smtClean="0"/>
              <a:t>Say we have                  and all other correlations are 0.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0" y="3452498"/>
            <a:ext cx="965832" cy="32495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54" y="4049050"/>
            <a:ext cx="873069" cy="25724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9" y="4504945"/>
            <a:ext cx="8180573" cy="11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2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46300"/>
            <a:ext cx="5334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46300"/>
            <a:ext cx="5334000" cy="2565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8794" y="3900655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654300"/>
            <a:ext cx="4495800" cy="1536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654300"/>
            <a:ext cx="4495800" cy="1536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98361" y="3379004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99779" y="4218563"/>
            <a:ext cx="418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sampling a distribution and getting </a:t>
            </a:r>
            <a:r>
              <a:rPr lang="en-US" i="1" dirty="0" smtClean="0"/>
              <a:t>something</a:t>
            </a:r>
            <a:r>
              <a:rPr lang="en-US" dirty="0" smtClean="0"/>
              <a:t> is equal to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7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667000"/>
            <a:ext cx="7175500" cy="1511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667000"/>
            <a:ext cx="7175500" cy="1511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4922" y="3753232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422400"/>
            <a:ext cx="6972300" cy="401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Homework and Quizzes</a:t>
            </a:r>
          </a:p>
          <a:p>
            <a:endParaRPr lang="en-US" dirty="0"/>
          </a:p>
          <a:p>
            <a:r>
              <a:rPr lang="en-US" dirty="0" smtClean="0"/>
              <a:t>Finish Mars Odyssey</a:t>
            </a:r>
          </a:p>
          <a:p>
            <a:endParaRPr lang="en-US" dirty="0"/>
          </a:p>
          <a:p>
            <a:r>
              <a:rPr lang="en-US" dirty="0" smtClean="0"/>
              <a:t>Review Statistics</a:t>
            </a:r>
          </a:p>
          <a:p>
            <a:endParaRPr lang="en-US" dirty="0"/>
          </a:p>
          <a:p>
            <a:r>
              <a:rPr lang="en-US" dirty="0" smtClean="0"/>
              <a:t>Start on some serious Stat OD!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422400"/>
            <a:ext cx="6972300" cy="401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2242" y="3424365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36" y="1128239"/>
            <a:ext cx="6332877" cy="46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9158"/>
          <a:stretch/>
        </p:blipFill>
        <p:spPr>
          <a:xfrm>
            <a:off x="1324736" y="1128239"/>
            <a:ext cx="6332877" cy="14493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667" y="3274905"/>
            <a:ext cx="29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joint density function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54" y="3168180"/>
            <a:ext cx="2932344" cy="6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0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9158"/>
          <a:stretch/>
        </p:blipFill>
        <p:spPr>
          <a:xfrm>
            <a:off x="1324736" y="1128239"/>
            <a:ext cx="6332877" cy="14493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667" y="3274905"/>
            <a:ext cx="29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joint density function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54" y="3168180"/>
            <a:ext cx="2932344" cy="621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79" y="4008225"/>
            <a:ext cx="3346450" cy="28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4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8" y="2041241"/>
            <a:ext cx="4685174" cy="38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379" y="3458767"/>
            <a:ext cx="57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marginal density function of </a:t>
            </a:r>
            <a:r>
              <a:rPr lang="en-US" i="1" dirty="0" smtClean="0"/>
              <a:t>x</a:t>
            </a:r>
            <a:r>
              <a:rPr lang="en-US" dirty="0" smtClean="0"/>
              <a:t>?  What does that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5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379" y="4422687"/>
            <a:ext cx="579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marginal density function of </a:t>
            </a:r>
            <a:r>
              <a:rPr lang="en-US" i="1" dirty="0" smtClean="0"/>
              <a:t>x</a:t>
            </a:r>
            <a:r>
              <a:rPr lang="en-US" dirty="0" smtClean="0"/>
              <a:t> is the probability density function of </a:t>
            </a:r>
            <a:r>
              <a:rPr lang="en-US" i="1" dirty="0" smtClean="0"/>
              <a:t>x</a:t>
            </a:r>
            <a:r>
              <a:rPr lang="en-US" dirty="0" smtClean="0"/>
              <a:t> in the presence of any </a:t>
            </a:r>
            <a:r>
              <a:rPr lang="en-US" i="1" dirty="0" smtClean="0"/>
              <a:t>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2379" y="3458767"/>
            <a:ext cx="57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marginal density function of </a:t>
            </a:r>
            <a:r>
              <a:rPr lang="en-US" i="1" dirty="0" smtClean="0"/>
              <a:t>x</a:t>
            </a:r>
            <a:r>
              <a:rPr lang="en-US" dirty="0" smtClean="0"/>
              <a:t>?  What does that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55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26" y="4529331"/>
            <a:ext cx="3413230" cy="863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94" y="3320404"/>
            <a:ext cx="3405927" cy="864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7612" y="352681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work this 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2596" y="481323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You’ll work this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5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" y="3283048"/>
            <a:ext cx="3405927" cy="864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4060"/>
          <a:stretch/>
        </p:blipFill>
        <p:spPr>
          <a:xfrm>
            <a:off x="4221026" y="2961518"/>
            <a:ext cx="4922974" cy="17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6" y="4495311"/>
            <a:ext cx="3413230" cy="863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" y="3283048"/>
            <a:ext cx="3405927" cy="86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54060"/>
          <a:stretch/>
        </p:blipFill>
        <p:spPr>
          <a:xfrm>
            <a:off x="4221026" y="2961518"/>
            <a:ext cx="4922974" cy="1790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60591" y="4706193"/>
            <a:ext cx="4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yet?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79"/>
          <a:stretch/>
        </p:blipFill>
        <p:spPr>
          <a:xfrm>
            <a:off x="1324736" y="1128239"/>
            <a:ext cx="6332877" cy="1847815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" y="3283048"/>
            <a:ext cx="3405927" cy="864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26" y="2961518"/>
            <a:ext cx="4922974" cy="389648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6" y="4495311"/>
            <a:ext cx="3413230" cy="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338"/>
          <a:stretch/>
        </p:blipFill>
        <p:spPr>
          <a:xfrm>
            <a:off x="1324736" y="1128239"/>
            <a:ext cx="6332877" cy="22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5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338"/>
          <a:stretch/>
        </p:blipFill>
        <p:spPr>
          <a:xfrm>
            <a:off x="1324736" y="1128239"/>
            <a:ext cx="6332877" cy="223980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9588" y="3929514"/>
            <a:ext cx="3593555" cy="8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96" y="3594850"/>
            <a:ext cx="2736357" cy="22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338"/>
          <a:stretch/>
        </p:blipFill>
        <p:spPr>
          <a:xfrm>
            <a:off x="1324736" y="1128239"/>
            <a:ext cx="6332877" cy="223980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6153" y="3566627"/>
            <a:ext cx="3593555" cy="8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1855" y="4593356"/>
            <a:ext cx="1829708" cy="93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418" y="4615471"/>
            <a:ext cx="1600994" cy="93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4816" y="4720808"/>
            <a:ext cx="1829708" cy="74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637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0996"/>
          <a:stretch/>
        </p:blipFill>
        <p:spPr>
          <a:xfrm>
            <a:off x="1324736" y="1128239"/>
            <a:ext cx="6332877" cy="27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1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03" b="40996"/>
          <a:stretch/>
        </p:blipFill>
        <p:spPr>
          <a:xfrm>
            <a:off x="1324736" y="2029901"/>
            <a:ext cx="6332877" cy="521650"/>
          </a:xfrm>
          <a:prstGeom prst="rect">
            <a:avLst/>
          </a:prstGeom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573" y="2408539"/>
            <a:ext cx="2748467" cy="8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9458" y="2800311"/>
            <a:ext cx="23622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559" y="3470108"/>
            <a:ext cx="2736357" cy="22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0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03" b="40996"/>
          <a:stretch/>
        </p:blipFill>
        <p:spPr>
          <a:xfrm>
            <a:off x="1324736" y="2029901"/>
            <a:ext cx="6332877" cy="521650"/>
          </a:xfrm>
          <a:prstGeom prst="rect">
            <a:avLst/>
          </a:prstGeom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7912" y="3179674"/>
            <a:ext cx="2748467" cy="8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9458" y="2482785"/>
            <a:ext cx="23622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2014" y="4913342"/>
            <a:ext cx="2514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082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03" b="40996"/>
          <a:stretch/>
        </p:blipFill>
        <p:spPr>
          <a:xfrm>
            <a:off x="1324736" y="2029901"/>
            <a:ext cx="6332877" cy="521650"/>
          </a:xfrm>
          <a:prstGeom prst="rect">
            <a:avLst/>
          </a:prstGeom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8522" y="2872099"/>
            <a:ext cx="2514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0362" y="3744319"/>
            <a:ext cx="2209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0362" y="4627879"/>
            <a:ext cx="434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3948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03" b="40996"/>
          <a:stretch/>
        </p:blipFill>
        <p:spPr>
          <a:xfrm>
            <a:off x="1324736" y="2029901"/>
            <a:ext cx="6332877" cy="52165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56303" y="3431407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also,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991228" y="4268019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and,</a:t>
            </a:r>
          </a:p>
        </p:txBody>
      </p:sp>
      <p:pic>
        <p:nvPicPr>
          <p:cNvPr id="15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3228" y="3353619"/>
            <a:ext cx="4267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3228" y="4420419"/>
            <a:ext cx="3810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048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343"/>
          <a:stretch/>
        </p:blipFill>
        <p:spPr>
          <a:xfrm>
            <a:off x="1324736" y="1128239"/>
            <a:ext cx="6332877" cy="32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9" y="1214782"/>
            <a:ext cx="7410173" cy="45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343"/>
          <a:stretch/>
        </p:blipFill>
        <p:spPr>
          <a:xfrm>
            <a:off x="1324736" y="1128239"/>
            <a:ext cx="6332877" cy="322640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837" y="4723329"/>
            <a:ext cx="2190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7123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5311"/>
          <a:stretch/>
        </p:blipFill>
        <p:spPr>
          <a:xfrm>
            <a:off x="1324736" y="1128239"/>
            <a:ext cx="6332877" cy="35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5311"/>
          <a:stretch/>
        </p:blipFill>
        <p:spPr>
          <a:xfrm>
            <a:off x="1324736" y="1128239"/>
            <a:ext cx="6332877" cy="350991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23" y="4979404"/>
            <a:ext cx="6044028" cy="2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62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2743"/>
          <a:stretch/>
        </p:blipFill>
        <p:spPr>
          <a:xfrm>
            <a:off x="1324736" y="1128239"/>
            <a:ext cx="6332877" cy="810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648" t="22948" r="21508" b="57553"/>
          <a:stretch/>
        </p:blipFill>
        <p:spPr>
          <a:xfrm>
            <a:off x="2245249" y="2279385"/>
            <a:ext cx="2109173" cy="759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553" t="73169" r="22761" b="928"/>
          <a:stretch/>
        </p:blipFill>
        <p:spPr>
          <a:xfrm>
            <a:off x="5000780" y="2154642"/>
            <a:ext cx="2199890" cy="1009281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29" y="3751680"/>
            <a:ext cx="6490522" cy="2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3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451"/>
          <a:stretch/>
        </p:blipFill>
        <p:spPr>
          <a:xfrm>
            <a:off x="1324736" y="1128239"/>
            <a:ext cx="6332877" cy="40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7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451"/>
          <a:stretch/>
        </p:blipFill>
        <p:spPr>
          <a:xfrm>
            <a:off x="1324736" y="1128239"/>
            <a:ext cx="6332877" cy="4020222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41" y="5191914"/>
            <a:ext cx="4818771" cy="67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65262"/>
            <a:ext cx="2596776" cy="21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69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4690" b="14451"/>
          <a:stretch/>
        </p:blipFill>
        <p:spPr>
          <a:xfrm>
            <a:off x="1324736" y="2018559"/>
            <a:ext cx="6332877" cy="510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1884"/>
          <a:stretch/>
        </p:blipFill>
        <p:spPr>
          <a:xfrm>
            <a:off x="1329721" y="1133216"/>
            <a:ext cx="6332877" cy="8513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97" y="2629162"/>
            <a:ext cx="2156294" cy="71050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8022" y="3653729"/>
            <a:ext cx="5486140" cy="108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976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4690" b="14451"/>
          <a:stretch/>
        </p:blipFill>
        <p:spPr>
          <a:xfrm>
            <a:off x="1324736" y="2018559"/>
            <a:ext cx="6332877" cy="510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1884"/>
          <a:stretch/>
        </p:blipFill>
        <p:spPr>
          <a:xfrm>
            <a:off x="1329721" y="1133216"/>
            <a:ext cx="6332877" cy="8513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97" y="2629162"/>
            <a:ext cx="2156294" cy="71050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8022" y="3653729"/>
            <a:ext cx="5486140" cy="108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724400"/>
            <a:ext cx="4991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231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36" y="1128239"/>
            <a:ext cx="6332877" cy="46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2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6272"/>
          <a:stretch/>
        </p:blipFill>
        <p:spPr>
          <a:xfrm>
            <a:off x="1324736" y="2029899"/>
            <a:ext cx="6332877" cy="645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1884"/>
          <a:stretch/>
        </p:blipFill>
        <p:spPr>
          <a:xfrm>
            <a:off x="1329721" y="1133216"/>
            <a:ext cx="6332877" cy="851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93" y="2630207"/>
            <a:ext cx="3957530" cy="32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100"/>
            <a:ext cx="9144000" cy="32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6272"/>
          <a:stretch/>
        </p:blipFill>
        <p:spPr>
          <a:xfrm>
            <a:off x="1324736" y="2029899"/>
            <a:ext cx="6332877" cy="645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1884"/>
          <a:stretch/>
        </p:blipFill>
        <p:spPr>
          <a:xfrm>
            <a:off x="1329721" y="1133216"/>
            <a:ext cx="6332877" cy="851323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9" y="2948457"/>
            <a:ext cx="3100908" cy="1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2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 in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6272"/>
          <a:stretch/>
        </p:blipFill>
        <p:spPr>
          <a:xfrm>
            <a:off x="1324736" y="2029899"/>
            <a:ext cx="6332877" cy="645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1884"/>
          <a:stretch/>
        </p:blipFill>
        <p:spPr>
          <a:xfrm>
            <a:off x="1329721" y="1133216"/>
            <a:ext cx="6332877" cy="851323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9" y="2948457"/>
            <a:ext cx="3100908" cy="179481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89" y="3013436"/>
            <a:ext cx="4736380" cy="16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6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Determine the Variance-Covariance matrix for the example problem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5505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34191" b="55624"/>
          <a:stretch/>
        </p:blipFill>
        <p:spPr bwMode="auto">
          <a:xfrm>
            <a:off x="2003879" y="3546191"/>
            <a:ext cx="3702090" cy="10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4" cstate="print"/>
          <a:srcRect r="37266"/>
          <a:stretch/>
        </p:blipFill>
        <p:spPr bwMode="auto">
          <a:xfrm>
            <a:off x="2622574" y="4746262"/>
            <a:ext cx="237820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39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Determine the Variance-Covariance matrix for the example problem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457200" y="34290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We have shown that the marginal density functions are given by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5505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038600"/>
            <a:ext cx="236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3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228600" y="1157287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elements of the variance-covariance matrix are computed below</a:t>
            </a: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19400"/>
            <a:ext cx="7248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8286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765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152400" y="1233487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Cont.</a:t>
            </a: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000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86000"/>
            <a:ext cx="22002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52800"/>
            <a:ext cx="5391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265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165100" y="1157287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variance-covariance matrix, P, is given by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61925" y="334645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correlation coefficient for random variables x and y is given by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04950"/>
            <a:ext cx="4743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3790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64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/>
              <a:t>Example Problem continued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165100" y="1157287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variance-covariance matrix, P, is given by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61925" y="334645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correlation coefficient for random variables x and y is given by</a:t>
            </a:r>
          </a:p>
        </p:txBody>
      </p:sp>
      <p:sp>
        <p:nvSpPr>
          <p:cNvPr id="405513" name="Text Box 9"/>
          <p:cNvSpPr txBox="1">
            <a:spLocks noChangeArrowheads="1"/>
          </p:cNvSpPr>
          <p:nvPr/>
        </p:nvSpPr>
        <p:spPr bwMode="auto">
          <a:xfrm>
            <a:off x="180975" y="4648200"/>
            <a:ext cx="853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A common OD </a:t>
            </a:r>
            <a:r>
              <a:rPr lang="en-US" sz="1800" dirty="0"/>
              <a:t>expression for the variance-covariance matrix has variances on the diagonal, covariance's in the upper triangle and correlation coefficients in the lower triangle.</a:t>
            </a: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3276600" y="55768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Hence,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04950"/>
            <a:ext cx="4743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3790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2404" y="5591644"/>
            <a:ext cx="2571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810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One last quick subject:</a:t>
            </a:r>
          </a:p>
          <a:p>
            <a:pPr lvl="1"/>
            <a:r>
              <a:rPr lang="en-US" dirty="0" smtClean="0"/>
              <a:t>Distributions with multiple variables that are Gaussian in any combination of those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162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0" y="304800"/>
            <a:ext cx="8001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600" dirty="0" err="1">
                <a:latin typeface="Times New Roman" pitchFamily="18" charset="0"/>
              </a:rPr>
              <a:t>Bivariate</a:t>
            </a:r>
            <a:r>
              <a:rPr lang="en-US" sz="3600" dirty="0">
                <a:latin typeface="Times New Roman" pitchFamily="18" charset="0"/>
              </a:rPr>
              <a:t> Normal Distribution</a:t>
            </a:r>
          </a:p>
        </p:txBody>
      </p:sp>
      <p:pic>
        <p:nvPicPr>
          <p:cNvPr id="363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999412" cy="574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7999412" cy="1792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35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363" y="3954463"/>
            <a:ext cx="8412162" cy="617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3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363" y="4572000"/>
            <a:ext cx="8412162" cy="874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1491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4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0" y="304800"/>
            <a:ext cx="8001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600" dirty="0" err="1">
                <a:latin typeface="Times New Roman" pitchFamily="18" charset="0"/>
              </a:rPr>
              <a:t>Bivariate</a:t>
            </a:r>
            <a:r>
              <a:rPr lang="en-US" sz="3600" dirty="0">
                <a:latin typeface="Times New Roman" pitchFamily="18" charset="0"/>
              </a:rPr>
              <a:t> Normal Distribution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4" y="1783200"/>
            <a:ext cx="2233909" cy="746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17" y="1372168"/>
            <a:ext cx="2595291" cy="201856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5" y="4365986"/>
            <a:ext cx="2239180" cy="748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509" y="3889698"/>
            <a:ext cx="2589032" cy="18326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38" y="2734123"/>
            <a:ext cx="2233908" cy="746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341" y="3700752"/>
            <a:ext cx="2587450" cy="20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3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0" y="228600"/>
            <a:ext cx="7848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4000" dirty="0">
                <a:latin typeface="Times New Roman" pitchFamily="18" charset="0"/>
              </a:rPr>
              <a:t>Marginal Density Function</a:t>
            </a:r>
          </a:p>
        </p:txBody>
      </p:sp>
      <p:pic>
        <p:nvPicPr>
          <p:cNvPr id="364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04912"/>
            <a:ext cx="8412162" cy="928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8363" y="2133600"/>
            <a:ext cx="8412162" cy="1362075"/>
            <a:chOff x="608" y="1612"/>
            <a:chExt cx="5887" cy="954"/>
          </a:xfrm>
        </p:grpSpPr>
        <p:pic>
          <p:nvPicPr>
            <p:cNvPr id="36454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" y="1612"/>
              <a:ext cx="5887" cy="4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455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2031"/>
              <a:ext cx="5599" cy="53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68363" y="3429000"/>
            <a:ext cx="8412162" cy="1693862"/>
            <a:chOff x="608" y="2572"/>
            <a:chExt cx="5887" cy="1186"/>
          </a:xfrm>
        </p:grpSpPr>
        <p:pic>
          <p:nvPicPr>
            <p:cNvPr id="36455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2572"/>
              <a:ext cx="5887" cy="4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455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" y="3028"/>
              <a:ext cx="5599" cy="7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645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8363" y="5410200"/>
            <a:ext cx="841216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285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0" y="304800"/>
            <a:ext cx="8001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4000" dirty="0">
                <a:latin typeface="Times New Roman" pitchFamily="18" charset="0"/>
              </a:rPr>
              <a:t>Conditional Density Function</a:t>
            </a: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412162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8412162" cy="928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55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95600"/>
            <a:ext cx="7999412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886200"/>
            <a:ext cx="8412162" cy="1179513"/>
            <a:chOff x="608" y="3260"/>
            <a:chExt cx="5887" cy="826"/>
          </a:xfrm>
        </p:grpSpPr>
        <p:pic>
          <p:nvPicPr>
            <p:cNvPr id="36557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3260"/>
              <a:ext cx="588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557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" y="3552"/>
              <a:ext cx="5599" cy="5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4907633"/>
            <a:ext cx="8412162" cy="987425"/>
            <a:chOff x="608" y="3936"/>
            <a:chExt cx="5887" cy="691"/>
          </a:xfrm>
        </p:grpSpPr>
        <p:pic>
          <p:nvPicPr>
            <p:cNvPr id="365578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" y="3936"/>
              <a:ext cx="5887" cy="4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5579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8" y="4224"/>
              <a:ext cx="5599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4456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1371600"/>
            <a:ext cx="7999412" cy="4830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0" y="304800"/>
            <a:ext cx="8001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4000" dirty="0">
                <a:latin typeface="Times New Roman" pitchFamily="18" charset="0"/>
              </a:rPr>
              <a:t>Conditional Density Function</a:t>
            </a:r>
          </a:p>
        </p:txBody>
      </p:sp>
      <p:pic>
        <p:nvPicPr>
          <p:cNvPr id="366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412162" cy="746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8487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0" y="228600"/>
            <a:ext cx="7372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600" dirty="0">
                <a:latin typeface="Times New Roman" pitchFamily="18" charset="0"/>
              </a:rPr>
              <a:t>The Multivariate Normal Distribution</a:t>
            </a:r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49100"/>
            <a:ext cx="8412162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8644" name="Picture 4"/>
          <p:cNvPicPr>
            <a:picLocks noChangeAspect="1" noChangeArrowheads="1"/>
          </p:cNvPicPr>
          <p:nvPr/>
        </p:nvPicPr>
        <p:blipFill>
          <a:blip r:embed="rId3" cstate="print"/>
          <a:srcRect l="37150" t="7769" r="36178" b="8020"/>
          <a:stretch>
            <a:fillRect/>
          </a:stretch>
        </p:blipFill>
        <p:spPr bwMode="auto">
          <a:xfrm>
            <a:off x="3505200" y="1415580"/>
            <a:ext cx="2133600" cy="160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2863380"/>
            <a:ext cx="7999412" cy="1762125"/>
            <a:chOff x="608" y="2500"/>
            <a:chExt cx="5599" cy="1233"/>
          </a:xfrm>
        </p:grpSpPr>
        <p:pic>
          <p:nvPicPr>
            <p:cNvPr id="36864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2500"/>
              <a:ext cx="5599" cy="3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864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2828"/>
              <a:ext cx="5599" cy="9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68363" y="4158780"/>
            <a:ext cx="7999412" cy="1666875"/>
            <a:chOff x="608" y="3448"/>
            <a:chExt cx="5599" cy="1166"/>
          </a:xfrm>
        </p:grpSpPr>
        <p:pic>
          <p:nvPicPr>
            <p:cNvPr id="368649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" y="3448"/>
              <a:ext cx="5599" cy="3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8650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" y="3788"/>
              <a:ext cx="5599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8651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8" y="4108"/>
              <a:ext cx="5599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8652" name="Picture 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8" y="4396"/>
              <a:ext cx="5599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57611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0" y="228600"/>
            <a:ext cx="784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600" dirty="0">
                <a:latin typeface="Times New Roman" pitchFamily="18" charset="0"/>
              </a:rPr>
              <a:t>The Multivariate Normal Distribution</a:t>
            </a:r>
          </a:p>
        </p:txBody>
      </p:sp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12162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7999412" cy="450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2667000"/>
            <a:ext cx="8412162" cy="3141662"/>
            <a:chOff x="608" y="2212"/>
            <a:chExt cx="5887" cy="2199"/>
          </a:xfrm>
        </p:grpSpPr>
        <p:pic>
          <p:nvPicPr>
            <p:cNvPr id="36967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2212"/>
              <a:ext cx="5887" cy="3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36967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2720"/>
              <a:ext cx="5599" cy="16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0793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0" y="152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8" rIns="91438" bIns="45718"/>
          <a:lstStyle/>
          <a:p>
            <a:pPr marL="34925" algn="ctr" defTabSz="822325">
              <a:lnSpc>
                <a:spcPts val="33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 Distribution for Multivariate Normal Variables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95425"/>
            <a:ext cx="7467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78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324725" cy="3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798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5230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Homework 1 Graded</a:t>
            </a:r>
          </a:p>
          <a:p>
            <a:pPr lvl="1"/>
            <a:r>
              <a:rPr lang="en-US" dirty="0" smtClean="0"/>
              <a:t>Comments included on D2L</a:t>
            </a:r>
          </a:p>
          <a:p>
            <a:pPr lvl="1"/>
            <a:r>
              <a:rPr lang="en-US" dirty="0" smtClean="0"/>
              <a:t>Any questions, talk with us this week</a:t>
            </a:r>
          </a:p>
          <a:p>
            <a:endParaRPr lang="en-US" dirty="0"/>
          </a:p>
          <a:p>
            <a:r>
              <a:rPr lang="en-US" dirty="0" smtClean="0"/>
              <a:t>Homework 2 CAETE due Thursday</a:t>
            </a:r>
          </a:p>
          <a:p>
            <a:pPr lvl="1"/>
            <a:r>
              <a:rPr lang="en-US" dirty="0" smtClean="0"/>
              <a:t>Graded soon after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Homework 3 </a:t>
            </a:r>
            <a:r>
              <a:rPr lang="en-US" dirty="0" smtClean="0"/>
              <a:t>due </a:t>
            </a:r>
            <a:r>
              <a:rPr lang="en-US" dirty="0" smtClean="0"/>
              <a:t>Thursday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</a:t>
            </a:r>
            <a:r>
              <a:rPr lang="en-US" dirty="0" smtClean="0"/>
              <a:t>4 out today</a:t>
            </a:r>
          </a:p>
          <a:p>
            <a:endParaRPr lang="en-US" dirty="0"/>
          </a:p>
          <a:p>
            <a:r>
              <a:rPr lang="en-US" dirty="0" smtClean="0"/>
              <a:t>Quiz available tomorrow at 1pm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Odyssey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55" y="1147631"/>
            <a:ext cx="2609918" cy="2093372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408" y="1352398"/>
            <a:ext cx="3184487" cy="1695317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64" y="1104348"/>
            <a:ext cx="2374236" cy="215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2" y="3390727"/>
            <a:ext cx="2580949" cy="22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12" y="3390724"/>
            <a:ext cx="2812230" cy="2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92" y="3368046"/>
            <a:ext cx="2164171" cy="22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3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Odyssey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7" y="1831136"/>
            <a:ext cx="4325775" cy="322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89" y="1712374"/>
            <a:ext cx="4329688" cy="361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74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Buff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90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CAR_born_template2">
  <a:themeElements>
    <a:clrScheme name="cca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a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a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13942</TotalTime>
  <Words>1019</Words>
  <Application>Microsoft Macintosh PowerPoint</Application>
  <PresentationFormat>On-screen Show (4:3)</PresentationFormat>
  <Paragraphs>259</Paragraphs>
  <Slides>78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CUBuff</vt:lpstr>
      <vt:lpstr>CCAR_born_template2</vt:lpstr>
      <vt:lpstr>PowerPoint Presentation</vt:lpstr>
      <vt:lpstr>Announcements</vt:lpstr>
      <vt:lpstr>Lecture Plan</vt:lpstr>
      <vt:lpstr>Homework 3</vt:lpstr>
      <vt:lpstr>Homework 4</vt:lpstr>
      <vt:lpstr>Homework 4</vt:lpstr>
      <vt:lpstr>Homework 4</vt:lpstr>
      <vt:lpstr>Mars Odyssey</vt:lpstr>
      <vt:lpstr>Mars Odyssey</vt:lpstr>
      <vt:lpstr>Aerobraking Nav Prediction Accuracy</vt:lpstr>
      <vt:lpstr>Nav Predict Capability</vt:lpstr>
      <vt:lpstr>Aerobraking Navigation Process</vt:lpstr>
      <vt:lpstr>Aerobraking Navigation Process</vt:lpstr>
      <vt:lpstr>What contributed to ODY success?</vt:lpstr>
      <vt:lpstr>Mars Odyssey</vt:lpstr>
      <vt:lpstr>PowerPoint Presentation</vt:lpstr>
      <vt:lpstr>Quiz #5 Results</vt:lpstr>
      <vt:lpstr>Quiz #5 Results</vt:lpstr>
      <vt:lpstr>PowerPoint Presentation</vt:lpstr>
      <vt:lpstr>Quiz #5 Results</vt:lpstr>
      <vt:lpstr>Quiz #5 Results</vt:lpstr>
      <vt:lpstr>PowerPoint Presentation</vt:lpstr>
      <vt:lpstr>Quiz #6 Results</vt:lpstr>
      <vt:lpstr>Quiz #6 Results</vt:lpstr>
      <vt:lpstr>Quiz #6 Results</vt:lpstr>
      <vt:lpstr>Quiz #6 Results</vt:lpstr>
      <vt:lpstr>Quiz #6 Results</vt:lpstr>
      <vt:lpstr>Quiz #6 Results</vt:lpstr>
      <vt:lpstr>Quiz #6 Results</vt:lpstr>
      <vt:lpstr>Quiz #6 Results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Problems in Statistics</vt:lpstr>
      <vt:lpstr>Example Problem continued</vt:lpstr>
      <vt:lpstr>Example Problem continued</vt:lpstr>
      <vt:lpstr>Example Problem continued</vt:lpstr>
      <vt:lpstr>Example Problem continued</vt:lpstr>
      <vt:lpstr>Example Problem continued</vt:lpstr>
      <vt:lpstr>Example Problem continued</vt:lpstr>
      <vt:lpstr>Statistical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Statements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Leonard</dc:creator>
  <cp:lastModifiedBy>Jeff Parker</cp:lastModifiedBy>
  <cp:revision>353</cp:revision>
  <dcterms:created xsi:type="dcterms:W3CDTF">2010-10-26T19:01:06Z</dcterms:created>
  <dcterms:modified xsi:type="dcterms:W3CDTF">2012-09-18T16:24:09Z</dcterms:modified>
</cp:coreProperties>
</file>