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  <p:sldMasterId id="2147483984" r:id="rId2"/>
  </p:sldMasterIdLst>
  <p:notesMasterIdLst>
    <p:notesMasterId r:id="rId53"/>
  </p:notesMasterIdLst>
  <p:handoutMasterIdLst>
    <p:handoutMasterId r:id="rId54"/>
  </p:handoutMasterIdLst>
  <p:sldIdLst>
    <p:sldId id="258" r:id="rId3"/>
    <p:sldId id="317" r:id="rId4"/>
    <p:sldId id="661" r:id="rId5"/>
    <p:sldId id="669" r:id="rId6"/>
    <p:sldId id="664" r:id="rId7"/>
    <p:sldId id="665" r:id="rId8"/>
    <p:sldId id="605" r:id="rId9"/>
    <p:sldId id="666" r:id="rId10"/>
    <p:sldId id="662" r:id="rId11"/>
    <p:sldId id="667" r:id="rId12"/>
    <p:sldId id="663" r:id="rId13"/>
    <p:sldId id="668" r:id="rId14"/>
    <p:sldId id="670" r:id="rId15"/>
    <p:sldId id="671" r:id="rId16"/>
    <p:sldId id="672" r:id="rId17"/>
    <p:sldId id="673" r:id="rId18"/>
    <p:sldId id="674" r:id="rId19"/>
    <p:sldId id="677" r:id="rId20"/>
    <p:sldId id="680" r:id="rId21"/>
    <p:sldId id="681" r:id="rId22"/>
    <p:sldId id="682" r:id="rId23"/>
    <p:sldId id="683" r:id="rId24"/>
    <p:sldId id="684" r:id="rId25"/>
    <p:sldId id="675" r:id="rId26"/>
    <p:sldId id="685" r:id="rId27"/>
    <p:sldId id="686" r:id="rId28"/>
    <p:sldId id="687" r:id="rId29"/>
    <p:sldId id="688" r:id="rId30"/>
    <p:sldId id="689" r:id="rId31"/>
    <p:sldId id="690" r:id="rId32"/>
    <p:sldId id="676" r:id="rId33"/>
    <p:sldId id="691" r:id="rId34"/>
    <p:sldId id="692" r:id="rId35"/>
    <p:sldId id="693" r:id="rId36"/>
    <p:sldId id="700" r:id="rId37"/>
    <p:sldId id="701" r:id="rId38"/>
    <p:sldId id="702" r:id="rId39"/>
    <p:sldId id="703" r:id="rId40"/>
    <p:sldId id="704" r:id="rId41"/>
    <p:sldId id="705" r:id="rId42"/>
    <p:sldId id="707" r:id="rId43"/>
    <p:sldId id="709" r:id="rId44"/>
    <p:sldId id="708" r:id="rId45"/>
    <p:sldId id="710" r:id="rId46"/>
    <p:sldId id="711" r:id="rId47"/>
    <p:sldId id="712" r:id="rId48"/>
    <p:sldId id="713" r:id="rId49"/>
    <p:sldId id="714" r:id="rId50"/>
    <p:sldId id="715" r:id="rId51"/>
    <p:sldId id="716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8" autoAdjust="0"/>
    <p:restoredTop sz="94638" autoAdjust="0"/>
  </p:normalViewPr>
  <p:slideViewPr>
    <p:cSldViewPr snapToGrid="0">
      <p:cViewPr varScale="1">
        <p:scale>
          <a:sx n="112" d="100"/>
          <a:sy n="112" d="100"/>
        </p:scale>
        <p:origin x="-25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945EE-5DDC-8E48-96F5-776E4642F7FF}" type="datetimeFigureOut">
              <a:rPr lang="en-US" smtClean="0"/>
              <a:t>9/20/12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34325-3DCE-3144-904D-E3159E4DF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941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81532-CFFC-4A2D-9D8A-66E58441D2B9}" type="datetimeFigureOut">
              <a:rPr lang="en-US" smtClean="0"/>
              <a:pPr/>
              <a:t>9/20/12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BBA22-507E-40EE-A608-95FF2E42E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59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D41D242-EB61-8847-9EA8-A1B91C2C9721}" type="datetime1">
              <a:rPr lang="en-US" smtClean="0"/>
              <a:t>9/20/12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5596467"/>
            <a:ext cx="9144000" cy="1261533"/>
            <a:chOff x="0" y="3509911"/>
            <a:chExt cx="9127070" cy="1697089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990600" y="3509911"/>
              <a:ext cx="8136470" cy="81685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3" y="3907519"/>
              <a:ext cx="9127067" cy="128569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4231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0" y="10000"/>
                  </a:lnTo>
                  <a:lnTo>
                    <a:pt x="10000" y="10000"/>
                  </a:lnTo>
                  <a:lnTo>
                    <a:pt x="10000" y="4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  <a:scene3d>
              <a:camera prst="orthographicFront">
                <a:rot lat="10800000" lon="10800000" rev="0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0" y="4015050"/>
              <a:ext cx="9127070" cy="119195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76200" y="6096000"/>
            <a:ext cx="4292600" cy="685800"/>
            <a:chOff x="1371600" y="4343400"/>
            <a:chExt cx="4292600" cy="685800"/>
          </a:xfrm>
        </p:grpSpPr>
        <p:sp>
          <p:nvSpPr>
            <p:cNvPr id="18" name="TextBox 17"/>
            <p:cNvSpPr txBox="1"/>
            <p:nvPr userDrawn="1"/>
          </p:nvSpPr>
          <p:spPr>
            <a:xfrm>
              <a:off x="1965960" y="4382869"/>
              <a:ext cx="36982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0" i="0" dirty="0" smtClean="0">
                  <a:ln w="3175" cmpd="sng">
                    <a:noFill/>
                  </a:ln>
                  <a:solidFill>
                    <a:schemeClr val="bg1"/>
                  </a:solidFill>
                  <a:latin typeface="Helvetica Neue Light"/>
                  <a:cs typeface="Helvetica Neue Light"/>
                </a:rPr>
                <a:t>University of Colorado</a:t>
              </a:r>
            </a:p>
            <a:p>
              <a:r>
                <a:rPr lang="en-US" b="0" i="0" dirty="0" smtClean="0">
                  <a:ln w="3175" cmpd="sng">
                    <a:noFill/>
                  </a:ln>
                  <a:solidFill>
                    <a:schemeClr val="bg1"/>
                  </a:solidFill>
                  <a:latin typeface="Helvetica Neue Light"/>
                  <a:cs typeface="Helvetica Neue Light"/>
                </a:rPr>
                <a:t>Boulder</a:t>
              </a:r>
              <a:endParaRPr lang="en-US" b="0" i="0" dirty="0">
                <a:ln w="3175" cmpd="sng">
                  <a:noFill/>
                </a:ln>
                <a:solidFill>
                  <a:schemeClr val="bg1"/>
                </a:solidFill>
                <a:latin typeface="Helvetica Neue Light"/>
                <a:cs typeface="Helvetica Neue Light"/>
              </a:endParaRPr>
            </a:p>
          </p:txBody>
        </p:sp>
        <p:pic>
          <p:nvPicPr>
            <p:cNvPr id="20" name="Picture 19" descr="Boulder FL master.eps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78"/>
            <a:stretch/>
          </p:blipFill>
          <p:spPr>
            <a:xfrm>
              <a:off x="1371600" y="4343400"/>
              <a:ext cx="618067" cy="56957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6019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Topic: Astrodynamics</a:t>
            </a:r>
          </a:p>
          <a:p>
            <a:pPr>
              <a:defRPr/>
            </a:pPr>
            <a:r>
              <a:rPr lang="en-US"/>
              <a:t>          June, 2006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Statistical Orbit Determination</a:t>
            </a:r>
          </a:p>
          <a:p>
            <a:pPr>
              <a:defRPr/>
            </a:pPr>
            <a:r>
              <a:rPr lang="en-US"/>
              <a:t>University of Colorado at Boulder</a:t>
            </a:r>
          </a:p>
        </p:txBody>
      </p:sp>
    </p:spTree>
    <p:extLst>
      <p:ext uri="{BB962C8B-B14F-4D97-AF65-F5344CB8AC3E}">
        <p14:creationId xmlns:p14="http://schemas.microsoft.com/office/powerpoint/2010/main" val="409913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47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700"/>
            <a:ext cx="7848600" cy="723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25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70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300"/>
            <a:ext cx="7810500" cy="6731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64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30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43100"/>
            <a:ext cx="4040188" cy="41830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430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43100"/>
            <a:ext cx="4041775" cy="41830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41300"/>
            <a:ext cx="7810500" cy="6731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07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41300"/>
            <a:ext cx="7810500" cy="6731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78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54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66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68400"/>
            <a:ext cx="511175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98700"/>
            <a:ext cx="3008313" cy="38274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5408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76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68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A9FD82-4A47-9741-9F07-8F5A53B027DF}" type="datetime1">
              <a:rPr lang="en-US" smtClean="0"/>
              <a:t>9/20/12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2800"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41300"/>
            <a:ext cx="7810500" cy="6731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18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76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7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0" y="5606709"/>
            <a:ext cx="9144000" cy="1251030"/>
            <a:chOff x="0" y="5606709"/>
            <a:chExt cx="9144000" cy="1251030"/>
          </a:xfrm>
        </p:grpSpPr>
        <p:grpSp>
          <p:nvGrpSpPr>
            <p:cNvPr id="20" name="Group 19"/>
            <p:cNvGrpSpPr/>
            <p:nvPr userDrawn="1"/>
          </p:nvGrpSpPr>
          <p:grpSpPr>
            <a:xfrm>
              <a:off x="0" y="5606709"/>
              <a:ext cx="9144000" cy="1251030"/>
              <a:chOff x="0" y="3412070"/>
              <a:chExt cx="9144000" cy="1251030"/>
            </a:xfrm>
          </p:grpSpPr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992437" y="3412070"/>
                <a:ext cx="8151563" cy="607211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4697" y="0"/>
                  </a:cxn>
                  <a:cxn ang="0">
                    <a:pos x="4697" y="367"/>
                  </a:cxn>
                  <a:cxn ang="0">
                    <a:pos x="0" y="218"/>
                  </a:cxn>
                  <a:cxn ang="0">
                    <a:pos x="4697" y="0"/>
                  </a:cxn>
                </a:cxnLst>
                <a:rect l="0" t="0" r="0" b="0"/>
                <a:pathLst>
                  <a:path w="4697" h="367">
                    <a:moveTo>
                      <a:pt x="4697" y="0"/>
                    </a:moveTo>
                    <a:lnTo>
                      <a:pt x="4697" y="367"/>
                    </a:lnTo>
                    <a:lnTo>
                      <a:pt x="0" y="218"/>
                    </a:lnTo>
                    <a:lnTo>
                      <a:pt x="4697" y="0"/>
                    </a:lnTo>
                    <a:close/>
                  </a:path>
                </a:pathLst>
              </a:custGeom>
              <a:solidFill>
                <a:schemeClr val="accent1">
                  <a:tint val="65000"/>
                  <a:satMod val="115000"/>
                  <a:alpha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>
                <a:extLst/>
              </a:lstStyle>
              <a:p>
                <a:endParaRPr kumimoji="0" lang="en-US"/>
              </a:p>
            </p:txBody>
          </p:sp>
          <p:sp>
            <p:nvSpPr>
              <p:cNvPr id="22" name="Freeform 21"/>
              <p:cNvSpPr>
                <a:spLocks/>
              </p:cNvSpPr>
              <p:nvPr userDrawn="1"/>
            </p:nvSpPr>
            <p:spPr bwMode="auto">
              <a:xfrm>
                <a:off x="3" y="3694776"/>
                <a:ext cx="9143997" cy="960118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>
                  <a:gd name="connsiteX0" fmla="*/ 0 w 10000"/>
                  <a:gd name="connsiteY0" fmla="*/ 0 h 10000"/>
                  <a:gd name="connsiteX1" fmla="*/ 0 w 10000"/>
                  <a:gd name="connsiteY1" fmla="*/ 10000 h 10000"/>
                  <a:gd name="connsiteX2" fmla="*/ 10000 w 10000"/>
                  <a:gd name="connsiteY2" fmla="*/ 10000 h 10000"/>
                  <a:gd name="connsiteX3" fmla="*/ 10000 w 10000"/>
                  <a:gd name="connsiteY3" fmla="*/ 4231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0" y="10000"/>
                    </a:lnTo>
                    <a:lnTo>
                      <a:pt x="10000" y="10000"/>
                    </a:lnTo>
                    <a:lnTo>
                      <a:pt x="10000" y="42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  <a:scene3d>
                <a:camera prst="orthographicFront">
                  <a:rot lat="10800000" lon="10800000" rev="0"/>
                </a:camera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 compatLnSpc="1"/>
              <a:lstStyle>
                <a:extLst/>
              </a:lstStyle>
              <a:p>
                <a:pPr algn="ctr" eaLnBrk="1" latinLnBrk="0" hangingPunct="1"/>
                <a:endParaRPr kumimoji="0" lang="en-US"/>
              </a:p>
            </p:txBody>
          </p:sp>
          <p:sp>
            <p:nvSpPr>
              <p:cNvPr id="23" name="Freeform 22"/>
              <p:cNvSpPr>
                <a:spLocks/>
              </p:cNvSpPr>
              <p:nvPr userDrawn="1"/>
            </p:nvSpPr>
            <p:spPr bwMode="auto">
              <a:xfrm>
                <a:off x="0" y="3776132"/>
                <a:ext cx="9144000" cy="886968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0" y="1248"/>
                  </a:cxn>
                  <a:cxn ang="0">
                    <a:pos x="5760" y="1248"/>
                  </a:cxn>
                  <a:cxn ang="0">
                    <a:pos x="5760" y="528"/>
                  </a:cxn>
                  <a:cxn ang="0">
                    <a:pos x="0" y="0"/>
                  </a:cxn>
                </a:cxnLst>
                <a:rect l="0" t="0" r="0" b="0"/>
                <a:pathLst>
                  <a:path w="5760" h="1248">
                    <a:moveTo>
                      <a:pt x="0" y="0"/>
                    </a:moveTo>
                    <a:lnTo>
                      <a:pt x="0" y="1248"/>
                    </a:lnTo>
                    <a:lnTo>
                      <a:pt x="5760" y="1248"/>
                    </a:lnTo>
                    <a:lnTo>
                      <a:pt x="5760" y="52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 cstate="print">
                  <a:alphaModFix amt="50000"/>
                </a:blip>
                <a:tile tx="0" ty="0" sx="50000" sy="50000" flip="none" algn="t"/>
              </a:blip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 compatLnSpc="1"/>
              <a:lstStyle>
                <a:extLst/>
              </a:lstStyle>
              <a:p>
                <a:pPr algn="ctr" eaLnBrk="1" latinLnBrk="0" hangingPunct="1"/>
                <a:endParaRPr kumimoji="0" lang="en-US"/>
              </a:p>
            </p:txBody>
          </p:sp>
        </p:grpSp>
        <p:grpSp>
          <p:nvGrpSpPr>
            <p:cNvPr id="24" name="Group 23"/>
            <p:cNvGrpSpPr/>
            <p:nvPr userDrawn="1"/>
          </p:nvGrpSpPr>
          <p:grpSpPr>
            <a:xfrm>
              <a:off x="76200" y="6096000"/>
              <a:ext cx="3759200" cy="685800"/>
              <a:chOff x="1371600" y="4343400"/>
              <a:chExt cx="3759200" cy="685800"/>
            </a:xfrm>
          </p:grpSpPr>
          <p:sp>
            <p:nvSpPr>
              <p:cNvPr id="25" name="TextBox 24"/>
              <p:cNvSpPr txBox="1"/>
              <p:nvPr userDrawn="1"/>
            </p:nvSpPr>
            <p:spPr>
              <a:xfrm>
                <a:off x="1965960" y="4382869"/>
                <a:ext cx="3164840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0" i="0" dirty="0" smtClean="0">
                    <a:ln w="3175" cmpd="sng">
                      <a:noFill/>
                    </a:ln>
                    <a:solidFill>
                      <a:schemeClr val="bg1"/>
                    </a:solidFill>
                    <a:latin typeface="Helvetica Neue Light"/>
                    <a:cs typeface="Helvetica Neue Light"/>
                  </a:rPr>
                  <a:t>University of Colorado</a:t>
                </a:r>
              </a:p>
              <a:p>
                <a:r>
                  <a:rPr lang="en-US" b="0" i="0" dirty="0" smtClean="0">
                    <a:ln w="3175" cmpd="sng">
                      <a:noFill/>
                    </a:ln>
                    <a:solidFill>
                      <a:schemeClr val="bg1"/>
                    </a:solidFill>
                    <a:latin typeface="Helvetica Neue Light"/>
                    <a:cs typeface="Helvetica Neue Light"/>
                  </a:rPr>
                  <a:t>Boulder</a:t>
                </a:r>
                <a:endParaRPr lang="en-US" b="0" i="0" dirty="0">
                  <a:ln w="3175" cmpd="sng">
                    <a:noFill/>
                  </a:ln>
                  <a:solidFill>
                    <a:schemeClr val="bg1"/>
                  </a:solidFill>
                  <a:latin typeface="Helvetica Neue Light"/>
                  <a:cs typeface="Helvetica Neue Light"/>
                </a:endParaRPr>
              </a:p>
            </p:txBody>
          </p:sp>
          <p:pic>
            <p:nvPicPr>
              <p:cNvPr id="26" name="Picture 25" descr="Boulder FL master.eps"/>
              <p:cNvPicPr>
                <a:picLocks noChangeAspect="1"/>
              </p:cNvPicPr>
              <p:nvPr userDrawn="1"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8078"/>
              <a:stretch/>
            </p:blipFill>
            <p:spPr>
              <a:xfrm>
                <a:off x="1371600" y="4343400"/>
                <a:ext cx="618067" cy="569575"/>
              </a:xfrm>
              <a:prstGeom prst="rect">
                <a:avLst/>
              </a:prstGeom>
            </p:spPr>
          </p:pic>
        </p:grp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FEEDE3-1888-F94D-8527-288B790CF33F}" type="datetime1">
              <a:rPr lang="en-US" smtClean="0"/>
              <a:t>9/20/12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5606970"/>
            <a:ext cx="9144000" cy="1251030"/>
            <a:chOff x="0" y="5606709"/>
            <a:chExt cx="9144000" cy="1251030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0" y="5606709"/>
              <a:ext cx="9144000" cy="1251030"/>
              <a:chOff x="0" y="3412070"/>
              <a:chExt cx="9144000" cy="1251030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992437" y="3412070"/>
                <a:ext cx="8151563" cy="607211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4697" y="0"/>
                  </a:cxn>
                  <a:cxn ang="0">
                    <a:pos x="4697" y="367"/>
                  </a:cxn>
                  <a:cxn ang="0">
                    <a:pos x="0" y="218"/>
                  </a:cxn>
                  <a:cxn ang="0">
                    <a:pos x="4697" y="0"/>
                  </a:cxn>
                </a:cxnLst>
                <a:rect l="0" t="0" r="0" b="0"/>
                <a:pathLst>
                  <a:path w="4697" h="367">
                    <a:moveTo>
                      <a:pt x="4697" y="0"/>
                    </a:moveTo>
                    <a:lnTo>
                      <a:pt x="4697" y="367"/>
                    </a:lnTo>
                    <a:lnTo>
                      <a:pt x="0" y="218"/>
                    </a:lnTo>
                    <a:lnTo>
                      <a:pt x="4697" y="0"/>
                    </a:lnTo>
                    <a:close/>
                  </a:path>
                </a:pathLst>
              </a:custGeom>
              <a:solidFill>
                <a:schemeClr val="accent1">
                  <a:tint val="65000"/>
                  <a:satMod val="115000"/>
                  <a:alpha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>
                <a:extLst/>
              </a:lstStyle>
              <a:p>
                <a:endParaRPr kumimoji="0" lang="en-US"/>
              </a:p>
            </p:txBody>
          </p:sp>
          <p:sp>
            <p:nvSpPr>
              <p:cNvPr id="15" name="Freeform 14"/>
              <p:cNvSpPr>
                <a:spLocks/>
              </p:cNvSpPr>
              <p:nvPr userDrawn="1"/>
            </p:nvSpPr>
            <p:spPr bwMode="auto">
              <a:xfrm>
                <a:off x="3" y="3694776"/>
                <a:ext cx="9143997" cy="960118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>
                  <a:gd name="connsiteX0" fmla="*/ 0 w 10000"/>
                  <a:gd name="connsiteY0" fmla="*/ 0 h 10000"/>
                  <a:gd name="connsiteX1" fmla="*/ 0 w 10000"/>
                  <a:gd name="connsiteY1" fmla="*/ 10000 h 10000"/>
                  <a:gd name="connsiteX2" fmla="*/ 10000 w 10000"/>
                  <a:gd name="connsiteY2" fmla="*/ 10000 h 10000"/>
                  <a:gd name="connsiteX3" fmla="*/ 10000 w 10000"/>
                  <a:gd name="connsiteY3" fmla="*/ 4231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0" y="10000"/>
                    </a:lnTo>
                    <a:lnTo>
                      <a:pt x="10000" y="10000"/>
                    </a:lnTo>
                    <a:lnTo>
                      <a:pt x="10000" y="42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  <a:scene3d>
                <a:camera prst="orthographicFront">
                  <a:rot lat="10800000" lon="10800000" rev="0"/>
                </a:camera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 compatLnSpc="1"/>
              <a:lstStyle>
                <a:extLst/>
              </a:lstStyle>
              <a:p>
                <a:pPr algn="ctr" eaLnBrk="1" latinLnBrk="0" hangingPunct="1"/>
                <a:endParaRPr kumimoji="0" lang="en-US"/>
              </a:p>
            </p:txBody>
          </p:sp>
          <p:sp>
            <p:nvSpPr>
              <p:cNvPr id="16" name="Freeform 15"/>
              <p:cNvSpPr>
                <a:spLocks/>
              </p:cNvSpPr>
              <p:nvPr userDrawn="1"/>
            </p:nvSpPr>
            <p:spPr bwMode="auto">
              <a:xfrm>
                <a:off x="0" y="3776132"/>
                <a:ext cx="9144000" cy="886968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0" y="1248"/>
                  </a:cxn>
                  <a:cxn ang="0">
                    <a:pos x="5760" y="1248"/>
                  </a:cxn>
                  <a:cxn ang="0">
                    <a:pos x="5760" y="528"/>
                  </a:cxn>
                  <a:cxn ang="0">
                    <a:pos x="0" y="0"/>
                  </a:cxn>
                </a:cxnLst>
                <a:rect l="0" t="0" r="0" b="0"/>
                <a:pathLst>
                  <a:path w="5760" h="1248">
                    <a:moveTo>
                      <a:pt x="0" y="0"/>
                    </a:moveTo>
                    <a:lnTo>
                      <a:pt x="0" y="1248"/>
                    </a:lnTo>
                    <a:lnTo>
                      <a:pt x="5760" y="1248"/>
                    </a:lnTo>
                    <a:lnTo>
                      <a:pt x="5760" y="52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 cstate="print">
                  <a:alphaModFix amt="50000"/>
                </a:blip>
                <a:tile tx="0" ty="0" sx="50000" sy="50000" flip="none" algn="t"/>
              </a:blip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 compatLnSpc="1"/>
              <a:lstStyle>
                <a:extLst/>
              </a:lstStyle>
              <a:p>
                <a:pPr algn="ctr" eaLnBrk="1" latinLnBrk="0" hangingPunct="1"/>
                <a:endParaRPr kumimoji="0" lang="en-US"/>
              </a:p>
            </p:txBody>
          </p:sp>
        </p:grpSp>
        <p:grpSp>
          <p:nvGrpSpPr>
            <p:cNvPr id="11" name="Group 10"/>
            <p:cNvGrpSpPr/>
            <p:nvPr userDrawn="1"/>
          </p:nvGrpSpPr>
          <p:grpSpPr>
            <a:xfrm>
              <a:off x="76200" y="6096000"/>
              <a:ext cx="3886200" cy="685800"/>
              <a:chOff x="1371600" y="4343400"/>
              <a:chExt cx="3886200" cy="685800"/>
            </a:xfrm>
          </p:grpSpPr>
          <p:sp>
            <p:nvSpPr>
              <p:cNvPr id="12" name="TextBox 11"/>
              <p:cNvSpPr txBox="1"/>
              <p:nvPr userDrawn="1"/>
            </p:nvSpPr>
            <p:spPr>
              <a:xfrm>
                <a:off x="1965960" y="4382869"/>
                <a:ext cx="3291840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0" i="0" dirty="0" smtClean="0">
                    <a:ln w="3175" cmpd="sng">
                      <a:noFill/>
                    </a:ln>
                    <a:solidFill>
                      <a:schemeClr val="bg1"/>
                    </a:solidFill>
                    <a:latin typeface="Helvetica Neue Light"/>
                    <a:cs typeface="Helvetica Neue Light"/>
                  </a:rPr>
                  <a:t>University of Colorado</a:t>
                </a:r>
              </a:p>
              <a:p>
                <a:r>
                  <a:rPr lang="en-US" b="0" i="0" dirty="0" smtClean="0">
                    <a:ln w="3175" cmpd="sng">
                      <a:noFill/>
                    </a:ln>
                    <a:solidFill>
                      <a:schemeClr val="bg1"/>
                    </a:solidFill>
                    <a:latin typeface="Helvetica Neue Light"/>
                    <a:cs typeface="Helvetica Neue Light"/>
                  </a:rPr>
                  <a:t>Boulder</a:t>
                </a:r>
                <a:endParaRPr lang="en-US" b="0" i="0" dirty="0">
                  <a:ln w="3175" cmpd="sng">
                    <a:noFill/>
                  </a:ln>
                  <a:solidFill>
                    <a:schemeClr val="bg1"/>
                  </a:solidFill>
                  <a:latin typeface="Helvetica Neue Light"/>
                  <a:cs typeface="Helvetica Neue Light"/>
                </a:endParaRPr>
              </a:p>
            </p:txBody>
          </p:sp>
          <p:pic>
            <p:nvPicPr>
              <p:cNvPr id="13" name="Picture 12" descr="Boulder FL master.eps"/>
              <p:cNvPicPr>
                <a:picLocks noChangeAspect="1"/>
              </p:cNvPicPr>
              <p:nvPr userDrawn="1"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8078"/>
              <a:stretch/>
            </p:blipFill>
            <p:spPr>
              <a:xfrm>
                <a:off x="1371600" y="4343400"/>
                <a:ext cx="618067" cy="569575"/>
              </a:xfrm>
              <a:prstGeom prst="rect">
                <a:avLst/>
              </a:prstGeom>
            </p:spPr>
          </p:pic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A759FB-7B67-1D4D-9A15-1D1164DFA4D0}" type="datetime1">
              <a:rPr lang="en-US" smtClean="0"/>
              <a:t>9/20/12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165100"/>
            <a:ext cx="7048500" cy="6858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0927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0927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181101"/>
            <a:ext cx="4040188" cy="3873499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181101"/>
            <a:ext cx="4041775" cy="3873499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B1A3BD-9F85-174C-8272-80EF8B8B1D7F}" type="datetime1">
              <a:rPr lang="en-US" smtClean="0"/>
              <a:t>9/20/12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034DEF-9711-2F45-B7FA-1CCA686A608C}" type="datetime1">
              <a:rPr lang="en-US" smtClean="0"/>
              <a:t>9/20/12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76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15900"/>
            <a:ext cx="7479792" cy="463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B94A20-CFC8-8146-86C2-66E295167370}" type="datetime1">
              <a:rPr lang="en-US" smtClean="0"/>
              <a:t>9/20/12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0301"/>
            <a:ext cx="8229600" cy="4686299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4B7BBE-6255-D843-A827-4EF3D345B83C}" type="datetime1">
              <a:rPr lang="en-US" smtClean="0"/>
              <a:t>9/20/12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76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1A88E3-ABD8-3049-B172-163FE08DFADB}" type="datetime1">
              <a:rPr lang="en-US" smtClean="0"/>
              <a:t>9/20/12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3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3" Type="http://schemas.openxmlformats.org/officeDocument/2006/relationships/image" Target="../media/image3.wmf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5596467"/>
            <a:ext cx="9144000" cy="1261533"/>
            <a:chOff x="0" y="3509911"/>
            <a:chExt cx="9127070" cy="1697089"/>
          </a:xfrm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90600" y="3509911"/>
              <a:ext cx="8136470" cy="81685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3" y="3907519"/>
              <a:ext cx="9127067" cy="128569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4231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0" y="10000"/>
                  </a:lnTo>
                  <a:lnTo>
                    <a:pt x="10000" y="10000"/>
                  </a:lnTo>
                  <a:lnTo>
                    <a:pt x="10000" y="4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  <a:scene3d>
              <a:camera prst="orthographicFront">
                <a:rot lat="10800000" lon="10800000" rev="0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0" y="4015050"/>
              <a:ext cx="9127070" cy="119195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28600"/>
            <a:ext cx="6858000" cy="609600"/>
          </a:xfrm>
          <a:prstGeom prst="rect">
            <a:avLst/>
          </a:prstGeom>
        </p:spPr>
        <p:txBody>
          <a:bodyPr vert="horz" anchor="b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81101"/>
            <a:ext cx="8229600" cy="46863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 b="1" i="0">
                <a:solidFill>
                  <a:srgbClr val="FFFFFF"/>
                </a:solidFill>
                <a:latin typeface="Helvetica Neue"/>
                <a:cs typeface="Helvetica Neue"/>
              </a:defRPr>
            </a:lvl1pPr>
            <a:extLst/>
          </a:lstStyle>
          <a:p>
            <a:fld id="{0CE68565-9B9B-3F44-96D7-2871272DCC70}" type="datetime1">
              <a:rPr lang="en-US" smtClean="0"/>
              <a:t>9/20/12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</p:spPr>
        <p:txBody>
          <a:bodyPr vert="horz" anchor="b"/>
          <a:lstStyle>
            <a:lvl1pPr algn="r" eaLnBrk="1" latinLnBrk="0" hangingPunct="1">
              <a:defRPr kumimoji="0" sz="1200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559800" y="6407944"/>
            <a:ext cx="45323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400" b="1" i="0">
                <a:solidFill>
                  <a:srgbClr val="FFFFFF"/>
                </a:solidFill>
                <a:latin typeface="Helvetica Neue"/>
                <a:cs typeface="Helvetica Neue"/>
              </a:defRPr>
            </a:lvl1pPr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3488267" y="55964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7171267" y="8467"/>
            <a:ext cx="1981200" cy="954107"/>
          </a:xfrm>
          <a:prstGeom prst="rect">
            <a:avLst/>
          </a:prstGeom>
          <a:noFill/>
          <a:ln w="3175"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CCAR</a:t>
            </a:r>
          </a:p>
          <a:p>
            <a:pPr algn="ctr"/>
            <a:r>
              <a:rPr lang="en-US" sz="1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1"/>
                </a:solidFill>
              </a:rPr>
              <a:t>Colorado Center for Astrodynamics Research</a:t>
            </a:r>
            <a:endParaRPr lang="en-US" sz="10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1"/>
              </a:solidFill>
            </a:endParaRP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76200" y="6096000"/>
            <a:ext cx="3581400" cy="685800"/>
            <a:chOff x="1371600" y="4343400"/>
            <a:chExt cx="3581400" cy="685800"/>
          </a:xfrm>
        </p:grpSpPr>
        <p:sp>
          <p:nvSpPr>
            <p:cNvPr id="25" name="TextBox 24"/>
            <p:cNvSpPr txBox="1"/>
            <p:nvPr userDrawn="1"/>
          </p:nvSpPr>
          <p:spPr>
            <a:xfrm>
              <a:off x="1965960" y="4382869"/>
              <a:ext cx="29870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0" i="0" dirty="0" smtClean="0">
                  <a:ln w="3175" cmpd="sng">
                    <a:noFill/>
                  </a:ln>
                  <a:solidFill>
                    <a:schemeClr val="bg1"/>
                  </a:solidFill>
                  <a:latin typeface="Helvetica Neue Light"/>
                  <a:cs typeface="Helvetica Neue Light"/>
                </a:rPr>
                <a:t>University of Colorado</a:t>
              </a:r>
            </a:p>
            <a:p>
              <a:r>
                <a:rPr lang="en-US" b="0" i="0" dirty="0" smtClean="0">
                  <a:ln w="3175" cmpd="sng">
                    <a:noFill/>
                  </a:ln>
                  <a:solidFill>
                    <a:schemeClr val="bg1"/>
                  </a:solidFill>
                  <a:latin typeface="Helvetica Neue Light"/>
                  <a:cs typeface="Helvetica Neue Light"/>
                </a:rPr>
                <a:t>Boulder</a:t>
              </a:r>
              <a:endParaRPr lang="en-US" b="0" i="0" dirty="0">
                <a:ln w="3175" cmpd="sng">
                  <a:noFill/>
                </a:ln>
                <a:solidFill>
                  <a:schemeClr val="bg1"/>
                </a:solidFill>
                <a:latin typeface="Helvetica Neue Light"/>
                <a:cs typeface="Helvetica Neue Light"/>
              </a:endParaRPr>
            </a:p>
          </p:txBody>
        </p:sp>
        <p:pic>
          <p:nvPicPr>
            <p:cNvPr id="28" name="Picture 27" descr="Boulder FL master.eps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78"/>
            <a:stretch/>
          </p:blipFill>
          <p:spPr>
            <a:xfrm>
              <a:off x="1371600" y="4343400"/>
              <a:ext cx="618067" cy="569575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7" r:id="rId6"/>
    <p:sldLayoutId id="2147483968" r:id="rId7"/>
    <p:sldLayoutId id="2147483970" r:id="rId8"/>
    <p:sldLayoutId id="2147483971" r:id="rId9"/>
    <p:sldLayoutId id="2147483996" r:id="rId10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2800" b="1" kern="1200" baseline="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82700"/>
            <a:ext cx="8229600" cy="484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9747" name="Rectangle 3"/>
          <p:cNvSpPr>
            <a:spLocks noChangeArrowheads="1"/>
          </p:cNvSpPr>
          <p:nvPr userDrawn="1"/>
        </p:nvSpPr>
        <p:spPr bwMode="auto">
          <a:xfrm>
            <a:off x="25400" y="939800"/>
            <a:ext cx="8470900" cy="228600"/>
          </a:xfrm>
          <a:prstGeom prst="rect">
            <a:avLst/>
          </a:prstGeom>
          <a:gradFill rotWithShape="0">
            <a:gsLst>
              <a:gs pos="0">
                <a:srgbClr val="BA9700"/>
              </a:gs>
              <a:gs pos="100000">
                <a:srgbClr val="BA9700">
                  <a:gamma/>
                  <a:tint val="0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56563" y="0"/>
            <a:ext cx="1087437" cy="79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4013200" y="6438900"/>
            <a:ext cx="5118100" cy="279400"/>
          </a:xfrm>
          <a:prstGeom prst="rect">
            <a:avLst/>
          </a:prstGeom>
          <a:gradFill rotWithShape="0">
            <a:gsLst>
              <a:gs pos="0">
                <a:srgbClr val="BA9700">
                  <a:gamma/>
                  <a:tint val="0"/>
                  <a:invGamma/>
                </a:srgbClr>
              </a:gs>
              <a:gs pos="100000">
                <a:srgbClr val="BA9700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152400" y="6172200"/>
            <a:ext cx="4570413" cy="434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400" b="1" dirty="0">
                <a:solidFill>
                  <a:srgbClr val="15188B"/>
                </a:solidFill>
                <a:latin typeface="Helvetica" pitchFamily="1" charset="0"/>
              </a:rPr>
              <a:t>Colorado Center for Astrodynamics Research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400" b="1" dirty="0">
                <a:solidFill>
                  <a:srgbClr val="15188B"/>
                </a:solidFill>
                <a:latin typeface="Helvetica" pitchFamily="1" charset="0"/>
              </a:rPr>
              <a:t>The University of Colorado           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4225925" y="6448425"/>
            <a:ext cx="4570413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ct val="0"/>
              </a:spcBef>
              <a:defRPr/>
            </a:pPr>
            <a:fld id="{75AB28CD-99C7-40B9-B9E6-C9FB64B3AD9B}" type="slidenum">
              <a:rPr lang="en-US" sz="1400" b="1">
                <a:solidFill>
                  <a:srgbClr val="15188B"/>
                </a:solidFill>
                <a:latin typeface="Helvetica" pitchFamily="1" charset="0"/>
              </a:rPr>
              <a:pPr algn="r" eaLnBrk="0" hangingPunct="0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r>
              <a:rPr lang="en-US" sz="1400" b="1">
                <a:solidFill>
                  <a:srgbClr val="15188B"/>
                </a:solidFill>
                <a:latin typeface="Helvetica" pitchFamily="1" charset="0"/>
              </a:rPr>
              <a:t>           </a:t>
            </a: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7885113" y="6424613"/>
            <a:ext cx="1809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endParaRPr 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86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7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Relationship Id="rId3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4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4" Type="http://schemas.openxmlformats.org/officeDocument/2006/relationships/image" Target="../media/image45.png"/><Relationship Id="rId5" Type="http://schemas.openxmlformats.org/officeDocument/2006/relationships/image" Target="../media/image21.emf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2.png"/><Relationship Id="rId3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8"/>
          <p:cNvSpPr txBox="1">
            <a:spLocks noChangeArrowheads="1"/>
          </p:cNvSpPr>
          <p:nvPr/>
        </p:nvSpPr>
        <p:spPr bwMode="auto">
          <a:xfrm>
            <a:off x="1822243" y="1304763"/>
            <a:ext cx="7188614" cy="414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800" dirty="0" smtClean="0"/>
              <a:t>ASEN 5070</a:t>
            </a:r>
            <a:endParaRPr lang="en-US" sz="2800" dirty="0"/>
          </a:p>
          <a:p>
            <a:pPr algn="ctr" eaLnBrk="1" hangingPunct="1">
              <a:spcBef>
                <a:spcPct val="20000"/>
              </a:spcBef>
            </a:pPr>
            <a:r>
              <a:rPr lang="en-US" sz="2800" dirty="0"/>
              <a:t>Statistical Orbit determination I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2800" dirty="0"/>
              <a:t>Fall </a:t>
            </a:r>
            <a:r>
              <a:rPr lang="en-US" sz="2800" dirty="0" smtClean="0"/>
              <a:t>2012</a:t>
            </a:r>
          </a:p>
          <a:p>
            <a:pPr algn="ctr" eaLnBrk="1" hangingPunct="1">
              <a:spcBef>
                <a:spcPct val="20000"/>
              </a:spcBef>
            </a:pPr>
            <a:endParaRPr lang="en-US" sz="2800" dirty="0"/>
          </a:p>
          <a:p>
            <a:pPr algn="ctr" eaLnBrk="1" hangingPunct="1">
              <a:spcBef>
                <a:spcPct val="20000"/>
              </a:spcBef>
            </a:pPr>
            <a:r>
              <a:rPr lang="en-US" sz="2800" dirty="0"/>
              <a:t>Professor George H. </a:t>
            </a:r>
            <a:r>
              <a:rPr lang="en-US" sz="2800" dirty="0" smtClean="0"/>
              <a:t>Born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2800" dirty="0" smtClean="0"/>
              <a:t>Professor Jeffrey S. Parker</a:t>
            </a:r>
            <a:endParaRPr lang="en-US" sz="2800" dirty="0"/>
          </a:p>
          <a:p>
            <a:pPr algn="ctr" eaLnBrk="1" hangingPunct="1">
              <a:spcBef>
                <a:spcPct val="20000"/>
              </a:spcBef>
            </a:pPr>
            <a:endParaRPr lang="en-US" sz="2800" dirty="0" smtClean="0"/>
          </a:p>
          <a:p>
            <a:pPr algn="ctr" eaLnBrk="1" hangingPunct="1">
              <a:spcBef>
                <a:spcPct val="20000"/>
              </a:spcBef>
            </a:pPr>
            <a:r>
              <a:rPr lang="en-US" sz="2800" dirty="0" smtClean="0"/>
              <a:t>Lecture </a:t>
            </a:r>
            <a:r>
              <a:rPr lang="en-US" sz="2800" dirty="0" smtClean="0"/>
              <a:t>8:  Stat OD Processes</a:t>
            </a:r>
            <a:endParaRPr lang="en-US" sz="2800" dirty="0"/>
          </a:p>
        </p:txBody>
      </p:sp>
      <p:pic>
        <p:nvPicPr>
          <p:cNvPr id="32770" name="Picture 27" descr="ccartitl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2551113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3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65" y="1043300"/>
            <a:ext cx="7016894" cy="58146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58281" y="4527478"/>
            <a:ext cx="4125989" cy="836448"/>
          </a:xfrm>
          <a:prstGeom prst="ellipse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35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66900"/>
            <a:ext cx="7302500" cy="3111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</a:t>
            </a:r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40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66900"/>
            <a:ext cx="7302500" cy="3111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47998" y="3404794"/>
            <a:ext cx="4863065" cy="655005"/>
          </a:xfrm>
          <a:prstGeom prst="ellipse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84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8132" y="1181101"/>
            <a:ext cx="3333854" cy="4686300"/>
          </a:xfrm>
        </p:spPr>
        <p:txBody>
          <a:bodyPr>
            <a:noAutofit/>
          </a:bodyPr>
          <a:lstStyle/>
          <a:p>
            <a:r>
              <a:rPr lang="en-US" sz="1800" dirty="0" smtClean="0"/>
              <a:t>Truth</a:t>
            </a:r>
          </a:p>
          <a:p>
            <a:r>
              <a:rPr lang="en-US" sz="1800" dirty="0" smtClean="0"/>
              <a:t>Reference</a:t>
            </a:r>
          </a:p>
          <a:p>
            <a:r>
              <a:rPr lang="en-US" sz="1800" dirty="0" smtClean="0"/>
              <a:t>Best Estimate</a:t>
            </a:r>
          </a:p>
          <a:p>
            <a:endParaRPr lang="en-US" sz="1800" dirty="0"/>
          </a:p>
          <a:p>
            <a:r>
              <a:rPr lang="en-US" sz="1800" dirty="0" smtClean="0"/>
              <a:t>Observations are functions of state parameters, but usually NOT state parameters.</a:t>
            </a:r>
          </a:p>
          <a:p>
            <a:endParaRPr lang="en-US" sz="1800" dirty="0"/>
          </a:p>
          <a:p>
            <a:r>
              <a:rPr lang="en-US" sz="1800" dirty="0" err="1" smtClean="0"/>
              <a:t>Mismodeled</a:t>
            </a:r>
            <a:r>
              <a:rPr lang="en-US" sz="1800" dirty="0" smtClean="0"/>
              <a:t> dynamics</a:t>
            </a:r>
          </a:p>
          <a:p>
            <a:endParaRPr lang="en-US" sz="1800" dirty="0" smtClean="0"/>
          </a:p>
          <a:p>
            <a:r>
              <a:rPr lang="en-US" sz="1800" dirty="0" smtClean="0"/>
              <a:t>Underdetermined system.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in a Nutshell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4929" y="1090157"/>
            <a:ext cx="5302250" cy="4800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1735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 have noisy observations of certain aspects of the system.</a:t>
            </a:r>
          </a:p>
          <a:p>
            <a:r>
              <a:rPr lang="en-US" sz="2000" dirty="0" smtClean="0"/>
              <a:t>We need some way to relate each observation to the trajectory that we’re estimating.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 OD in a Nutshell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554908" y="2489593"/>
            <a:ext cx="1028701" cy="536575"/>
            <a:chOff x="6222998" y="2828925"/>
            <a:chExt cx="1028701" cy="536575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6356113" y="2983043"/>
              <a:ext cx="737392" cy="232127"/>
            </a:xfrm>
            <a:prstGeom prst="line">
              <a:avLst/>
            </a:prstGeom>
            <a:ln w="1905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6581905" y="2949383"/>
              <a:ext cx="300400" cy="300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 rot="20769482">
              <a:off x="6222998" y="3044825"/>
              <a:ext cx="247650" cy="320675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8"/>
            <p:cNvSpPr/>
            <p:nvPr/>
          </p:nvSpPr>
          <p:spPr>
            <a:xfrm rot="20769482">
              <a:off x="7004049" y="2828925"/>
              <a:ext cx="247650" cy="320675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801621" y="2786981"/>
            <a:ext cx="6684435" cy="1660854"/>
          </a:xfrm>
          <a:custGeom>
            <a:avLst/>
            <a:gdLst>
              <a:gd name="connsiteX0" fmla="*/ 6684435 w 6684435"/>
              <a:gd name="connsiteY0" fmla="*/ 0 h 1660854"/>
              <a:gd name="connsiteX1" fmla="*/ 5609902 w 6684435"/>
              <a:gd name="connsiteY1" fmla="*/ 41870 h 1660854"/>
              <a:gd name="connsiteX2" fmla="*/ 3795754 w 6684435"/>
              <a:gd name="connsiteY2" fmla="*/ 195394 h 1660854"/>
              <a:gd name="connsiteX3" fmla="*/ 1897877 w 6684435"/>
              <a:gd name="connsiteY3" fmla="*/ 669924 h 1660854"/>
              <a:gd name="connsiteX4" fmla="*/ 558199 w 6684435"/>
              <a:gd name="connsiteY4" fmla="*/ 1256108 h 1660854"/>
              <a:gd name="connsiteX5" fmla="*/ 0 w 6684435"/>
              <a:gd name="connsiteY5" fmla="*/ 1660854 h 166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84435" h="1660854">
                <a:moveTo>
                  <a:pt x="6684435" y="0"/>
                </a:moveTo>
                <a:cubicBezTo>
                  <a:pt x="6387892" y="4652"/>
                  <a:pt x="6091349" y="9304"/>
                  <a:pt x="5609902" y="41870"/>
                </a:cubicBezTo>
                <a:cubicBezTo>
                  <a:pt x="5128455" y="74436"/>
                  <a:pt x="4414425" y="90718"/>
                  <a:pt x="3795754" y="195394"/>
                </a:cubicBezTo>
                <a:cubicBezTo>
                  <a:pt x="3177083" y="300070"/>
                  <a:pt x="2437469" y="493138"/>
                  <a:pt x="1897877" y="669924"/>
                </a:cubicBezTo>
                <a:cubicBezTo>
                  <a:pt x="1358284" y="846710"/>
                  <a:pt x="874512" y="1090953"/>
                  <a:pt x="558199" y="1256108"/>
                </a:cubicBezTo>
                <a:cubicBezTo>
                  <a:pt x="241886" y="1421263"/>
                  <a:pt x="120943" y="1541058"/>
                  <a:pt x="0" y="1660854"/>
                </a:cubicBezTo>
              </a:path>
            </a:pathLst>
          </a:cu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22454" y="25168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45787" y="25845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21888" y="29486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26688" y="3173012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42587" y="30163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75420" y="33338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722454" y="36132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27254" y="38376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641087" y="33846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93487" y="35370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0521" y="36556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45321" y="40408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56714" y="22374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380047" y="23051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656148" y="26692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60948" y="2893612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76847" y="27369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09680" y="30544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956714" y="33338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61514" y="35582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875347" y="31052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7747" y="32576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74781" y="33762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879581" y="37614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41014" y="20977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764347" y="21654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40448" y="25295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345248" y="2753912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561147" y="25972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93980" y="29147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41014" y="31941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645814" y="34185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259647" y="29655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412047" y="31179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959081" y="32365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263881" y="36217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081847" y="21146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505180" y="21824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81281" y="25464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086081" y="27708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301980" y="26142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534813" y="29317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081847" y="32111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86647" y="34354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000480" y="29825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152880" y="31349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699914" y="32534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004714" y="36386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526780" y="27242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950113" y="27920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226214" y="31560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531014" y="33804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746913" y="32238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979746" y="35413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526780" y="38207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831580" y="40450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445413" y="35921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597813" y="37445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144847" y="38630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449647" y="42482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853680" y="38291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158480" y="40535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374379" y="38969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607212" y="42144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154246" y="44938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459046" y="47181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772313" y="45361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255847" y="35159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679180" y="35836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55281" y="39477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260081" y="41720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475980" y="40154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708813" y="43329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064414" y="31984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487747" y="32661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763848" y="36302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068648" y="38545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284547" y="36979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517380" y="40154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3126981" y="27666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3550314" y="28343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826415" y="31984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131215" y="34227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3347114" y="32661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3579947" y="35836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4130281" y="25676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4553614" y="26353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829715" y="29994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134515" y="32238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50414" y="30671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583247" y="33846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883815" y="22205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5307148" y="22882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583249" y="26523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888049" y="28766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5103948" y="27200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5336781" y="30375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5417215" y="23898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5840548" y="24575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5116649" y="28216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5421449" y="30460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5637348" y="28893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5870181" y="32068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6581381" y="21189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7004714" y="21866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6280815" y="25507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6585615" y="27750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6801514" y="26184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7034347" y="29359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1277013" y="39265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908713" y="41593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124612" y="40027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010314" y="42779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226213" y="41212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2182946" y="34905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1814646" y="37233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030545" y="35667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916247" y="38418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132146" y="36852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2695180" y="33254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2326880" y="35582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2542779" y="34016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2428481" y="36767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644380" y="35201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3241280" y="30544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2872980" y="32873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3088879" y="31306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974581" y="34058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3190480" y="32492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651913" y="30714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3283613" y="33042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3499512" y="31476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3385214" y="34227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3601113" y="3266143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4134513" y="2902076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3766213" y="31349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3982112" y="2978276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3867814" y="3253443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083713" y="3096809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680613" y="28301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4312313" y="30629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528212" y="29063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4413914" y="31814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629813" y="3024843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5302913" y="2834343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4934613" y="30671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5150512" y="2910543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5036214" y="31857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5252113" y="3029076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5747413" y="2648076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5379113" y="28809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5595012" y="2724276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5480714" y="2999443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5696613" y="2842809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6081846" y="2724276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5713546" y="29571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5929445" y="2800476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5815147" y="3075643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6031046" y="2919009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6471313" y="2656543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6103013" y="28893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6318912" y="2732743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6204614" y="30079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6420513" y="2851276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6856546" y="26099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488246" y="28428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6704145" y="26861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589847" y="29613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6805746" y="28047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362" y="5329905"/>
            <a:ext cx="780689" cy="519158"/>
          </a:xfrm>
          <a:prstGeom prst="rect">
            <a:avLst/>
          </a:prstGeom>
        </p:spPr>
      </p:pic>
      <p:cxnSp>
        <p:nvCxnSpPr>
          <p:cNvPr id="182" name="Straight Connector 181"/>
          <p:cNvCxnSpPr/>
          <p:nvPr/>
        </p:nvCxnSpPr>
        <p:spPr>
          <a:xfrm flipH="1" flipV="1">
            <a:off x="4421152" y="2338802"/>
            <a:ext cx="681684" cy="3297289"/>
          </a:xfrm>
          <a:prstGeom prst="line">
            <a:avLst/>
          </a:prstGeom>
          <a:ln w="25400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2891608" y="4434027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90"/>
                </a:solidFill>
              </a:rPr>
              <a:t>Observed Range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971746" y="4484364"/>
            <a:ext cx="21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Computed Range</a:t>
            </a:r>
            <a:endParaRPr lang="en-US" b="1" dirty="0">
              <a:solidFill>
                <a:srgbClr val="008000"/>
              </a:solidFill>
            </a:endParaRPr>
          </a:p>
        </p:txBody>
      </p:sp>
      <p:cxnSp>
        <p:nvCxnSpPr>
          <p:cNvPr id="185" name="Straight Connector 184"/>
          <p:cNvCxnSpPr/>
          <p:nvPr/>
        </p:nvCxnSpPr>
        <p:spPr>
          <a:xfrm flipH="1" flipV="1">
            <a:off x="4603894" y="2988117"/>
            <a:ext cx="542755" cy="2625294"/>
          </a:xfrm>
          <a:prstGeom prst="line">
            <a:avLst/>
          </a:prstGeom>
          <a:ln w="254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6298484" y="5085397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 Range = ???</a:t>
            </a:r>
            <a:endParaRPr lang="en-US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374208" y="4388665"/>
            <a:ext cx="45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X</a:t>
            </a:r>
            <a:r>
              <a:rPr lang="en-US" b="1" baseline="30000" dirty="0" smtClean="0">
                <a:latin typeface="Times New Roman"/>
                <a:cs typeface="Times New Roman"/>
              </a:rPr>
              <a:t>*</a:t>
            </a:r>
            <a:endParaRPr lang="en-US" b="1" baseline="30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7743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 have noisy observations of certain aspects of the system.</a:t>
            </a:r>
          </a:p>
          <a:p>
            <a:r>
              <a:rPr lang="en-US" sz="2000" dirty="0" smtClean="0"/>
              <a:t>We need some way to relate each observation to the trajectory that we’re estimating.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 OD in a Nutshell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554908" y="2489593"/>
            <a:ext cx="1028701" cy="536575"/>
            <a:chOff x="6222998" y="2828925"/>
            <a:chExt cx="1028701" cy="536575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6356113" y="2983043"/>
              <a:ext cx="737392" cy="232127"/>
            </a:xfrm>
            <a:prstGeom prst="line">
              <a:avLst/>
            </a:prstGeom>
            <a:ln w="1905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6581905" y="2949383"/>
              <a:ext cx="300400" cy="300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 rot="20769482">
              <a:off x="6222998" y="3044825"/>
              <a:ext cx="247650" cy="320675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8"/>
            <p:cNvSpPr/>
            <p:nvPr/>
          </p:nvSpPr>
          <p:spPr>
            <a:xfrm rot="20769482">
              <a:off x="7004049" y="2828925"/>
              <a:ext cx="247650" cy="320675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801621" y="2786981"/>
            <a:ext cx="6684435" cy="1660854"/>
          </a:xfrm>
          <a:custGeom>
            <a:avLst/>
            <a:gdLst>
              <a:gd name="connsiteX0" fmla="*/ 6684435 w 6684435"/>
              <a:gd name="connsiteY0" fmla="*/ 0 h 1660854"/>
              <a:gd name="connsiteX1" fmla="*/ 5609902 w 6684435"/>
              <a:gd name="connsiteY1" fmla="*/ 41870 h 1660854"/>
              <a:gd name="connsiteX2" fmla="*/ 3795754 w 6684435"/>
              <a:gd name="connsiteY2" fmla="*/ 195394 h 1660854"/>
              <a:gd name="connsiteX3" fmla="*/ 1897877 w 6684435"/>
              <a:gd name="connsiteY3" fmla="*/ 669924 h 1660854"/>
              <a:gd name="connsiteX4" fmla="*/ 558199 w 6684435"/>
              <a:gd name="connsiteY4" fmla="*/ 1256108 h 1660854"/>
              <a:gd name="connsiteX5" fmla="*/ 0 w 6684435"/>
              <a:gd name="connsiteY5" fmla="*/ 1660854 h 166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84435" h="1660854">
                <a:moveTo>
                  <a:pt x="6684435" y="0"/>
                </a:moveTo>
                <a:cubicBezTo>
                  <a:pt x="6387892" y="4652"/>
                  <a:pt x="6091349" y="9304"/>
                  <a:pt x="5609902" y="41870"/>
                </a:cubicBezTo>
                <a:cubicBezTo>
                  <a:pt x="5128455" y="74436"/>
                  <a:pt x="4414425" y="90718"/>
                  <a:pt x="3795754" y="195394"/>
                </a:cubicBezTo>
                <a:cubicBezTo>
                  <a:pt x="3177083" y="300070"/>
                  <a:pt x="2437469" y="493138"/>
                  <a:pt x="1897877" y="669924"/>
                </a:cubicBezTo>
                <a:cubicBezTo>
                  <a:pt x="1358284" y="846710"/>
                  <a:pt x="874512" y="1090953"/>
                  <a:pt x="558199" y="1256108"/>
                </a:cubicBezTo>
                <a:cubicBezTo>
                  <a:pt x="241886" y="1421263"/>
                  <a:pt x="120943" y="1541058"/>
                  <a:pt x="0" y="1660854"/>
                </a:cubicBezTo>
              </a:path>
            </a:pathLst>
          </a:cu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22454" y="25168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45787" y="25845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21888" y="29486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26688" y="3173012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42587" y="30163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75420" y="33338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722454" y="36132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27254" y="38376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641087" y="33846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93487" y="35370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0521" y="36556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45321" y="40408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56714" y="22374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380047" y="23051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656148" y="26692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60948" y="2893612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76847" y="27369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09680" y="30544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956714" y="33338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61514" y="35582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875347" y="31052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7747" y="32576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74781" y="33762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879581" y="37614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41014" y="20977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764347" y="21654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40448" y="25295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345248" y="2753912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561147" y="25972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93980" y="29147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41014" y="31941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645814" y="34185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259647" y="29655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412047" y="31179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959081" y="32365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263881" y="36217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081847" y="21146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505180" y="21824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81281" y="25464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086081" y="27708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301980" y="26142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534813" y="29317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081847" y="32111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86647" y="34354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000480" y="29825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152880" y="31349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699914" y="32534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004714" y="36386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526780" y="27242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950113" y="27920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226214" y="31560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531014" y="33804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746913" y="32238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979746" y="35413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526780" y="38207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831580" y="40450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445413" y="35921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597813" y="37445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144847" y="38630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449647" y="42482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853680" y="38291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158480" y="40535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374379" y="38969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607212" y="42144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154246" y="44938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459046" y="47181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772313" y="45361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255847" y="35159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679180" y="35836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55281" y="39477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260081" y="41720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475980" y="40154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708813" y="43329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064414" y="31984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487747" y="32661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763848" y="36302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068648" y="38545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284547" y="36979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517380" y="40154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3126981" y="27666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3550314" y="28343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826415" y="31984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131215" y="34227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3347114" y="32661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3579947" y="35836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4130281" y="25676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4553614" y="26353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829715" y="29994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134515" y="32238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50414" y="30671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583247" y="33846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883815" y="22205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5307148" y="22882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583249" y="26523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888049" y="28766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5103948" y="27200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5336781" y="30375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5417215" y="23898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5840548" y="24575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5116649" y="28216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5421449" y="30460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5637348" y="28893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5870181" y="32068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6581381" y="21189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7004714" y="21866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6280815" y="25507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6585615" y="27750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6801514" y="26184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7034347" y="29359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1277013" y="39265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908713" y="41593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124612" y="40027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010314" y="42779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226213" y="41212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2182946" y="34905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1814646" y="37233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030545" y="35667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916247" y="38418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132146" y="36852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2695180" y="33254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2326880" y="35582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2542779" y="34016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2428481" y="36767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644380" y="35201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3241280" y="30544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2872980" y="32873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3088879" y="31306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974581" y="34058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3190480" y="32492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651913" y="30714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3283613" y="33042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3499512" y="31476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3385214" y="34227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3601113" y="3266143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4134513" y="2902076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3766213" y="31349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3982112" y="2978276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3867814" y="3253443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083713" y="3096809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680613" y="28301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4312313" y="30629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528212" y="29063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4413914" y="31814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629813" y="3024843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5302913" y="2834343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4934613" y="30671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5150512" y="2910543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5036214" y="31857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5252113" y="3029076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5747413" y="2648076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5379113" y="28809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5595012" y="2724276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5480714" y="2999443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5696613" y="2842809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6081846" y="2724276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5713546" y="29571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5929445" y="2800476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5815147" y="3075643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6031046" y="2919009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6471313" y="2656543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6103013" y="28893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6318912" y="2732743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6204614" y="30079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6420513" y="2851276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6856546" y="26099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488246" y="28428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6704145" y="26861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589847" y="29613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6805746" y="28047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362" y="5329905"/>
            <a:ext cx="780689" cy="519158"/>
          </a:xfrm>
          <a:prstGeom prst="rect">
            <a:avLst/>
          </a:prstGeom>
        </p:spPr>
      </p:pic>
      <p:cxnSp>
        <p:nvCxnSpPr>
          <p:cNvPr id="182" name="Straight Connector 181"/>
          <p:cNvCxnSpPr/>
          <p:nvPr/>
        </p:nvCxnSpPr>
        <p:spPr>
          <a:xfrm flipH="1" flipV="1">
            <a:off x="4421152" y="2338802"/>
            <a:ext cx="681684" cy="3297289"/>
          </a:xfrm>
          <a:prstGeom prst="line">
            <a:avLst/>
          </a:prstGeom>
          <a:ln w="25400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2891608" y="4434027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90"/>
                </a:solidFill>
              </a:rPr>
              <a:t>Observed Range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971746" y="4484364"/>
            <a:ext cx="21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Computed Range</a:t>
            </a:r>
            <a:endParaRPr lang="en-US" b="1" dirty="0">
              <a:solidFill>
                <a:srgbClr val="008000"/>
              </a:solidFill>
            </a:endParaRPr>
          </a:p>
        </p:txBody>
      </p:sp>
      <p:cxnSp>
        <p:nvCxnSpPr>
          <p:cNvPr id="185" name="Straight Connector 184"/>
          <p:cNvCxnSpPr/>
          <p:nvPr/>
        </p:nvCxnSpPr>
        <p:spPr>
          <a:xfrm flipH="1" flipV="1">
            <a:off x="4603894" y="2988117"/>
            <a:ext cx="542755" cy="2625294"/>
          </a:xfrm>
          <a:prstGeom prst="line">
            <a:avLst/>
          </a:prstGeom>
          <a:ln w="254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6298484" y="5085397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 Range = ???</a:t>
            </a:r>
            <a:endParaRPr lang="en-US" b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1245990" y="5226456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ε</a:t>
            </a:r>
            <a:r>
              <a:rPr lang="en-US" b="1" dirty="0" smtClean="0"/>
              <a:t> = O-C = “Residual”</a:t>
            </a:r>
            <a:endParaRPr lang="en-US" b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374208" y="4388665"/>
            <a:ext cx="45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X</a:t>
            </a:r>
            <a:r>
              <a:rPr lang="en-US" b="1" baseline="30000" dirty="0" smtClean="0">
                <a:latin typeface="Times New Roman"/>
                <a:cs typeface="Times New Roman"/>
              </a:rPr>
              <a:t>*</a:t>
            </a:r>
            <a:endParaRPr lang="en-US" b="1" baseline="30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0891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reference/nominal trajectory is near the truth trajectory.</a:t>
            </a:r>
          </a:p>
          <a:p>
            <a:pPr lvl="2"/>
            <a:r>
              <a:rPr lang="en-US" dirty="0" smtClean="0"/>
              <a:t>Linear approximations are decent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Force models are good approximations for the duration of the measurement arc.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filter that we’re using is unbiased:</a:t>
            </a:r>
          </a:p>
          <a:p>
            <a:pPr lvl="2"/>
            <a:r>
              <a:rPr lang="en-US" dirty="0" smtClean="0"/>
              <a:t>The filter’s best estimate is consistent with the true trajectory.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 OD in a Nutshell</a:t>
            </a:r>
          </a:p>
        </p:txBody>
      </p:sp>
    </p:spTree>
    <p:extLst>
      <p:ext uri="{BB962C8B-B14F-4D97-AF65-F5344CB8AC3E}">
        <p14:creationId xmlns:p14="http://schemas.microsoft.com/office/powerpoint/2010/main" val="4223202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best fit the data?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the data</a:t>
            </a:r>
            <a:endParaRPr lang="en-US" dirty="0"/>
          </a:p>
        </p:txBody>
      </p:sp>
      <p:grpSp>
        <p:nvGrpSpPr>
          <p:cNvPr id="174" name="Group 173"/>
          <p:cNvGrpSpPr/>
          <p:nvPr/>
        </p:nvGrpSpPr>
        <p:grpSpPr>
          <a:xfrm>
            <a:off x="1412480" y="2495679"/>
            <a:ext cx="6373929" cy="2695162"/>
            <a:chOff x="1412480" y="2495679"/>
            <a:chExt cx="6373929" cy="2695162"/>
          </a:xfrm>
        </p:grpSpPr>
        <p:sp>
          <p:nvSpPr>
            <p:cNvPr id="5" name="Oval 4"/>
            <p:cNvSpPr/>
            <p:nvPr/>
          </p:nvSpPr>
          <p:spPr>
            <a:xfrm>
              <a:off x="3281254" y="29147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704587" y="29825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80688" y="33465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285488" y="3570946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01387" y="34143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734220" y="37318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281254" y="40112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586054" y="42355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199887" y="37826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52287" y="39350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99321" y="40535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204121" y="44387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515514" y="26353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8847" y="27031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214948" y="30671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519748" y="3291546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735647" y="31349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968480" y="34524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515514" y="37318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820314" y="39561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434147" y="35032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586547" y="36556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33581" y="37741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438381" y="41593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899814" y="24956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323147" y="25634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599248" y="29274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904048" y="3151846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119947" y="29952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352780" y="33127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899814" y="35921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204614" y="38164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818447" y="33635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970847" y="35159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517881" y="36344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822681" y="40196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640647" y="25126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7063980" y="25803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340081" y="29444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644881" y="31687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60780" y="30121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7093613" y="33296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640647" y="36090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6945447" y="38334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7559280" y="33804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711680" y="35328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258714" y="36513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563514" y="40366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085580" y="31222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508913" y="31899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785014" y="35540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089814" y="37783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305713" y="36217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538546" y="39392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085580" y="42186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2390380" y="44430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3004213" y="39900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156613" y="41424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703647" y="42609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008447" y="46462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412480" y="42271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717280" y="44514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933179" y="42948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166012" y="46123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1713046" y="48917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017846" y="51161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331113" y="49340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1814647" y="39138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2237980" y="39815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514081" y="43456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1818881" y="45700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034780" y="44133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267613" y="47308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2623214" y="35963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046547" y="36640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2322648" y="40281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2627448" y="42525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2843347" y="40958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076180" y="44133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685781" y="31645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109114" y="32322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385215" y="35963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3690015" y="38207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905914" y="36640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138747" y="39815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4689081" y="29655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5112414" y="30333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388515" y="33973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4693315" y="36217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4909214" y="34651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142047" y="37826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442615" y="26184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5865948" y="26861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142049" y="30502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5446849" y="32746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5662748" y="31179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5895581" y="34354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976015" y="27877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6399348" y="28555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675449" y="32195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5980249" y="34439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6196148" y="32873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6428981" y="36048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7140181" y="25168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63514" y="25845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839615" y="29486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7144415" y="31730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7360314" y="30163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7593147" y="33338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1835813" y="43244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1467513" y="45573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1683412" y="44006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1569114" y="46758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1785013" y="45192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2741746" y="38884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2373446" y="41212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2589345" y="39646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2475047" y="42398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2690946" y="40831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3253980" y="37233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2885680" y="39561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3101579" y="37995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987281" y="40747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203180" y="39180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3800080" y="34524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3431780" y="36852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3647679" y="35286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3533381" y="38037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3749280" y="36471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210713" y="34693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3842413" y="37021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4058312" y="35455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3944014" y="38207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4159913" y="36640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4693313" y="33000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4325013" y="35328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4540912" y="33762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4426614" y="36513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4642513" y="3494743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5239413" y="32280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4871113" y="34608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5087012" y="33042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4972714" y="35794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88613" y="34227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5861713" y="32322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5493413" y="34651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5709312" y="33084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5595014" y="35836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5810913" y="34270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6306213" y="30460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5937913" y="32788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6153812" y="31222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6039514" y="33973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6255413" y="3240743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6640646" y="31222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272346" y="33550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6488245" y="31984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6373947" y="34735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6589846" y="3316943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7030113" y="30544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661813" y="32873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6877712" y="31306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6763414" y="34058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979313" y="32492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7415346" y="30079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7047046" y="32407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7262945" y="30841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7148647" y="33592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7364546" y="32026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0" y="2493462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Residuals = </a:t>
            </a:r>
            <a:r>
              <a:rPr lang="en-US" b="1" dirty="0" err="1" smtClean="0"/>
              <a:t>ε</a:t>
            </a:r>
            <a:r>
              <a:rPr lang="en-US" b="1" dirty="0" smtClean="0"/>
              <a:t> = O-C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6829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best fit the data?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the data</a:t>
            </a:r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0" y="1745007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Residuals = </a:t>
            </a:r>
            <a:r>
              <a:rPr lang="en-US" b="1" dirty="0" err="1" smtClean="0"/>
              <a:t>ε</a:t>
            </a:r>
            <a:r>
              <a:rPr lang="en-US" b="1" dirty="0" smtClean="0"/>
              <a:t> = O-C</a:t>
            </a:r>
            <a:endParaRPr lang="en-US" b="1" dirty="0"/>
          </a:p>
        </p:txBody>
      </p:sp>
      <p:pic>
        <p:nvPicPr>
          <p:cNvPr id="177" name="Picture 17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16" y="2261524"/>
            <a:ext cx="1278614" cy="630629"/>
          </a:xfrm>
          <a:prstGeom prst="rect">
            <a:avLst/>
          </a:prstGeom>
        </p:spPr>
      </p:pic>
      <p:grpSp>
        <p:nvGrpSpPr>
          <p:cNvPr id="178" name="Group 177"/>
          <p:cNvGrpSpPr/>
          <p:nvPr/>
        </p:nvGrpSpPr>
        <p:grpSpPr>
          <a:xfrm>
            <a:off x="2770071" y="2495679"/>
            <a:ext cx="6373929" cy="2695162"/>
            <a:chOff x="1412480" y="2495679"/>
            <a:chExt cx="6373929" cy="2695162"/>
          </a:xfrm>
        </p:grpSpPr>
        <p:sp>
          <p:nvSpPr>
            <p:cNvPr id="179" name="Oval 178"/>
            <p:cNvSpPr/>
            <p:nvPr/>
          </p:nvSpPr>
          <p:spPr>
            <a:xfrm>
              <a:off x="3281254" y="29147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3704587" y="29825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2980688" y="33465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3285488" y="3570946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3501387" y="34143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3734220" y="37318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3281254" y="40112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3586054" y="42355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4199887" y="37826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4352287" y="39350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3899321" y="40535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4204121" y="44387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4515514" y="26353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4938847" y="27031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4214948" y="30671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4519748" y="3291546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4735647" y="31349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4968480" y="34524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4515514" y="37318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4820314" y="39561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5434147" y="35032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5586547" y="36556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5133581" y="37741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38381" y="41593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5899814" y="24956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6323147" y="25634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5599248" y="29274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5904048" y="3151846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6119947" y="29952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6352780" y="33127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5899814" y="35921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6204614" y="38164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6818447" y="33635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6970847" y="35159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6517881" y="36344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6822681" y="40196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6640647" y="25126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7063980" y="25803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>
              <a:off x="6340081" y="29444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6644881" y="31687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6860780" y="30121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7093613" y="33296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/>
            <p:nvPr/>
          </p:nvSpPr>
          <p:spPr>
            <a:xfrm>
              <a:off x="6640647" y="36090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/>
            <p:cNvSpPr/>
            <p:nvPr/>
          </p:nvSpPr>
          <p:spPr>
            <a:xfrm>
              <a:off x="6945447" y="38334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/>
            <p:cNvSpPr/>
            <p:nvPr/>
          </p:nvSpPr>
          <p:spPr>
            <a:xfrm>
              <a:off x="7559280" y="33804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7711680" y="35328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7258714" y="36513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>
              <a:off x="7563514" y="40366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2085580" y="31222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>
              <a:off x="2508913" y="31899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/>
            <p:cNvSpPr/>
            <p:nvPr/>
          </p:nvSpPr>
          <p:spPr>
            <a:xfrm>
              <a:off x="1785014" y="35540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/>
            <p:cNvSpPr/>
            <p:nvPr/>
          </p:nvSpPr>
          <p:spPr>
            <a:xfrm>
              <a:off x="2089814" y="37783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/>
            <p:cNvSpPr/>
            <p:nvPr/>
          </p:nvSpPr>
          <p:spPr>
            <a:xfrm>
              <a:off x="2305713" y="36217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2538546" y="39392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/>
            <p:cNvSpPr/>
            <p:nvPr/>
          </p:nvSpPr>
          <p:spPr>
            <a:xfrm>
              <a:off x="2085580" y="42186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/>
            <p:cNvSpPr/>
            <p:nvPr/>
          </p:nvSpPr>
          <p:spPr>
            <a:xfrm>
              <a:off x="2390380" y="44430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3004213" y="39900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3156613" y="41424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2703647" y="42609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3008447" y="46462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1412480" y="42271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1717280" y="44514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1933179" y="42948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2166012" y="46123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1713046" y="48917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2017846" y="51161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2331113" y="49340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1814647" y="39138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2237980" y="39815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/>
            <p:cNvSpPr/>
            <p:nvPr/>
          </p:nvSpPr>
          <p:spPr>
            <a:xfrm>
              <a:off x="1514081" y="43456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/>
            <p:cNvSpPr/>
            <p:nvPr/>
          </p:nvSpPr>
          <p:spPr>
            <a:xfrm>
              <a:off x="1818881" y="45700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2034780" y="44133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/>
            <p:cNvSpPr/>
            <p:nvPr/>
          </p:nvSpPr>
          <p:spPr>
            <a:xfrm>
              <a:off x="2267613" y="47308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/>
            <p:cNvSpPr/>
            <p:nvPr/>
          </p:nvSpPr>
          <p:spPr>
            <a:xfrm>
              <a:off x="2623214" y="35963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/>
            <p:cNvSpPr/>
            <p:nvPr/>
          </p:nvSpPr>
          <p:spPr>
            <a:xfrm>
              <a:off x="3046547" y="36640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/>
            <p:cNvSpPr/>
            <p:nvPr/>
          </p:nvSpPr>
          <p:spPr>
            <a:xfrm>
              <a:off x="2322648" y="40281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/>
            <p:cNvSpPr/>
            <p:nvPr/>
          </p:nvSpPr>
          <p:spPr>
            <a:xfrm>
              <a:off x="2627448" y="42525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/>
            <p:cNvSpPr/>
            <p:nvPr/>
          </p:nvSpPr>
          <p:spPr>
            <a:xfrm>
              <a:off x="2843347" y="40958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3076180" y="44133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/>
            <p:cNvSpPr/>
            <p:nvPr/>
          </p:nvSpPr>
          <p:spPr>
            <a:xfrm>
              <a:off x="3685781" y="31645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>
              <a:off x="4109114" y="32322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/>
            <p:cNvSpPr/>
            <p:nvPr/>
          </p:nvSpPr>
          <p:spPr>
            <a:xfrm>
              <a:off x="3385215" y="35963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/>
            <p:cNvSpPr/>
            <p:nvPr/>
          </p:nvSpPr>
          <p:spPr>
            <a:xfrm>
              <a:off x="3690015" y="38207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/>
            <p:cNvSpPr/>
            <p:nvPr/>
          </p:nvSpPr>
          <p:spPr>
            <a:xfrm>
              <a:off x="3905914" y="36640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4138747" y="39815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4689081" y="29655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5112414" y="30333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4388515" y="33973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4693315" y="36217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4909214" y="34651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/>
            <p:cNvSpPr/>
            <p:nvPr/>
          </p:nvSpPr>
          <p:spPr>
            <a:xfrm>
              <a:off x="5142047" y="37826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/>
            <p:cNvSpPr/>
            <p:nvPr/>
          </p:nvSpPr>
          <p:spPr>
            <a:xfrm>
              <a:off x="5442615" y="26184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5865948" y="26861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5142049" y="30502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/>
            <p:cNvSpPr/>
            <p:nvPr/>
          </p:nvSpPr>
          <p:spPr>
            <a:xfrm>
              <a:off x="5446849" y="32746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/>
            <p:cNvSpPr/>
            <p:nvPr/>
          </p:nvSpPr>
          <p:spPr>
            <a:xfrm>
              <a:off x="5662748" y="31179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/>
            <p:cNvSpPr/>
            <p:nvPr/>
          </p:nvSpPr>
          <p:spPr>
            <a:xfrm>
              <a:off x="5895581" y="34354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/>
            <p:cNvSpPr/>
            <p:nvPr/>
          </p:nvSpPr>
          <p:spPr>
            <a:xfrm>
              <a:off x="5976015" y="27877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6399348" y="28555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/>
            <p:cNvSpPr/>
            <p:nvPr/>
          </p:nvSpPr>
          <p:spPr>
            <a:xfrm>
              <a:off x="5675449" y="32195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/>
            <p:nvPr/>
          </p:nvSpPr>
          <p:spPr>
            <a:xfrm>
              <a:off x="5980249" y="34439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6196148" y="32873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/>
            <p:nvPr/>
          </p:nvSpPr>
          <p:spPr>
            <a:xfrm>
              <a:off x="6428981" y="36048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/>
            <p:nvPr/>
          </p:nvSpPr>
          <p:spPr>
            <a:xfrm>
              <a:off x="7140181" y="25168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>
              <a:off x="7563514" y="25845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/>
            <p:cNvSpPr/>
            <p:nvPr/>
          </p:nvSpPr>
          <p:spPr>
            <a:xfrm>
              <a:off x="6839615" y="29486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/>
          </p:nvSpPr>
          <p:spPr>
            <a:xfrm>
              <a:off x="7144415" y="31730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/>
            <p:nvPr/>
          </p:nvSpPr>
          <p:spPr>
            <a:xfrm>
              <a:off x="7360314" y="30163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/>
            <p:nvPr/>
          </p:nvSpPr>
          <p:spPr>
            <a:xfrm>
              <a:off x="7593147" y="33338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/>
            <p:cNvSpPr/>
            <p:nvPr/>
          </p:nvSpPr>
          <p:spPr>
            <a:xfrm>
              <a:off x="1835813" y="43244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/>
            <p:nvPr/>
          </p:nvSpPr>
          <p:spPr>
            <a:xfrm>
              <a:off x="1467513" y="45573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/>
            <p:cNvSpPr/>
            <p:nvPr/>
          </p:nvSpPr>
          <p:spPr>
            <a:xfrm>
              <a:off x="1683412" y="44006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/>
            <p:cNvSpPr/>
            <p:nvPr/>
          </p:nvSpPr>
          <p:spPr>
            <a:xfrm>
              <a:off x="1569114" y="46758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/>
            <p:cNvSpPr/>
            <p:nvPr/>
          </p:nvSpPr>
          <p:spPr>
            <a:xfrm>
              <a:off x="1785013" y="45192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/>
            <p:cNvSpPr/>
            <p:nvPr/>
          </p:nvSpPr>
          <p:spPr>
            <a:xfrm>
              <a:off x="2741746" y="38884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/>
            <p:nvPr/>
          </p:nvSpPr>
          <p:spPr>
            <a:xfrm>
              <a:off x="2373446" y="41212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/>
            <p:cNvSpPr/>
            <p:nvPr/>
          </p:nvSpPr>
          <p:spPr>
            <a:xfrm>
              <a:off x="2589345" y="39646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2475047" y="42398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2690946" y="40831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/>
            <p:cNvSpPr/>
            <p:nvPr/>
          </p:nvSpPr>
          <p:spPr>
            <a:xfrm>
              <a:off x="3253980" y="37233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/>
            <p:cNvSpPr/>
            <p:nvPr/>
          </p:nvSpPr>
          <p:spPr>
            <a:xfrm>
              <a:off x="2885680" y="39561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/>
            <p:cNvSpPr/>
            <p:nvPr/>
          </p:nvSpPr>
          <p:spPr>
            <a:xfrm>
              <a:off x="3101579" y="37995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/>
            <p:cNvSpPr/>
            <p:nvPr/>
          </p:nvSpPr>
          <p:spPr>
            <a:xfrm>
              <a:off x="2987281" y="40747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/>
            <p:cNvSpPr/>
            <p:nvPr/>
          </p:nvSpPr>
          <p:spPr>
            <a:xfrm>
              <a:off x="3203180" y="39180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/>
            <p:cNvSpPr/>
            <p:nvPr/>
          </p:nvSpPr>
          <p:spPr>
            <a:xfrm>
              <a:off x="3800080" y="34524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/>
            <p:cNvSpPr/>
            <p:nvPr/>
          </p:nvSpPr>
          <p:spPr>
            <a:xfrm>
              <a:off x="3431780" y="36852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/>
            <p:cNvSpPr/>
            <p:nvPr/>
          </p:nvSpPr>
          <p:spPr>
            <a:xfrm>
              <a:off x="3647679" y="35286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/>
            <p:cNvSpPr/>
            <p:nvPr/>
          </p:nvSpPr>
          <p:spPr>
            <a:xfrm>
              <a:off x="3533381" y="38037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/>
            <p:cNvSpPr/>
            <p:nvPr/>
          </p:nvSpPr>
          <p:spPr>
            <a:xfrm>
              <a:off x="3749280" y="36471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/>
            <p:cNvSpPr/>
            <p:nvPr/>
          </p:nvSpPr>
          <p:spPr>
            <a:xfrm>
              <a:off x="4210713" y="34693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/>
            <p:cNvSpPr/>
            <p:nvPr/>
          </p:nvSpPr>
          <p:spPr>
            <a:xfrm>
              <a:off x="3842413" y="37021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/>
            <p:cNvSpPr/>
            <p:nvPr/>
          </p:nvSpPr>
          <p:spPr>
            <a:xfrm>
              <a:off x="4058312" y="35455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>
              <a:off x="3944014" y="38207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/>
            <p:cNvSpPr/>
            <p:nvPr/>
          </p:nvSpPr>
          <p:spPr>
            <a:xfrm>
              <a:off x="4159913" y="36640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/>
            <p:cNvSpPr/>
            <p:nvPr/>
          </p:nvSpPr>
          <p:spPr>
            <a:xfrm>
              <a:off x="4693313" y="33000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4325013" y="35328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/>
            <p:cNvSpPr/>
            <p:nvPr/>
          </p:nvSpPr>
          <p:spPr>
            <a:xfrm>
              <a:off x="4540912" y="33762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4426614" y="36513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/>
            <p:cNvSpPr/>
            <p:nvPr/>
          </p:nvSpPr>
          <p:spPr>
            <a:xfrm>
              <a:off x="4642513" y="3494743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>
              <a:off x="5239413" y="32280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>
              <a:off x="4871113" y="34608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/>
            <p:cNvSpPr/>
            <p:nvPr/>
          </p:nvSpPr>
          <p:spPr>
            <a:xfrm>
              <a:off x="5087012" y="33042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/>
            <p:cNvSpPr/>
            <p:nvPr/>
          </p:nvSpPr>
          <p:spPr>
            <a:xfrm>
              <a:off x="4972714" y="35794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/>
            <p:cNvSpPr/>
            <p:nvPr/>
          </p:nvSpPr>
          <p:spPr>
            <a:xfrm>
              <a:off x="5188613" y="34227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5861713" y="32322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/>
            <p:cNvSpPr/>
            <p:nvPr/>
          </p:nvSpPr>
          <p:spPr>
            <a:xfrm>
              <a:off x="5493413" y="34651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/>
            <p:cNvSpPr/>
            <p:nvPr/>
          </p:nvSpPr>
          <p:spPr>
            <a:xfrm>
              <a:off x="5709312" y="33084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/>
            <p:cNvSpPr/>
            <p:nvPr/>
          </p:nvSpPr>
          <p:spPr>
            <a:xfrm>
              <a:off x="5595014" y="35836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/>
            <p:cNvSpPr/>
            <p:nvPr/>
          </p:nvSpPr>
          <p:spPr>
            <a:xfrm>
              <a:off x="5810913" y="34270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/>
            <p:cNvSpPr/>
            <p:nvPr/>
          </p:nvSpPr>
          <p:spPr>
            <a:xfrm>
              <a:off x="6306213" y="30460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/>
            <p:cNvSpPr/>
            <p:nvPr/>
          </p:nvSpPr>
          <p:spPr>
            <a:xfrm>
              <a:off x="5937913" y="32788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6153812" y="31222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6039514" y="33973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/>
            <p:cNvSpPr/>
            <p:nvPr/>
          </p:nvSpPr>
          <p:spPr>
            <a:xfrm>
              <a:off x="6255413" y="3240743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6640646" y="31222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6272346" y="33550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6488245" y="31984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6373947" y="34735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/>
            <p:cNvSpPr/>
            <p:nvPr/>
          </p:nvSpPr>
          <p:spPr>
            <a:xfrm>
              <a:off x="6589846" y="3316943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/>
            <p:cNvSpPr/>
            <p:nvPr/>
          </p:nvSpPr>
          <p:spPr>
            <a:xfrm>
              <a:off x="7030113" y="30544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/>
            <p:cNvSpPr/>
            <p:nvPr/>
          </p:nvSpPr>
          <p:spPr>
            <a:xfrm>
              <a:off x="6661813" y="32873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/>
            <p:cNvSpPr/>
            <p:nvPr/>
          </p:nvSpPr>
          <p:spPr>
            <a:xfrm>
              <a:off x="6877712" y="31306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/>
            <p:cNvSpPr/>
            <p:nvPr/>
          </p:nvSpPr>
          <p:spPr>
            <a:xfrm>
              <a:off x="6763414" y="34058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Oval 341"/>
            <p:cNvSpPr/>
            <p:nvPr/>
          </p:nvSpPr>
          <p:spPr>
            <a:xfrm>
              <a:off x="6979313" y="32492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Oval 342"/>
            <p:cNvSpPr/>
            <p:nvPr/>
          </p:nvSpPr>
          <p:spPr>
            <a:xfrm>
              <a:off x="7415346" y="30079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/>
            <p:cNvSpPr/>
            <p:nvPr/>
          </p:nvSpPr>
          <p:spPr>
            <a:xfrm>
              <a:off x="7047046" y="32407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344"/>
            <p:cNvSpPr/>
            <p:nvPr/>
          </p:nvSpPr>
          <p:spPr>
            <a:xfrm>
              <a:off x="7262945" y="30841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/>
            <p:cNvSpPr/>
            <p:nvPr/>
          </p:nvSpPr>
          <p:spPr>
            <a:xfrm>
              <a:off x="7148647" y="33592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/>
            <p:cNvSpPr/>
            <p:nvPr/>
          </p:nvSpPr>
          <p:spPr>
            <a:xfrm>
              <a:off x="7364546" y="32026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5337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best fit the data?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the data</a:t>
            </a:r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0" y="1745007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Residuals = </a:t>
            </a:r>
            <a:r>
              <a:rPr lang="en-US" b="1" dirty="0" err="1" smtClean="0"/>
              <a:t>ε</a:t>
            </a:r>
            <a:r>
              <a:rPr lang="en-US" b="1" dirty="0" smtClean="0"/>
              <a:t> = O-C</a:t>
            </a:r>
            <a:endParaRPr lang="en-US" b="1" dirty="0"/>
          </a:p>
        </p:txBody>
      </p:sp>
      <p:pic>
        <p:nvPicPr>
          <p:cNvPr id="177" name="Picture 17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16" y="2261524"/>
            <a:ext cx="1278614" cy="630629"/>
          </a:xfrm>
          <a:prstGeom prst="rect">
            <a:avLst/>
          </a:prstGeom>
        </p:spPr>
      </p:pic>
      <p:grpSp>
        <p:nvGrpSpPr>
          <p:cNvPr id="178" name="Group 177"/>
          <p:cNvGrpSpPr/>
          <p:nvPr/>
        </p:nvGrpSpPr>
        <p:grpSpPr>
          <a:xfrm>
            <a:off x="2770071" y="2495679"/>
            <a:ext cx="6373929" cy="2695162"/>
            <a:chOff x="1412480" y="2495679"/>
            <a:chExt cx="6373929" cy="2695162"/>
          </a:xfrm>
        </p:grpSpPr>
        <p:sp>
          <p:nvSpPr>
            <p:cNvPr id="179" name="Oval 178"/>
            <p:cNvSpPr/>
            <p:nvPr/>
          </p:nvSpPr>
          <p:spPr>
            <a:xfrm>
              <a:off x="3281254" y="29147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3704587" y="29825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2980688" y="33465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3285488" y="3570946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3501387" y="34143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3734220" y="37318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3281254" y="40112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3586054" y="42355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4199887" y="37826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4352287" y="39350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3899321" y="40535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4204121" y="44387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4515514" y="26353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4938847" y="27031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4214948" y="30671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4519748" y="3291546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4735647" y="31349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4968480" y="34524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4515514" y="37318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4820314" y="39561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5434147" y="35032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5586547" y="36556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5133581" y="37741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38381" y="41593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5899814" y="24956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6323147" y="25634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5599248" y="29274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5904048" y="3151846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6119947" y="29952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6352780" y="33127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5899814" y="35921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6204614" y="38164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6818447" y="33635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6970847" y="35159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6517881" y="36344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6822681" y="40196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6640647" y="25126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7063980" y="25803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>
              <a:off x="6340081" y="29444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6644881" y="31687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6860780" y="30121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7093613" y="33296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/>
            <p:nvPr/>
          </p:nvSpPr>
          <p:spPr>
            <a:xfrm>
              <a:off x="6640647" y="36090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/>
            <p:cNvSpPr/>
            <p:nvPr/>
          </p:nvSpPr>
          <p:spPr>
            <a:xfrm>
              <a:off x="6945447" y="38334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/>
            <p:cNvSpPr/>
            <p:nvPr/>
          </p:nvSpPr>
          <p:spPr>
            <a:xfrm>
              <a:off x="7559280" y="33804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7711680" y="35328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7258714" y="36513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>
              <a:off x="7563514" y="40366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2085580" y="31222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>
              <a:off x="2508913" y="31899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/>
            <p:cNvSpPr/>
            <p:nvPr/>
          </p:nvSpPr>
          <p:spPr>
            <a:xfrm>
              <a:off x="1785014" y="35540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/>
            <p:cNvSpPr/>
            <p:nvPr/>
          </p:nvSpPr>
          <p:spPr>
            <a:xfrm>
              <a:off x="2089814" y="37783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/>
            <p:cNvSpPr/>
            <p:nvPr/>
          </p:nvSpPr>
          <p:spPr>
            <a:xfrm>
              <a:off x="2305713" y="36217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2538546" y="39392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/>
            <p:cNvSpPr/>
            <p:nvPr/>
          </p:nvSpPr>
          <p:spPr>
            <a:xfrm>
              <a:off x="2085580" y="42186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/>
            <p:cNvSpPr/>
            <p:nvPr/>
          </p:nvSpPr>
          <p:spPr>
            <a:xfrm>
              <a:off x="2390380" y="44430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3004213" y="39900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3156613" y="41424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2703647" y="42609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3008447" y="46462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1412480" y="42271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1717280" y="44514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1933179" y="42948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2166012" y="46123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1713046" y="48917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2017846" y="51161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2331113" y="49340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1814647" y="39138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2237980" y="39815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/>
            <p:cNvSpPr/>
            <p:nvPr/>
          </p:nvSpPr>
          <p:spPr>
            <a:xfrm>
              <a:off x="1514081" y="43456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/>
            <p:cNvSpPr/>
            <p:nvPr/>
          </p:nvSpPr>
          <p:spPr>
            <a:xfrm>
              <a:off x="1818881" y="45700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2034780" y="44133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/>
            <p:cNvSpPr/>
            <p:nvPr/>
          </p:nvSpPr>
          <p:spPr>
            <a:xfrm>
              <a:off x="2267613" y="47308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/>
            <p:cNvSpPr/>
            <p:nvPr/>
          </p:nvSpPr>
          <p:spPr>
            <a:xfrm>
              <a:off x="2623214" y="35963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/>
            <p:cNvSpPr/>
            <p:nvPr/>
          </p:nvSpPr>
          <p:spPr>
            <a:xfrm>
              <a:off x="3046547" y="36640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/>
            <p:cNvSpPr/>
            <p:nvPr/>
          </p:nvSpPr>
          <p:spPr>
            <a:xfrm>
              <a:off x="2322648" y="40281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/>
            <p:cNvSpPr/>
            <p:nvPr/>
          </p:nvSpPr>
          <p:spPr>
            <a:xfrm>
              <a:off x="2627448" y="42525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/>
            <p:cNvSpPr/>
            <p:nvPr/>
          </p:nvSpPr>
          <p:spPr>
            <a:xfrm>
              <a:off x="2843347" y="40958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3076180" y="44133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/>
            <p:cNvSpPr/>
            <p:nvPr/>
          </p:nvSpPr>
          <p:spPr>
            <a:xfrm>
              <a:off x="3685781" y="31645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>
              <a:off x="4109114" y="32322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/>
            <p:cNvSpPr/>
            <p:nvPr/>
          </p:nvSpPr>
          <p:spPr>
            <a:xfrm>
              <a:off x="3385215" y="35963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/>
            <p:cNvSpPr/>
            <p:nvPr/>
          </p:nvSpPr>
          <p:spPr>
            <a:xfrm>
              <a:off x="3690015" y="38207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/>
            <p:cNvSpPr/>
            <p:nvPr/>
          </p:nvSpPr>
          <p:spPr>
            <a:xfrm>
              <a:off x="3905914" y="36640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4138747" y="39815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4689081" y="29655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5112414" y="30333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4388515" y="33973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4693315" y="36217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4909214" y="34651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/>
            <p:cNvSpPr/>
            <p:nvPr/>
          </p:nvSpPr>
          <p:spPr>
            <a:xfrm>
              <a:off x="5142047" y="37826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/>
            <p:cNvSpPr/>
            <p:nvPr/>
          </p:nvSpPr>
          <p:spPr>
            <a:xfrm>
              <a:off x="5442615" y="26184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5865948" y="26861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5142049" y="30502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/>
            <p:cNvSpPr/>
            <p:nvPr/>
          </p:nvSpPr>
          <p:spPr>
            <a:xfrm>
              <a:off x="5446849" y="32746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/>
            <p:cNvSpPr/>
            <p:nvPr/>
          </p:nvSpPr>
          <p:spPr>
            <a:xfrm>
              <a:off x="5662748" y="31179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/>
            <p:cNvSpPr/>
            <p:nvPr/>
          </p:nvSpPr>
          <p:spPr>
            <a:xfrm>
              <a:off x="5895581" y="34354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/>
            <p:cNvSpPr/>
            <p:nvPr/>
          </p:nvSpPr>
          <p:spPr>
            <a:xfrm>
              <a:off x="5976015" y="27877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6399348" y="28555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/>
            <p:cNvSpPr/>
            <p:nvPr/>
          </p:nvSpPr>
          <p:spPr>
            <a:xfrm>
              <a:off x="5675449" y="32195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/>
            <p:nvPr/>
          </p:nvSpPr>
          <p:spPr>
            <a:xfrm>
              <a:off x="5980249" y="34439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6196148" y="32873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/>
            <p:nvPr/>
          </p:nvSpPr>
          <p:spPr>
            <a:xfrm>
              <a:off x="6428981" y="36048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/>
            <p:nvPr/>
          </p:nvSpPr>
          <p:spPr>
            <a:xfrm>
              <a:off x="7140181" y="25168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>
              <a:off x="7563514" y="25845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/>
            <p:cNvSpPr/>
            <p:nvPr/>
          </p:nvSpPr>
          <p:spPr>
            <a:xfrm>
              <a:off x="6839615" y="29486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/>
          </p:nvSpPr>
          <p:spPr>
            <a:xfrm>
              <a:off x="7144415" y="31730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/>
            <p:nvPr/>
          </p:nvSpPr>
          <p:spPr>
            <a:xfrm>
              <a:off x="7360314" y="30163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/>
            <p:nvPr/>
          </p:nvSpPr>
          <p:spPr>
            <a:xfrm>
              <a:off x="7593147" y="33338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/>
            <p:cNvSpPr/>
            <p:nvPr/>
          </p:nvSpPr>
          <p:spPr>
            <a:xfrm>
              <a:off x="1835813" y="43244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/>
            <p:nvPr/>
          </p:nvSpPr>
          <p:spPr>
            <a:xfrm>
              <a:off x="1467513" y="45573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/>
            <p:cNvSpPr/>
            <p:nvPr/>
          </p:nvSpPr>
          <p:spPr>
            <a:xfrm>
              <a:off x="1683412" y="44006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/>
            <p:cNvSpPr/>
            <p:nvPr/>
          </p:nvSpPr>
          <p:spPr>
            <a:xfrm>
              <a:off x="1569114" y="46758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/>
            <p:cNvSpPr/>
            <p:nvPr/>
          </p:nvSpPr>
          <p:spPr>
            <a:xfrm>
              <a:off x="1785013" y="45192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/>
            <p:cNvSpPr/>
            <p:nvPr/>
          </p:nvSpPr>
          <p:spPr>
            <a:xfrm>
              <a:off x="2741746" y="38884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/>
            <p:nvPr/>
          </p:nvSpPr>
          <p:spPr>
            <a:xfrm>
              <a:off x="2373446" y="41212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/>
            <p:cNvSpPr/>
            <p:nvPr/>
          </p:nvSpPr>
          <p:spPr>
            <a:xfrm>
              <a:off x="2589345" y="39646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2475047" y="42398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2690946" y="40831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/>
            <p:cNvSpPr/>
            <p:nvPr/>
          </p:nvSpPr>
          <p:spPr>
            <a:xfrm>
              <a:off x="3253980" y="37233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/>
            <p:cNvSpPr/>
            <p:nvPr/>
          </p:nvSpPr>
          <p:spPr>
            <a:xfrm>
              <a:off x="2885680" y="39561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/>
            <p:cNvSpPr/>
            <p:nvPr/>
          </p:nvSpPr>
          <p:spPr>
            <a:xfrm>
              <a:off x="3101579" y="37995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/>
            <p:cNvSpPr/>
            <p:nvPr/>
          </p:nvSpPr>
          <p:spPr>
            <a:xfrm>
              <a:off x="2987281" y="40747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/>
            <p:cNvSpPr/>
            <p:nvPr/>
          </p:nvSpPr>
          <p:spPr>
            <a:xfrm>
              <a:off x="3203180" y="39180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/>
            <p:cNvSpPr/>
            <p:nvPr/>
          </p:nvSpPr>
          <p:spPr>
            <a:xfrm>
              <a:off x="3800080" y="34524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/>
            <p:cNvSpPr/>
            <p:nvPr/>
          </p:nvSpPr>
          <p:spPr>
            <a:xfrm>
              <a:off x="3431780" y="36852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/>
            <p:cNvSpPr/>
            <p:nvPr/>
          </p:nvSpPr>
          <p:spPr>
            <a:xfrm>
              <a:off x="3647679" y="35286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/>
            <p:cNvSpPr/>
            <p:nvPr/>
          </p:nvSpPr>
          <p:spPr>
            <a:xfrm>
              <a:off x="3533381" y="38037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/>
            <p:cNvSpPr/>
            <p:nvPr/>
          </p:nvSpPr>
          <p:spPr>
            <a:xfrm>
              <a:off x="3749280" y="36471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/>
            <p:cNvSpPr/>
            <p:nvPr/>
          </p:nvSpPr>
          <p:spPr>
            <a:xfrm>
              <a:off x="4210713" y="34693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/>
            <p:cNvSpPr/>
            <p:nvPr/>
          </p:nvSpPr>
          <p:spPr>
            <a:xfrm>
              <a:off x="3842413" y="37021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/>
            <p:cNvSpPr/>
            <p:nvPr/>
          </p:nvSpPr>
          <p:spPr>
            <a:xfrm>
              <a:off x="4058312" y="35455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>
              <a:off x="3944014" y="38207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/>
            <p:cNvSpPr/>
            <p:nvPr/>
          </p:nvSpPr>
          <p:spPr>
            <a:xfrm>
              <a:off x="4159913" y="36640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/>
            <p:cNvSpPr/>
            <p:nvPr/>
          </p:nvSpPr>
          <p:spPr>
            <a:xfrm>
              <a:off x="4693313" y="33000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4325013" y="35328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/>
            <p:cNvSpPr/>
            <p:nvPr/>
          </p:nvSpPr>
          <p:spPr>
            <a:xfrm>
              <a:off x="4540912" y="33762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4426614" y="36513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/>
            <p:cNvSpPr/>
            <p:nvPr/>
          </p:nvSpPr>
          <p:spPr>
            <a:xfrm>
              <a:off x="4642513" y="3494743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>
              <a:off x="5239413" y="32280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>
              <a:off x="4871113" y="34608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/>
            <p:cNvSpPr/>
            <p:nvPr/>
          </p:nvSpPr>
          <p:spPr>
            <a:xfrm>
              <a:off x="5087012" y="33042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/>
            <p:cNvSpPr/>
            <p:nvPr/>
          </p:nvSpPr>
          <p:spPr>
            <a:xfrm>
              <a:off x="4972714" y="35794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/>
            <p:cNvSpPr/>
            <p:nvPr/>
          </p:nvSpPr>
          <p:spPr>
            <a:xfrm>
              <a:off x="5188613" y="34227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5861713" y="32322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/>
            <p:cNvSpPr/>
            <p:nvPr/>
          </p:nvSpPr>
          <p:spPr>
            <a:xfrm>
              <a:off x="5493413" y="34651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/>
            <p:cNvSpPr/>
            <p:nvPr/>
          </p:nvSpPr>
          <p:spPr>
            <a:xfrm>
              <a:off x="5709312" y="33084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/>
            <p:cNvSpPr/>
            <p:nvPr/>
          </p:nvSpPr>
          <p:spPr>
            <a:xfrm>
              <a:off x="5595014" y="35836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/>
            <p:cNvSpPr/>
            <p:nvPr/>
          </p:nvSpPr>
          <p:spPr>
            <a:xfrm>
              <a:off x="5810913" y="34270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/>
            <p:cNvSpPr/>
            <p:nvPr/>
          </p:nvSpPr>
          <p:spPr>
            <a:xfrm>
              <a:off x="6306213" y="30460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/>
            <p:cNvSpPr/>
            <p:nvPr/>
          </p:nvSpPr>
          <p:spPr>
            <a:xfrm>
              <a:off x="5937913" y="32788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6153812" y="31222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6039514" y="33973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/>
            <p:cNvSpPr/>
            <p:nvPr/>
          </p:nvSpPr>
          <p:spPr>
            <a:xfrm>
              <a:off x="6255413" y="3240743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6640646" y="31222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6272346" y="33550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6488245" y="31984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6373947" y="34735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/>
            <p:cNvSpPr/>
            <p:nvPr/>
          </p:nvSpPr>
          <p:spPr>
            <a:xfrm>
              <a:off x="6589846" y="3316943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/>
            <p:cNvSpPr/>
            <p:nvPr/>
          </p:nvSpPr>
          <p:spPr>
            <a:xfrm>
              <a:off x="7030113" y="30544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/>
            <p:cNvSpPr/>
            <p:nvPr/>
          </p:nvSpPr>
          <p:spPr>
            <a:xfrm>
              <a:off x="6661813" y="32873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/>
            <p:cNvSpPr/>
            <p:nvPr/>
          </p:nvSpPr>
          <p:spPr>
            <a:xfrm>
              <a:off x="6877712" y="31306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/>
            <p:cNvSpPr/>
            <p:nvPr/>
          </p:nvSpPr>
          <p:spPr>
            <a:xfrm>
              <a:off x="6763414" y="34058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Oval 341"/>
            <p:cNvSpPr/>
            <p:nvPr/>
          </p:nvSpPr>
          <p:spPr>
            <a:xfrm>
              <a:off x="6979313" y="32492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Oval 342"/>
            <p:cNvSpPr/>
            <p:nvPr/>
          </p:nvSpPr>
          <p:spPr>
            <a:xfrm>
              <a:off x="7415346" y="30079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/>
            <p:cNvSpPr/>
            <p:nvPr/>
          </p:nvSpPr>
          <p:spPr>
            <a:xfrm>
              <a:off x="7047046" y="32407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344"/>
            <p:cNvSpPr/>
            <p:nvPr/>
          </p:nvSpPr>
          <p:spPr>
            <a:xfrm>
              <a:off x="7262945" y="30841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/>
            <p:cNvSpPr/>
            <p:nvPr/>
          </p:nvSpPr>
          <p:spPr>
            <a:xfrm>
              <a:off x="7148647" y="33592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/>
            <p:cNvSpPr/>
            <p:nvPr/>
          </p:nvSpPr>
          <p:spPr>
            <a:xfrm>
              <a:off x="7364546" y="32026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77" y="2952297"/>
            <a:ext cx="1610228" cy="808511"/>
          </a:xfrm>
          <a:prstGeom prst="rect">
            <a:avLst/>
          </a:prstGeom>
        </p:spPr>
      </p:pic>
      <p:sp>
        <p:nvSpPr>
          <p:cNvPr id="348" name="TextBox 347"/>
          <p:cNvSpPr txBox="1"/>
          <p:nvPr/>
        </p:nvSpPr>
        <p:spPr>
          <a:xfrm>
            <a:off x="1712285" y="2392787"/>
            <a:ext cx="49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60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81101"/>
            <a:ext cx="8229600" cy="40192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Homework 1 Graded</a:t>
            </a:r>
          </a:p>
          <a:p>
            <a:pPr lvl="1"/>
            <a:r>
              <a:rPr lang="en-US" dirty="0" smtClean="0"/>
              <a:t>Comments included on D2L</a:t>
            </a:r>
          </a:p>
          <a:p>
            <a:pPr lvl="1"/>
            <a:r>
              <a:rPr lang="en-US" dirty="0" smtClean="0"/>
              <a:t>Any questions, talk with us this week</a:t>
            </a:r>
          </a:p>
          <a:p>
            <a:endParaRPr lang="en-US" dirty="0"/>
          </a:p>
          <a:p>
            <a:r>
              <a:rPr lang="en-US" dirty="0" smtClean="0"/>
              <a:t>Homework 2 CAETE due </a:t>
            </a:r>
            <a:r>
              <a:rPr lang="en-US" dirty="0" smtClean="0"/>
              <a:t>Today</a:t>
            </a:r>
            <a:endParaRPr lang="en-US" dirty="0" smtClean="0"/>
          </a:p>
          <a:p>
            <a:pPr lvl="1"/>
            <a:r>
              <a:rPr lang="en-US" dirty="0" smtClean="0"/>
              <a:t>Graded soon after</a:t>
            </a:r>
          </a:p>
          <a:p>
            <a:endParaRPr lang="en-US" dirty="0" smtClean="0"/>
          </a:p>
          <a:p>
            <a:r>
              <a:rPr lang="en-US" dirty="0" smtClean="0"/>
              <a:t>Homework 3 due </a:t>
            </a:r>
            <a:r>
              <a:rPr lang="en-US" dirty="0" smtClean="0"/>
              <a:t>Today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Homework 4 </a:t>
            </a:r>
            <a:r>
              <a:rPr lang="en-US" dirty="0" smtClean="0"/>
              <a:t>due next week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6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best fit the data?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the data</a:t>
            </a:r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0" y="1745007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Residuals = </a:t>
            </a:r>
            <a:r>
              <a:rPr lang="en-US" b="1" dirty="0" err="1" smtClean="0"/>
              <a:t>ε</a:t>
            </a:r>
            <a:r>
              <a:rPr lang="en-US" b="1" dirty="0" smtClean="0"/>
              <a:t> = O-C</a:t>
            </a:r>
            <a:endParaRPr lang="en-US" b="1" dirty="0"/>
          </a:p>
        </p:txBody>
      </p:sp>
      <p:pic>
        <p:nvPicPr>
          <p:cNvPr id="177" name="Picture 17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16" y="2261524"/>
            <a:ext cx="1278614" cy="630629"/>
          </a:xfrm>
          <a:prstGeom prst="rect">
            <a:avLst/>
          </a:prstGeom>
        </p:spPr>
      </p:pic>
      <p:grpSp>
        <p:nvGrpSpPr>
          <p:cNvPr id="178" name="Group 177"/>
          <p:cNvGrpSpPr/>
          <p:nvPr/>
        </p:nvGrpSpPr>
        <p:grpSpPr>
          <a:xfrm>
            <a:off x="2770071" y="2495679"/>
            <a:ext cx="6373929" cy="2695162"/>
            <a:chOff x="1412480" y="2495679"/>
            <a:chExt cx="6373929" cy="2695162"/>
          </a:xfrm>
        </p:grpSpPr>
        <p:sp>
          <p:nvSpPr>
            <p:cNvPr id="179" name="Oval 178"/>
            <p:cNvSpPr/>
            <p:nvPr/>
          </p:nvSpPr>
          <p:spPr>
            <a:xfrm>
              <a:off x="3281254" y="29147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3704587" y="29825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2980688" y="33465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3285488" y="3570946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3501387" y="34143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3734220" y="37318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3281254" y="40112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3586054" y="42355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4199887" y="37826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4352287" y="39350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3899321" y="40535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4204121" y="44387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4515514" y="26353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4938847" y="27031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4214948" y="30671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4519748" y="3291546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4735647" y="31349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4968480" y="34524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4515514" y="37318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4820314" y="39561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5434147" y="35032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5586547" y="36556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5133581" y="37741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38381" y="41593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5899814" y="24956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6323147" y="25634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5599248" y="29274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5904048" y="3151846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6119947" y="29952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6352780" y="33127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5899814" y="35921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6204614" y="38164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6818447" y="33635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6970847" y="35159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6517881" y="36344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6822681" y="40196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6640647" y="25126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7063980" y="25803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>
              <a:off x="6340081" y="29444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6644881" y="31687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6860780" y="30121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7093613" y="33296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/>
            <p:nvPr/>
          </p:nvSpPr>
          <p:spPr>
            <a:xfrm>
              <a:off x="6640647" y="36090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/>
            <p:cNvSpPr/>
            <p:nvPr/>
          </p:nvSpPr>
          <p:spPr>
            <a:xfrm>
              <a:off x="6945447" y="38334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/>
            <p:cNvSpPr/>
            <p:nvPr/>
          </p:nvSpPr>
          <p:spPr>
            <a:xfrm>
              <a:off x="7559280" y="33804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7711680" y="35328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7258714" y="36513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>
              <a:off x="7563514" y="40366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2085580" y="31222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>
              <a:off x="2508913" y="31899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/>
            <p:cNvSpPr/>
            <p:nvPr/>
          </p:nvSpPr>
          <p:spPr>
            <a:xfrm>
              <a:off x="1785014" y="35540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/>
            <p:cNvSpPr/>
            <p:nvPr/>
          </p:nvSpPr>
          <p:spPr>
            <a:xfrm>
              <a:off x="2089814" y="37783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/>
            <p:cNvSpPr/>
            <p:nvPr/>
          </p:nvSpPr>
          <p:spPr>
            <a:xfrm>
              <a:off x="2305713" y="36217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2538546" y="39392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/>
            <p:cNvSpPr/>
            <p:nvPr/>
          </p:nvSpPr>
          <p:spPr>
            <a:xfrm>
              <a:off x="2085580" y="42186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/>
            <p:cNvSpPr/>
            <p:nvPr/>
          </p:nvSpPr>
          <p:spPr>
            <a:xfrm>
              <a:off x="2390380" y="44430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3004213" y="39900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3156613" y="41424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2703647" y="42609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3008447" y="46462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1412480" y="42271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1717280" y="44514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1933179" y="42948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2166012" y="46123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1713046" y="48917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2017846" y="51161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2331113" y="49340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1814647" y="39138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2237980" y="39815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/>
            <p:cNvSpPr/>
            <p:nvPr/>
          </p:nvSpPr>
          <p:spPr>
            <a:xfrm>
              <a:off x="1514081" y="43456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/>
            <p:cNvSpPr/>
            <p:nvPr/>
          </p:nvSpPr>
          <p:spPr>
            <a:xfrm>
              <a:off x="1818881" y="45700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2034780" y="44133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/>
            <p:cNvSpPr/>
            <p:nvPr/>
          </p:nvSpPr>
          <p:spPr>
            <a:xfrm>
              <a:off x="2267613" y="47308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/>
            <p:cNvSpPr/>
            <p:nvPr/>
          </p:nvSpPr>
          <p:spPr>
            <a:xfrm>
              <a:off x="2623214" y="35963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/>
            <p:cNvSpPr/>
            <p:nvPr/>
          </p:nvSpPr>
          <p:spPr>
            <a:xfrm>
              <a:off x="3046547" y="36640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/>
            <p:cNvSpPr/>
            <p:nvPr/>
          </p:nvSpPr>
          <p:spPr>
            <a:xfrm>
              <a:off x="2322648" y="40281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/>
            <p:cNvSpPr/>
            <p:nvPr/>
          </p:nvSpPr>
          <p:spPr>
            <a:xfrm>
              <a:off x="2627448" y="42525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/>
            <p:cNvSpPr/>
            <p:nvPr/>
          </p:nvSpPr>
          <p:spPr>
            <a:xfrm>
              <a:off x="2843347" y="40958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3076180" y="44133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/>
            <p:cNvSpPr/>
            <p:nvPr/>
          </p:nvSpPr>
          <p:spPr>
            <a:xfrm>
              <a:off x="3685781" y="31645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>
              <a:off x="4109114" y="32322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/>
            <p:cNvSpPr/>
            <p:nvPr/>
          </p:nvSpPr>
          <p:spPr>
            <a:xfrm>
              <a:off x="3385215" y="35963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/>
            <p:cNvSpPr/>
            <p:nvPr/>
          </p:nvSpPr>
          <p:spPr>
            <a:xfrm>
              <a:off x="3690015" y="38207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/>
            <p:cNvSpPr/>
            <p:nvPr/>
          </p:nvSpPr>
          <p:spPr>
            <a:xfrm>
              <a:off x="3905914" y="36640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4138747" y="39815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4689081" y="29655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5112414" y="30333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4388515" y="33973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4693315" y="36217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4909214" y="34651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/>
            <p:cNvSpPr/>
            <p:nvPr/>
          </p:nvSpPr>
          <p:spPr>
            <a:xfrm>
              <a:off x="5142047" y="37826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/>
            <p:cNvSpPr/>
            <p:nvPr/>
          </p:nvSpPr>
          <p:spPr>
            <a:xfrm>
              <a:off x="5442615" y="26184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5865948" y="26861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5142049" y="30502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/>
            <p:cNvSpPr/>
            <p:nvPr/>
          </p:nvSpPr>
          <p:spPr>
            <a:xfrm>
              <a:off x="5446849" y="32746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/>
            <p:cNvSpPr/>
            <p:nvPr/>
          </p:nvSpPr>
          <p:spPr>
            <a:xfrm>
              <a:off x="5662748" y="31179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/>
            <p:cNvSpPr/>
            <p:nvPr/>
          </p:nvSpPr>
          <p:spPr>
            <a:xfrm>
              <a:off x="5895581" y="34354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/>
            <p:cNvSpPr/>
            <p:nvPr/>
          </p:nvSpPr>
          <p:spPr>
            <a:xfrm>
              <a:off x="5976015" y="27877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6399348" y="28555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/>
            <p:cNvSpPr/>
            <p:nvPr/>
          </p:nvSpPr>
          <p:spPr>
            <a:xfrm>
              <a:off x="5675449" y="32195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/>
            <p:nvPr/>
          </p:nvSpPr>
          <p:spPr>
            <a:xfrm>
              <a:off x="5980249" y="34439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6196148" y="32873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/>
            <p:nvPr/>
          </p:nvSpPr>
          <p:spPr>
            <a:xfrm>
              <a:off x="6428981" y="36048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/>
            <p:nvPr/>
          </p:nvSpPr>
          <p:spPr>
            <a:xfrm>
              <a:off x="7140181" y="25168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>
              <a:off x="7563514" y="25845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/>
            <p:cNvSpPr/>
            <p:nvPr/>
          </p:nvSpPr>
          <p:spPr>
            <a:xfrm>
              <a:off x="6839615" y="29486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/>
          </p:nvSpPr>
          <p:spPr>
            <a:xfrm>
              <a:off x="7144415" y="31730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/>
            <p:nvPr/>
          </p:nvSpPr>
          <p:spPr>
            <a:xfrm>
              <a:off x="7360314" y="30163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/>
            <p:nvPr/>
          </p:nvSpPr>
          <p:spPr>
            <a:xfrm>
              <a:off x="7593147" y="33338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/>
            <p:cNvSpPr/>
            <p:nvPr/>
          </p:nvSpPr>
          <p:spPr>
            <a:xfrm>
              <a:off x="1835813" y="43244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/>
            <p:nvPr/>
          </p:nvSpPr>
          <p:spPr>
            <a:xfrm>
              <a:off x="1467513" y="45573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/>
            <p:cNvSpPr/>
            <p:nvPr/>
          </p:nvSpPr>
          <p:spPr>
            <a:xfrm>
              <a:off x="1683412" y="44006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/>
            <p:cNvSpPr/>
            <p:nvPr/>
          </p:nvSpPr>
          <p:spPr>
            <a:xfrm>
              <a:off x="1569114" y="46758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/>
            <p:cNvSpPr/>
            <p:nvPr/>
          </p:nvSpPr>
          <p:spPr>
            <a:xfrm>
              <a:off x="1785013" y="45192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/>
            <p:cNvSpPr/>
            <p:nvPr/>
          </p:nvSpPr>
          <p:spPr>
            <a:xfrm>
              <a:off x="2741746" y="38884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/>
            <p:nvPr/>
          </p:nvSpPr>
          <p:spPr>
            <a:xfrm>
              <a:off x="2373446" y="41212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/>
            <p:cNvSpPr/>
            <p:nvPr/>
          </p:nvSpPr>
          <p:spPr>
            <a:xfrm>
              <a:off x="2589345" y="39646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2475047" y="42398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2690946" y="40831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/>
            <p:cNvSpPr/>
            <p:nvPr/>
          </p:nvSpPr>
          <p:spPr>
            <a:xfrm>
              <a:off x="3253980" y="37233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/>
            <p:cNvSpPr/>
            <p:nvPr/>
          </p:nvSpPr>
          <p:spPr>
            <a:xfrm>
              <a:off x="2885680" y="39561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/>
            <p:cNvSpPr/>
            <p:nvPr/>
          </p:nvSpPr>
          <p:spPr>
            <a:xfrm>
              <a:off x="3101579" y="37995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/>
            <p:cNvSpPr/>
            <p:nvPr/>
          </p:nvSpPr>
          <p:spPr>
            <a:xfrm>
              <a:off x="2987281" y="40747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/>
            <p:cNvSpPr/>
            <p:nvPr/>
          </p:nvSpPr>
          <p:spPr>
            <a:xfrm>
              <a:off x="3203180" y="39180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/>
            <p:cNvSpPr/>
            <p:nvPr/>
          </p:nvSpPr>
          <p:spPr>
            <a:xfrm>
              <a:off x="3800080" y="34524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/>
            <p:cNvSpPr/>
            <p:nvPr/>
          </p:nvSpPr>
          <p:spPr>
            <a:xfrm>
              <a:off x="3431780" y="36852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/>
            <p:cNvSpPr/>
            <p:nvPr/>
          </p:nvSpPr>
          <p:spPr>
            <a:xfrm>
              <a:off x="3647679" y="35286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/>
            <p:cNvSpPr/>
            <p:nvPr/>
          </p:nvSpPr>
          <p:spPr>
            <a:xfrm>
              <a:off x="3533381" y="38037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/>
            <p:cNvSpPr/>
            <p:nvPr/>
          </p:nvSpPr>
          <p:spPr>
            <a:xfrm>
              <a:off x="3749280" y="36471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/>
            <p:cNvSpPr/>
            <p:nvPr/>
          </p:nvSpPr>
          <p:spPr>
            <a:xfrm>
              <a:off x="4210713" y="34693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/>
            <p:cNvSpPr/>
            <p:nvPr/>
          </p:nvSpPr>
          <p:spPr>
            <a:xfrm>
              <a:off x="3842413" y="37021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/>
            <p:cNvSpPr/>
            <p:nvPr/>
          </p:nvSpPr>
          <p:spPr>
            <a:xfrm>
              <a:off x="4058312" y="35455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>
              <a:off x="3944014" y="38207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/>
            <p:cNvSpPr/>
            <p:nvPr/>
          </p:nvSpPr>
          <p:spPr>
            <a:xfrm>
              <a:off x="4159913" y="36640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/>
            <p:cNvSpPr/>
            <p:nvPr/>
          </p:nvSpPr>
          <p:spPr>
            <a:xfrm>
              <a:off x="4693313" y="33000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4325013" y="35328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/>
            <p:cNvSpPr/>
            <p:nvPr/>
          </p:nvSpPr>
          <p:spPr>
            <a:xfrm>
              <a:off x="4540912" y="33762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4426614" y="36513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/>
            <p:cNvSpPr/>
            <p:nvPr/>
          </p:nvSpPr>
          <p:spPr>
            <a:xfrm>
              <a:off x="4642513" y="3494743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>
              <a:off x="5239413" y="32280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>
              <a:off x="4871113" y="34608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/>
            <p:cNvSpPr/>
            <p:nvPr/>
          </p:nvSpPr>
          <p:spPr>
            <a:xfrm>
              <a:off x="5087012" y="33042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/>
            <p:cNvSpPr/>
            <p:nvPr/>
          </p:nvSpPr>
          <p:spPr>
            <a:xfrm>
              <a:off x="4972714" y="35794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/>
            <p:cNvSpPr/>
            <p:nvPr/>
          </p:nvSpPr>
          <p:spPr>
            <a:xfrm>
              <a:off x="5188613" y="34227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5861713" y="32322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/>
            <p:cNvSpPr/>
            <p:nvPr/>
          </p:nvSpPr>
          <p:spPr>
            <a:xfrm>
              <a:off x="5493413" y="34651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/>
            <p:cNvSpPr/>
            <p:nvPr/>
          </p:nvSpPr>
          <p:spPr>
            <a:xfrm>
              <a:off x="5709312" y="33084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/>
            <p:cNvSpPr/>
            <p:nvPr/>
          </p:nvSpPr>
          <p:spPr>
            <a:xfrm>
              <a:off x="5595014" y="35836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/>
            <p:cNvSpPr/>
            <p:nvPr/>
          </p:nvSpPr>
          <p:spPr>
            <a:xfrm>
              <a:off x="5810913" y="34270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/>
            <p:cNvSpPr/>
            <p:nvPr/>
          </p:nvSpPr>
          <p:spPr>
            <a:xfrm>
              <a:off x="6306213" y="30460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/>
            <p:cNvSpPr/>
            <p:nvPr/>
          </p:nvSpPr>
          <p:spPr>
            <a:xfrm>
              <a:off x="5937913" y="32788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6153812" y="31222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6039514" y="33973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/>
            <p:cNvSpPr/>
            <p:nvPr/>
          </p:nvSpPr>
          <p:spPr>
            <a:xfrm>
              <a:off x="6255413" y="3240743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6640646" y="31222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6272346" y="33550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6488245" y="31984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6373947" y="34735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/>
            <p:cNvSpPr/>
            <p:nvPr/>
          </p:nvSpPr>
          <p:spPr>
            <a:xfrm>
              <a:off x="6589846" y="3316943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/>
            <p:cNvSpPr/>
            <p:nvPr/>
          </p:nvSpPr>
          <p:spPr>
            <a:xfrm>
              <a:off x="7030113" y="30544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/>
            <p:cNvSpPr/>
            <p:nvPr/>
          </p:nvSpPr>
          <p:spPr>
            <a:xfrm>
              <a:off x="6661813" y="32873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/>
            <p:cNvSpPr/>
            <p:nvPr/>
          </p:nvSpPr>
          <p:spPr>
            <a:xfrm>
              <a:off x="6877712" y="31306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/>
            <p:cNvSpPr/>
            <p:nvPr/>
          </p:nvSpPr>
          <p:spPr>
            <a:xfrm>
              <a:off x="6763414" y="34058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Oval 341"/>
            <p:cNvSpPr/>
            <p:nvPr/>
          </p:nvSpPr>
          <p:spPr>
            <a:xfrm>
              <a:off x="6979313" y="32492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Oval 342"/>
            <p:cNvSpPr/>
            <p:nvPr/>
          </p:nvSpPr>
          <p:spPr>
            <a:xfrm>
              <a:off x="7415346" y="30079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/>
            <p:cNvSpPr/>
            <p:nvPr/>
          </p:nvSpPr>
          <p:spPr>
            <a:xfrm>
              <a:off x="7047046" y="32407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344"/>
            <p:cNvSpPr/>
            <p:nvPr/>
          </p:nvSpPr>
          <p:spPr>
            <a:xfrm>
              <a:off x="7262945" y="30841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/>
            <p:cNvSpPr/>
            <p:nvPr/>
          </p:nvSpPr>
          <p:spPr>
            <a:xfrm>
              <a:off x="7148647" y="33592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/>
            <p:cNvSpPr/>
            <p:nvPr/>
          </p:nvSpPr>
          <p:spPr>
            <a:xfrm>
              <a:off x="7364546" y="32026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77" y="2952297"/>
            <a:ext cx="1610228" cy="808511"/>
          </a:xfrm>
          <a:prstGeom prst="rect">
            <a:avLst/>
          </a:prstGeom>
        </p:spPr>
      </p:pic>
      <p:sp>
        <p:nvSpPr>
          <p:cNvPr id="348" name="TextBox 347"/>
          <p:cNvSpPr txBox="1"/>
          <p:nvPr/>
        </p:nvSpPr>
        <p:spPr>
          <a:xfrm>
            <a:off x="1712285" y="2392787"/>
            <a:ext cx="49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49" name="TextBox 348"/>
          <p:cNvSpPr txBox="1"/>
          <p:nvPr/>
        </p:nvSpPr>
        <p:spPr>
          <a:xfrm>
            <a:off x="1876024" y="3202920"/>
            <a:ext cx="49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pic>
        <p:nvPicPr>
          <p:cNvPr id="350" name="Picture 34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36" y="3877959"/>
            <a:ext cx="1394775" cy="63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1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best fit the data?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the data</a:t>
            </a:r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0" y="1745007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Residuals = </a:t>
            </a:r>
            <a:r>
              <a:rPr lang="en-US" b="1" dirty="0" err="1" smtClean="0"/>
              <a:t>ε</a:t>
            </a:r>
            <a:r>
              <a:rPr lang="en-US" b="1" dirty="0" smtClean="0"/>
              <a:t> = O-C</a:t>
            </a:r>
            <a:endParaRPr lang="en-US" b="1" dirty="0"/>
          </a:p>
        </p:txBody>
      </p:sp>
      <p:pic>
        <p:nvPicPr>
          <p:cNvPr id="177" name="Picture 17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16" y="2261524"/>
            <a:ext cx="1278614" cy="630629"/>
          </a:xfrm>
          <a:prstGeom prst="rect">
            <a:avLst/>
          </a:prstGeom>
        </p:spPr>
      </p:pic>
      <p:grpSp>
        <p:nvGrpSpPr>
          <p:cNvPr id="178" name="Group 177"/>
          <p:cNvGrpSpPr/>
          <p:nvPr/>
        </p:nvGrpSpPr>
        <p:grpSpPr>
          <a:xfrm>
            <a:off x="2770071" y="2495679"/>
            <a:ext cx="6373929" cy="2695162"/>
            <a:chOff x="1412480" y="2495679"/>
            <a:chExt cx="6373929" cy="2695162"/>
          </a:xfrm>
        </p:grpSpPr>
        <p:sp>
          <p:nvSpPr>
            <p:cNvPr id="179" name="Oval 178"/>
            <p:cNvSpPr/>
            <p:nvPr/>
          </p:nvSpPr>
          <p:spPr>
            <a:xfrm>
              <a:off x="3281254" y="29147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3704587" y="29825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2980688" y="33465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3285488" y="3570946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3501387" y="34143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3734220" y="37318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3281254" y="40112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3586054" y="42355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4199887" y="37826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4352287" y="39350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3899321" y="40535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4204121" y="44387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4515514" y="26353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4938847" y="27031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4214948" y="30671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4519748" y="3291546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4735647" y="31349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4968480" y="34524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4515514" y="37318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4820314" y="39561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5434147" y="35032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5586547" y="36556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5133581" y="37741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38381" y="41593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5899814" y="24956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6323147" y="25634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5599248" y="29274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5904048" y="3151846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6119947" y="29952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6352780" y="33127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5899814" y="35921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6204614" y="38164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6818447" y="33635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6970847" y="35159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6517881" y="36344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6822681" y="40196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6640647" y="25126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7063980" y="25803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>
              <a:off x="6340081" y="29444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6644881" y="31687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6860780" y="30121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7093613" y="33296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/>
            <p:nvPr/>
          </p:nvSpPr>
          <p:spPr>
            <a:xfrm>
              <a:off x="6640647" y="36090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/>
            <p:cNvSpPr/>
            <p:nvPr/>
          </p:nvSpPr>
          <p:spPr>
            <a:xfrm>
              <a:off x="6945447" y="38334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/>
            <p:cNvSpPr/>
            <p:nvPr/>
          </p:nvSpPr>
          <p:spPr>
            <a:xfrm>
              <a:off x="7559280" y="33804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7711680" y="35328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7258714" y="36513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>
              <a:off x="7563514" y="40366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2085580" y="31222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>
              <a:off x="2508913" y="31899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/>
            <p:cNvSpPr/>
            <p:nvPr/>
          </p:nvSpPr>
          <p:spPr>
            <a:xfrm>
              <a:off x="1785014" y="35540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/>
            <p:cNvSpPr/>
            <p:nvPr/>
          </p:nvSpPr>
          <p:spPr>
            <a:xfrm>
              <a:off x="2089814" y="37783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/>
            <p:cNvSpPr/>
            <p:nvPr/>
          </p:nvSpPr>
          <p:spPr>
            <a:xfrm>
              <a:off x="2305713" y="36217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2538546" y="39392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/>
            <p:cNvSpPr/>
            <p:nvPr/>
          </p:nvSpPr>
          <p:spPr>
            <a:xfrm>
              <a:off x="2085580" y="42186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/>
            <p:cNvSpPr/>
            <p:nvPr/>
          </p:nvSpPr>
          <p:spPr>
            <a:xfrm>
              <a:off x="2390380" y="44430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3004213" y="39900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3156613" y="41424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2703647" y="42609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3008447" y="46462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1412480" y="42271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1717280" y="44514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1933179" y="42948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2166012" y="46123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1713046" y="48917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2017846" y="51161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2331113" y="49340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1814647" y="39138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2237980" y="39815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/>
            <p:cNvSpPr/>
            <p:nvPr/>
          </p:nvSpPr>
          <p:spPr>
            <a:xfrm>
              <a:off x="1514081" y="43456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/>
            <p:cNvSpPr/>
            <p:nvPr/>
          </p:nvSpPr>
          <p:spPr>
            <a:xfrm>
              <a:off x="1818881" y="45700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2034780" y="44133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/>
            <p:cNvSpPr/>
            <p:nvPr/>
          </p:nvSpPr>
          <p:spPr>
            <a:xfrm>
              <a:off x="2267613" y="47308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/>
            <p:cNvSpPr/>
            <p:nvPr/>
          </p:nvSpPr>
          <p:spPr>
            <a:xfrm>
              <a:off x="2623214" y="35963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/>
            <p:cNvSpPr/>
            <p:nvPr/>
          </p:nvSpPr>
          <p:spPr>
            <a:xfrm>
              <a:off x="3046547" y="36640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/>
            <p:cNvSpPr/>
            <p:nvPr/>
          </p:nvSpPr>
          <p:spPr>
            <a:xfrm>
              <a:off x="2322648" y="40281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/>
            <p:cNvSpPr/>
            <p:nvPr/>
          </p:nvSpPr>
          <p:spPr>
            <a:xfrm>
              <a:off x="2627448" y="42525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/>
            <p:cNvSpPr/>
            <p:nvPr/>
          </p:nvSpPr>
          <p:spPr>
            <a:xfrm>
              <a:off x="2843347" y="40958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3076180" y="44133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/>
            <p:cNvSpPr/>
            <p:nvPr/>
          </p:nvSpPr>
          <p:spPr>
            <a:xfrm>
              <a:off x="3685781" y="31645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>
              <a:off x="4109114" y="32322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/>
            <p:cNvSpPr/>
            <p:nvPr/>
          </p:nvSpPr>
          <p:spPr>
            <a:xfrm>
              <a:off x="3385215" y="35963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/>
            <p:cNvSpPr/>
            <p:nvPr/>
          </p:nvSpPr>
          <p:spPr>
            <a:xfrm>
              <a:off x="3690015" y="38207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/>
            <p:cNvSpPr/>
            <p:nvPr/>
          </p:nvSpPr>
          <p:spPr>
            <a:xfrm>
              <a:off x="3905914" y="36640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4138747" y="39815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4689081" y="29655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5112414" y="30333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4388515" y="33973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4693315" y="36217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4909214" y="34651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/>
            <p:cNvSpPr/>
            <p:nvPr/>
          </p:nvSpPr>
          <p:spPr>
            <a:xfrm>
              <a:off x="5142047" y="37826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/>
            <p:cNvSpPr/>
            <p:nvPr/>
          </p:nvSpPr>
          <p:spPr>
            <a:xfrm>
              <a:off x="5442615" y="26184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5865948" y="26861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5142049" y="30502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/>
            <p:cNvSpPr/>
            <p:nvPr/>
          </p:nvSpPr>
          <p:spPr>
            <a:xfrm>
              <a:off x="5446849" y="32746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/>
            <p:cNvSpPr/>
            <p:nvPr/>
          </p:nvSpPr>
          <p:spPr>
            <a:xfrm>
              <a:off x="5662748" y="31179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/>
            <p:cNvSpPr/>
            <p:nvPr/>
          </p:nvSpPr>
          <p:spPr>
            <a:xfrm>
              <a:off x="5895581" y="34354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/>
            <p:cNvSpPr/>
            <p:nvPr/>
          </p:nvSpPr>
          <p:spPr>
            <a:xfrm>
              <a:off x="5976015" y="27877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6399348" y="28555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/>
            <p:cNvSpPr/>
            <p:nvPr/>
          </p:nvSpPr>
          <p:spPr>
            <a:xfrm>
              <a:off x="5675449" y="32195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/>
            <p:nvPr/>
          </p:nvSpPr>
          <p:spPr>
            <a:xfrm>
              <a:off x="5980249" y="34439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6196148" y="32873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/>
            <p:nvPr/>
          </p:nvSpPr>
          <p:spPr>
            <a:xfrm>
              <a:off x="6428981" y="36048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/>
            <p:nvPr/>
          </p:nvSpPr>
          <p:spPr>
            <a:xfrm>
              <a:off x="7140181" y="25168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>
              <a:off x="7563514" y="25845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/>
            <p:cNvSpPr/>
            <p:nvPr/>
          </p:nvSpPr>
          <p:spPr>
            <a:xfrm>
              <a:off x="6839615" y="29486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/>
          </p:nvSpPr>
          <p:spPr>
            <a:xfrm>
              <a:off x="7144415" y="31730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/>
            <p:nvPr/>
          </p:nvSpPr>
          <p:spPr>
            <a:xfrm>
              <a:off x="7360314" y="30163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/>
            <p:nvPr/>
          </p:nvSpPr>
          <p:spPr>
            <a:xfrm>
              <a:off x="7593147" y="33338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/>
            <p:cNvSpPr/>
            <p:nvPr/>
          </p:nvSpPr>
          <p:spPr>
            <a:xfrm>
              <a:off x="1835813" y="43244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/>
            <p:nvPr/>
          </p:nvSpPr>
          <p:spPr>
            <a:xfrm>
              <a:off x="1467513" y="45573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/>
            <p:cNvSpPr/>
            <p:nvPr/>
          </p:nvSpPr>
          <p:spPr>
            <a:xfrm>
              <a:off x="1683412" y="44006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/>
            <p:cNvSpPr/>
            <p:nvPr/>
          </p:nvSpPr>
          <p:spPr>
            <a:xfrm>
              <a:off x="1569114" y="46758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/>
            <p:cNvSpPr/>
            <p:nvPr/>
          </p:nvSpPr>
          <p:spPr>
            <a:xfrm>
              <a:off x="1785013" y="45192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/>
            <p:cNvSpPr/>
            <p:nvPr/>
          </p:nvSpPr>
          <p:spPr>
            <a:xfrm>
              <a:off x="2741746" y="38884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/>
            <p:nvPr/>
          </p:nvSpPr>
          <p:spPr>
            <a:xfrm>
              <a:off x="2373446" y="41212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/>
            <p:cNvSpPr/>
            <p:nvPr/>
          </p:nvSpPr>
          <p:spPr>
            <a:xfrm>
              <a:off x="2589345" y="39646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2475047" y="42398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2690946" y="40831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/>
            <p:cNvSpPr/>
            <p:nvPr/>
          </p:nvSpPr>
          <p:spPr>
            <a:xfrm>
              <a:off x="3253980" y="37233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/>
            <p:cNvSpPr/>
            <p:nvPr/>
          </p:nvSpPr>
          <p:spPr>
            <a:xfrm>
              <a:off x="2885680" y="39561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/>
            <p:cNvSpPr/>
            <p:nvPr/>
          </p:nvSpPr>
          <p:spPr>
            <a:xfrm>
              <a:off x="3101579" y="37995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/>
            <p:cNvSpPr/>
            <p:nvPr/>
          </p:nvSpPr>
          <p:spPr>
            <a:xfrm>
              <a:off x="2987281" y="40747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/>
            <p:cNvSpPr/>
            <p:nvPr/>
          </p:nvSpPr>
          <p:spPr>
            <a:xfrm>
              <a:off x="3203180" y="39180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/>
            <p:cNvSpPr/>
            <p:nvPr/>
          </p:nvSpPr>
          <p:spPr>
            <a:xfrm>
              <a:off x="3800080" y="34524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/>
            <p:cNvSpPr/>
            <p:nvPr/>
          </p:nvSpPr>
          <p:spPr>
            <a:xfrm>
              <a:off x="3431780" y="36852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/>
            <p:cNvSpPr/>
            <p:nvPr/>
          </p:nvSpPr>
          <p:spPr>
            <a:xfrm>
              <a:off x="3647679" y="35286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/>
            <p:cNvSpPr/>
            <p:nvPr/>
          </p:nvSpPr>
          <p:spPr>
            <a:xfrm>
              <a:off x="3533381" y="38037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/>
            <p:cNvSpPr/>
            <p:nvPr/>
          </p:nvSpPr>
          <p:spPr>
            <a:xfrm>
              <a:off x="3749280" y="36471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/>
            <p:cNvSpPr/>
            <p:nvPr/>
          </p:nvSpPr>
          <p:spPr>
            <a:xfrm>
              <a:off x="4210713" y="34693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/>
            <p:cNvSpPr/>
            <p:nvPr/>
          </p:nvSpPr>
          <p:spPr>
            <a:xfrm>
              <a:off x="3842413" y="37021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/>
            <p:cNvSpPr/>
            <p:nvPr/>
          </p:nvSpPr>
          <p:spPr>
            <a:xfrm>
              <a:off x="4058312" y="35455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>
              <a:off x="3944014" y="38207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/>
            <p:cNvSpPr/>
            <p:nvPr/>
          </p:nvSpPr>
          <p:spPr>
            <a:xfrm>
              <a:off x="4159913" y="36640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/>
            <p:cNvSpPr/>
            <p:nvPr/>
          </p:nvSpPr>
          <p:spPr>
            <a:xfrm>
              <a:off x="4693313" y="33000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4325013" y="35328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/>
            <p:cNvSpPr/>
            <p:nvPr/>
          </p:nvSpPr>
          <p:spPr>
            <a:xfrm>
              <a:off x="4540912" y="33762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4426614" y="36513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/>
            <p:cNvSpPr/>
            <p:nvPr/>
          </p:nvSpPr>
          <p:spPr>
            <a:xfrm>
              <a:off x="4642513" y="3494743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>
              <a:off x="5239413" y="32280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>
              <a:off x="4871113" y="34608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/>
            <p:cNvSpPr/>
            <p:nvPr/>
          </p:nvSpPr>
          <p:spPr>
            <a:xfrm>
              <a:off x="5087012" y="33042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/>
            <p:cNvSpPr/>
            <p:nvPr/>
          </p:nvSpPr>
          <p:spPr>
            <a:xfrm>
              <a:off x="4972714" y="35794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/>
            <p:cNvSpPr/>
            <p:nvPr/>
          </p:nvSpPr>
          <p:spPr>
            <a:xfrm>
              <a:off x="5188613" y="34227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5861713" y="32322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/>
            <p:cNvSpPr/>
            <p:nvPr/>
          </p:nvSpPr>
          <p:spPr>
            <a:xfrm>
              <a:off x="5493413" y="34651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/>
            <p:cNvSpPr/>
            <p:nvPr/>
          </p:nvSpPr>
          <p:spPr>
            <a:xfrm>
              <a:off x="5709312" y="33084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/>
            <p:cNvSpPr/>
            <p:nvPr/>
          </p:nvSpPr>
          <p:spPr>
            <a:xfrm>
              <a:off x="5595014" y="35836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/>
            <p:cNvSpPr/>
            <p:nvPr/>
          </p:nvSpPr>
          <p:spPr>
            <a:xfrm>
              <a:off x="5810913" y="34270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/>
            <p:cNvSpPr/>
            <p:nvPr/>
          </p:nvSpPr>
          <p:spPr>
            <a:xfrm>
              <a:off x="6306213" y="30460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/>
            <p:cNvSpPr/>
            <p:nvPr/>
          </p:nvSpPr>
          <p:spPr>
            <a:xfrm>
              <a:off x="5937913" y="32788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6153812" y="31222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6039514" y="33973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/>
            <p:cNvSpPr/>
            <p:nvPr/>
          </p:nvSpPr>
          <p:spPr>
            <a:xfrm>
              <a:off x="6255413" y="3240743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6640646" y="31222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6272346" y="33550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6488245" y="31984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6373947" y="34735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/>
            <p:cNvSpPr/>
            <p:nvPr/>
          </p:nvSpPr>
          <p:spPr>
            <a:xfrm>
              <a:off x="6589846" y="3316943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/>
            <p:cNvSpPr/>
            <p:nvPr/>
          </p:nvSpPr>
          <p:spPr>
            <a:xfrm>
              <a:off x="7030113" y="30544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/>
            <p:cNvSpPr/>
            <p:nvPr/>
          </p:nvSpPr>
          <p:spPr>
            <a:xfrm>
              <a:off x="6661813" y="32873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/>
            <p:cNvSpPr/>
            <p:nvPr/>
          </p:nvSpPr>
          <p:spPr>
            <a:xfrm>
              <a:off x="6877712" y="31306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/>
            <p:cNvSpPr/>
            <p:nvPr/>
          </p:nvSpPr>
          <p:spPr>
            <a:xfrm>
              <a:off x="6763414" y="34058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Oval 341"/>
            <p:cNvSpPr/>
            <p:nvPr/>
          </p:nvSpPr>
          <p:spPr>
            <a:xfrm>
              <a:off x="6979313" y="32492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Oval 342"/>
            <p:cNvSpPr/>
            <p:nvPr/>
          </p:nvSpPr>
          <p:spPr>
            <a:xfrm>
              <a:off x="7415346" y="30079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/>
            <p:cNvSpPr/>
            <p:nvPr/>
          </p:nvSpPr>
          <p:spPr>
            <a:xfrm>
              <a:off x="7047046" y="32407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344"/>
            <p:cNvSpPr/>
            <p:nvPr/>
          </p:nvSpPr>
          <p:spPr>
            <a:xfrm>
              <a:off x="7262945" y="30841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/>
            <p:cNvSpPr/>
            <p:nvPr/>
          </p:nvSpPr>
          <p:spPr>
            <a:xfrm>
              <a:off x="7148647" y="33592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/>
            <p:cNvSpPr/>
            <p:nvPr/>
          </p:nvSpPr>
          <p:spPr>
            <a:xfrm>
              <a:off x="7364546" y="32026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77" y="2952297"/>
            <a:ext cx="1610228" cy="808511"/>
          </a:xfrm>
          <a:prstGeom prst="rect">
            <a:avLst/>
          </a:prstGeom>
        </p:spPr>
      </p:pic>
      <p:sp>
        <p:nvSpPr>
          <p:cNvPr id="348" name="TextBox 347"/>
          <p:cNvSpPr txBox="1"/>
          <p:nvPr/>
        </p:nvSpPr>
        <p:spPr>
          <a:xfrm>
            <a:off x="1712285" y="2392787"/>
            <a:ext cx="49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49" name="TextBox 348"/>
          <p:cNvSpPr txBox="1"/>
          <p:nvPr/>
        </p:nvSpPr>
        <p:spPr>
          <a:xfrm>
            <a:off x="1876024" y="3202920"/>
            <a:ext cx="49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pic>
        <p:nvPicPr>
          <p:cNvPr id="350" name="Picture 34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36" y="3877959"/>
            <a:ext cx="1394775" cy="630832"/>
          </a:xfrm>
          <a:prstGeom prst="rect">
            <a:avLst/>
          </a:prstGeom>
        </p:spPr>
      </p:pic>
      <p:sp>
        <p:nvSpPr>
          <p:cNvPr id="351" name="TextBox 350"/>
          <p:cNvSpPr txBox="1"/>
          <p:nvPr/>
        </p:nvSpPr>
        <p:spPr>
          <a:xfrm>
            <a:off x="1717269" y="3985396"/>
            <a:ext cx="107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bad</a:t>
            </a: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0" y="4592790"/>
            <a:ext cx="1435100" cy="69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5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best fit the data?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the data</a:t>
            </a:r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0" y="1745007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Residuals = </a:t>
            </a:r>
            <a:r>
              <a:rPr lang="en-US" b="1" dirty="0" err="1" smtClean="0"/>
              <a:t>ε</a:t>
            </a:r>
            <a:r>
              <a:rPr lang="en-US" b="1" dirty="0" smtClean="0"/>
              <a:t> = O-C</a:t>
            </a:r>
            <a:endParaRPr lang="en-US" b="1" dirty="0"/>
          </a:p>
        </p:txBody>
      </p:sp>
      <p:pic>
        <p:nvPicPr>
          <p:cNvPr id="177" name="Picture 17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16" y="2261524"/>
            <a:ext cx="1278614" cy="630629"/>
          </a:xfrm>
          <a:prstGeom prst="rect">
            <a:avLst/>
          </a:prstGeom>
        </p:spPr>
      </p:pic>
      <p:grpSp>
        <p:nvGrpSpPr>
          <p:cNvPr id="178" name="Group 177"/>
          <p:cNvGrpSpPr/>
          <p:nvPr/>
        </p:nvGrpSpPr>
        <p:grpSpPr>
          <a:xfrm>
            <a:off x="2770071" y="2495679"/>
            <a:ext cx="6373929" cy="2695162"/>
            <a:chOff x="1412480" y="2495679"/>
            <a:chExt cx="6373929" cy="2695162"/>
          </a:xfrm>
        </p:grpSpPr>
        <p:sp>
          <p:nvSpPr>
            <p:cNvPr id="179" name="Oval 178"/>
            <p:cNvSpPr/>
            <p:nvPr/>
          </p:nvSpPr>
          <p:spPr>
            <a:xfrm>
              <a:off x="3281254" y="29147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3704587" y="29825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2980688" y="33465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3285488" y="3570946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3501387" y="34143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3734220" y="37318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3281254" y="40112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3586054" y="42355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4199887" y="37826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4352287" y="39350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3899321" y="40535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4204121" y="44387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4515514" y="26353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4938847" y="27031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4214948" y="30671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4519748" y="3291546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4735647" y="31349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4968480" y="34524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4515514" y="37318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4820314" y="39561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5434147" y="35032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5586547" y="36556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5133581" y="37741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38381" y="41593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5899814" y="24956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6323147" y="25634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5599248" y="29274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5904048" y="3151846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6119947" y="29952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6352780" y="33127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5899814" y="35921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6204614" y="38164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6818447" y="33635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6970847" y="35159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6517881" y="36344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6822681" y="40196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6640647" y="25126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7063980" y="25803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>
              <a:off x="6340081" y="29444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6644881" y="31687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6860780" y="30121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7093613" y="33296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/>
            <p:nvPr/>
          </p:nvSpPr>
          <p:spPr>
            <a:xfrm>
              <a:off x="6640647" y="36090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/>
            <p:cNvSpPr/>
            <p:nvPr/>
          </p:nvSpPr>
          <p:spPr>
            <a:xfrm>
              <a:off x="6945447" y="38334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/>
            <p:cNvSpPr/>
            <p:nvPr/>
          </p:nvSpPr>
          <p:spPr>
            <a:xfrm>
              <a:off x="7559280" y="33804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7711680" y="35328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7258714" y="36513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>
              <a:off x="7563514" y="40366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2085580" y="31222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>
              <a:off x="2508913" y="31899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/>
            <p:cNvSpPr/>
            <p:nvPr/>
          </p:nvSpPr>
          <p:spPr>
            <a:xfrm>
              <a:off x="1785014" y="35540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/>
            <p:cNvSpPr/>
            <p:nvPr/>
          </p:nvSpPr>
          <p:spPr>
            <a:xfrm>
              <a:off x="2089814" y="37783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/>
            <p:cNvSpPr/>
            <p:nvPr/>
          </p:nvSpPr>
          <p:spPr>
            <a:xfrm>
              <a:off x="2305713" y="36217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2538546" y="39392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/>
            <p:cNvSpPr/>
            <p:nvPr/>
          </p:nvSpPr>
          <p:spPr>
            <a:xfrm>
              <a:off x="2085580" y="42186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/>
            <p:cNvSpPr/>
            <p:nvPr/>
          </p:nvSpPr>
          <p:spPr>
            <a:xfrm>
              <a:off x="2390380" y="44430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3004213" y="39900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3156613" y="41424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2703647" y="42609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3008447" y="46462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1412480" y="42271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1717280" y="44514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1933179" y="42948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2166012" y="46123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1713046" y="48917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2017846" y="51161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2331113" y="49340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1814647" y="39138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2237980" y="39815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/>
            <p:cNvSpPr/>
            <p:nvPr/>
          </p:nvSpPr>
          <p:spPr>
            <a:xfrm>
              <a:off x="1514081" y="43456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/>
            <p:cNvSpPr/>
            <p:nvPr/>
          </p:nvSpPr>
          <p:spPr>
            <a:xfrm>
              <a:off x="1818881" y="45700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2034780" y="44133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/>
            <p:cNvSpPr/>
            <p:nvPr/>
          </p:nvSpPr>
          <p:spPr>
            <a:xfrm>
              <a:off x="2267613" y="47308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/>
            <p:cNvSpPr/>
            <p:nvPr/>
          </p:nvSpPr>
          <p:spPr>
            <a:xfrm>
              <a:off x="2623214" y="35963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/>
            <p:cNvSpPr/>
            <p:nvPr/>
          </p:nvSpPr>
          <p:spPr>
            <a:xfrm>
              <a:off x="3046547" y="36640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/>
            <p:cNvSpPr/>
            <p:nvPr/>
          </p:nvSpPr>
          <p:spPr>
            <a:xfrm>
              <a:off x="2322648" y="40281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/>
            <p:cNvSpPr/>
            <p:nvPr/>
          </p:nvSpPr>
          <p:spPr>
            <a:xfrm>
              <a:off x="2627448" y="42525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/>
            <p:cNvSpPr/>
            <p:nvPr/>
          </p:nvSpPr>
          <p:spPr>
            <a:xfrm>
              <a:off x="2843347" y="40958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3076180" y="44133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/>
            <p:cNvSpPr/>
            <p:nvPr/>
          </p:nvSpPr>
          <p:spPr>
            <a:xfrm>
              <a:off x="3685781" y="31645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>
              <a:off x="4109114" y="32322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/>
            <p:cNvSpPr/>
            <p:nvPr/>
          </p:nvSpPr>
          <p:spPr>
            <a:xfrm>
              <a:off x="3385215" y="35963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/>
            <p:cNvSpPr/>
            <p:nvPr/>
          </p:nvSpPr>
          <p:spPr>
            <a:xfrm>
              <a:off x="3690015" y="38207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/>
            <p:cNvSpPr/>
            <p:nvPr/>
          </p:nvSpPr>
          <p:spPr>
            <a:xfrm>
              <a:off x="3905914" y="36640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4138747" y="39815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4689081" y="29655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5112414" y="30333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4388515" y="33973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4693315" y="36217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4909214" y="34651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/>
            <p:cNvSpPr/>
            <p:nvPr/>
          </p:nvSpPr>
          <p:spPr>
            <a:xfrm>
              <a:off x="5142047" y="37826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/>
            <p:cNvSpPr/>
            <p:nvPr/>
          </p:nvSpPr>
          <p:spPr>
            <a:xfrm>
              <a:off x="5442615" y="26184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5865948" y="26861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5142049" y="30502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/>
            <p:cNvSpPr/>
            <p:nvPr/>
          </p:nvSpPr>
          <p:spPr>
            <a:xfrm>
              <a:off x="5446849" y="32746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/>
            <p:cNvSpPr/>
            <p:nvPr/>
          </p:nvSpPr>
          <p:spPr>
            <a:xfrm>
              <a:off x="5662748" y="31179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/>
            <p:cNvSpPr/>
            <p:nvPr/>
          </p:nvSpPr>
          <p:spPr>
            <a:xfrm>
              <a:off x="5895581" y="34354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/>
            <p:cNvSpPr/>
            <p:nvPr/>
          </p:nvSpPr>
          <p:spPr>
            <a:xfrm>
              <a:off x="5976015" y="27877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6399348" y="28555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/>
            <p:cNvSpPr/>
            <p:nvPr/>
          </p:nvSpPr>
          <p:spPr>
            <a:xfrm>
              <a:off x="5675449" y="32195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/>
            <p:nvPr/>
          </p:nvSpPr>
          <p:spPr>
            <a:xfrm>
              <a:off x="5980249" y="34439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6196148" y="32873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/>
            <p:nvPr/>
          </p:nvSpPr>
          <p:spPr>
            <a:xfrm>
              <a:off x="6428981" y="36048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/>
            <p:nvPr/>
          </p:nvSpPr>
          <p:spPr>
            <a:xfrm>
              <a:off x="7140181" y="25168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>
              <a:off x="7563514" y="25845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/>
            <p:cNvSpPr/>
            <p:nvPr/>
          </p:nvSpPr>
          <p:spPr>
            <a:xfrm>
              <a:off x="6839615" y="29486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/>
          </p:nvSpPr>
          <p:spPr>
            <a:xfrm>
              <a:off x="7144415" y="31730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/>
            <p:nvPr/>
          </p:nvSpPr>
          <p:spPr>
            <a:xfrm>
              <a:off x="7360314" y="30163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/>
            <p:nvPr/>
          </p:nvSpPr>
          <p:spPr>
            <a:xfrm>
              <a:off x="7593147" y="33338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/>
            <p:cNvSpPr/>
            <p:nvPr/>
          </p:nvSpPr>
          <p:spPr>
            <a:xfrm>
              <a:off x="1835813" y="43244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/>
            <p:nvPr/>
          </p:nvSpPr>
          <p:spPr>
            <a:xfrm>
              <a:off x="1467513" y="45573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/>
            <p:cNvSpPr/>
            <p:nvPr/>
          </p:nvSpPr>
          <p:spPr>
            <a:xfrm>
              <a:off x="1683412" y="44006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/>
            <p:cNvSpPr/>
            <p:nvPr/>
          </p:nvSpPr>
          <p:spPr>
            <a:xfrm>
              <a:off x="1569114" y="46758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/>
            <p:cNvSpPr/>
            <p:nvPr/>
          </p:nvSpPr>
          <p:spPr>
            <a:xfrm>
              <a:off x="1785013" y="45192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/>
            <p:cNvSpPr/>
            <p:nvPr/>
          </p:nvSpPr>
          <p:spPr>
            <a:xfrm>
              <a:off x="2741746" y="38884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/>
            <p:nvPr/>
          </p:nvSpPr>
          <p:spPr>
            <a:xfrm>
              <a:off x="2373446" y="41212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/>
            <p:cNvSpPr/>
            <p:nvPr/>
          </p:nvSpPr>
          <p:spPr>
            <a:xfrm>
              <a:off x="2589345" y="39646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2475047" y="42398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2690946" y="40831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/>
            <p:cNvSpPr/>
            <p:nvPr/>
          </p:nvSpPr>
          <p:spPr>
            <a:xfrm>
              <a:off x="3253980" y="37233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/>
            <p:cNvSpPr/>
            <p:nvPr/>
          </p:nvSpPr>
          <p:spPr>
            <a:xfrm>
              <a:off x="2885680" y="3956179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/>
            <p:cNvSpPr/>
            <p:nvPr/>
          </p:nvSpPr>
          <p:spPr>
            <a:xfrm>
              <a:off x="3101579" y="37995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/>
            <p:cNvSpPr/>
            <p:nvPr/>
          </p:nvSpPr>
          <p:spPr>
            <a:xfrm>
              <a:off x="2987281" y="4074712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/>
            <p:cNvSpPr/>
            <p:nvPr/>
          </p:nvSpPr>
          <p:spPr>
            <a:xfrm>
              <a:off x="3203180" y="39180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/>
            <p:cNvSpPr/>
            <p:nvPr/>
          </p:nvSpPr>
          <p:spPr>
            <a:xfrm>
              <a:off x="3800080" y="34524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/>
            <p:cNvSpPr/>
            <p:nvPr/>
          </p:nvSpPr>
          <p:spPr>
            <a:xfrm>
              <a:off x="3431780" y="36852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/>
            <p:cNvSpPr/>
            <p:nvPr/>
          </p:nvSpPr>
          <p:spPr>
            <a:xfrm>
              <a:off x="3647679" y="35286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/>
            <p:cNvSpPr/>
            <p:nvPr/>
          </p:nvSpPr>
          <p:spPr>
            <a:xfrm>
              <a:off x="3533381" y="38037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/>
            <p:cNvSpPr/>
            <p:nvPr/>
          </p:nvSpPr>
          <p:spPr>
            <a:xfrm>
              <a:off x="3749280" y="36471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/>
            <p:cNvSpPr/>
            <p:nvPr/>
          </p:nvSpPr>
          <p:spPr>
            <a:xfrm>
              <a:off x="4210713" y="34693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/>
            <p:cNvSpPr/>
            <p:nvPr/>
          </p:nvSpPr>
          <p:spPr>
            <a:xfrm>
              <a:off x="3842413" y="37021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/>
            <p:cNvSpPr/>
            <p:nvPr/>
          </p:nvSpPr>
          <p:spPr>
            <a:xfrm>
              <a:off x="4058312" y="35455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>
              <a:off x="3944014" y="38207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/>
            <p:cNvSpPr/>
            <p:nvPr/>
          </p:nvSpPr>
          <p:spPr>
            <a:xfrm>
              <a:off x="4159913" y="36640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/>
            <p:cNvSpPr/>
            <p:nvPr/>
          </p:nvSpPr>
          <p:spPr>
            <a:xfrm>
              <a:off x="4693313" y="33000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4325013" y="35328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/>
            <p:cNvSpPr/>
            <p:nvPr/>
          </p:nvSpPr>
          <p:spPr>
            <a:xfrm>
              <a:off x="4540912" y="33762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4426614" y="36513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/>
            <p:cNvSpPr/>
            <p:nvPr/>
          </p:nvSpPr>
          <p:spPr>
            <a:xfrm>
              <a:off x="4642513" y="3494743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>
              <a:off x="5239413" y="32280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>
              <a:off x="4871113" y="34608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/>
            <p:cNvSpPr/>
            <p:nvPr/>
          </p:nvSpPr>
          <p:spPr>
            <a:xfrm>
              <a:off x="5087012" y="33042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/>
            <p:cNvSpPr/>
            <p:nvPr/>
          </p:nvSpPr>
          <p:spPr>
            <a:xfrm>
              <a:off x="4972714" y="35794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/>
            <p:cNvSpPr/>
            <p:nvPr/>
          </p:nvSpPr>
          <p:spPr>
            <a:xfrm>
              <a:off x="5188613" y="34227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5861713" y="32322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/>
            <p:cNvSpPr/>
            <p:nvPr/>
          </p:nvSpPr>
          <p:spPr>
            <a:xfrm>
              <a:off x="5493413" y="34651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/>
            <p:cNvSpPr/>
            <p:nvPr/>
          </p:nvSpPr>
          <p:spPr>
            <a:xfrm>
              <a:off x="5709312" y="33084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/>
            <p:cNvSpPr/>
            <p:nvPr/>
          </p:nvSpPr>
          <p:spPr>
            <a:xfrm>
              <a:off x="5595014" y="35836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/>
            <p:cNvSpPr/>
            <p:nvPr/>
          </p:nvSpPr>
          <p:spPr>
            <a:xfrm>
              <a:off x="5810913" y="34270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/>
            <p:cNvSpPr/>
            <p:nvPr/>
          </p:nvSpPr>
          <p:spPr>
            <a:xfrm>
              <a:off x="6306213" y="30460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/>
            <p:cNvSpPr/>
            <p:nvPr/>
          </p:nvSpPr>
          <p:spPr>
            <a:xfrm>
              <a:off x="5937913" y="32788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6153812" y="31222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6039514" y="33973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/>
            <p:cNvSpPr/>
            <p:nvPr/>
          </p:nvSpPr>
          <p:spPr>
            <a:xfrm>
              <a:off x="6255413" y="3240743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6640646" y="31222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6272346" y="33550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6488245" y="31984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6373947" y="34735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/>
            <p:cNvSpPr/>
            <p:nvPr/>
          </p:nvSpPr>
          <p:spPr>
            <a:xfrm>
              <a:off x="6589846" y="3316943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/>
            <p:cNvSpPr/>
            <p:nvPr/>
          </p:nvSpPr>
          <p:spPr>
            <a:xfrm>
              <a:off x="7030113" y="30544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/>
            <p:cNvSpPr/>
            <p:nvPr/>
          </p:nvSpPr>
          <p:spPr>
            <a:xfrm>
              <a:off x="6661813" y="32873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/>
            <p:cNvSpPr/>
            <p:nvPr/>
          </p:nvSpPr>
          <p:spPr>
            <a:xfrm>
              <a:off x="6877712" y="3130677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/>
            <p:cNvSpPr/>
            <p:nvPr/>
          </p:nvSpPr>
          <p:spPr>
            <a:xfrm>
              <a:off x="6763414" y="34058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Oval 341"/>
            <p:cNvSpPr/>
            <p:nvPr/>
          </p:nvSpPr>
          <p:spPr>
            <a:xfrm>
              <a:off x="6979313" y="3249210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Oval 342"/>
            <p:cNvSpPr/>
            <p:nvPr/>
          </p:nvSpPr>
          <p:spPr>
            <a:xfrm>
              <a:off x="7415346" y="30079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/>
            <p:cNvSpPr/>
            <p:nvPr/>
          </p:nvSpPr>
          <p:spPr>
            <a:xfrm>
              <a:off x="7047046" y="3240745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344"/>
            <p:cNvSpPr/>
            <p:nvPr/>
          </p:nvSpPr>
          <p:spPr>
            <a:xfrm>
              <a:off x="7262945" y="3084111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/>
            <p:cNvSpPr/>
            <p:nvPr/>
          </p:nvSpPr>
          <p:spPr>
            <a:xfrm>
              <a:off x="7148647" y="3359278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/>
            <p:cNvSpPr/>
            <p:nvPr/>
          </p:nvSpPr>
          <p:spPr>
            <a:xfrm>
              <a:off x="7364546" y="3202644"/>
              <a:ext cx="74729" cy="7472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77" y="2952297"/>
            <a:ext cx="1610228" cy="808511"/>
          </a:xfrm>
          <a:prstGeom prst="rect">
            <a:avLst/>
          </a:prstGeom>
        </p:spPr>
      </p:pic>
      <p:sp>
        <p:nvSpPr>
          <p:cNvPr id="348" name="TextBox 347"/>
          <p:cNvSpPr txBox="1"/>
          <p:nvPr/>
        </p:nvSpPr>
        <p:spPr>
          <a:xfrm>
            <a:off x="1712285" y="2392787"/>
            <a:ext cx="49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49" name="TextBox 348"/>
          <p:cNvSpPr txBox="1"/>
          <p:nvPr/>
        </p:nvSpPr>
        <p:spPr>
          <a:xfrm>
            <a:off x="1876024" y="3202920"/>
            <a:ext cx="49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pic>
        <p:nvPicPr>
          <p:cNvPr id="350" name="Picture 34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36" y="3877959"/>
            <a:ext cx="1394775" cy="630832"/>
          </a:xfrm>
          <a:prstGeom prst="rect">
            <a:avLst/>
          </a:prstGeom>
        </p:spPr>
      </p:pic>
      <p:sp>
        <p:nvSpPr>
          <p:cNvPr id="351" name="TextBox 350"/>
          <p:cNvSpPr txBox="1"/>
          <p:nvPr/>
        </p:nvSpPr>
        <p:spPr>
          <a:xfrm>
            <a:off x="1717269" y="3985396"/>
            <a:ext cx="107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bad</a:t>
            </a: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0" y="4592790"/>
            <a:ext cx="1435100" cy="69215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666" y="4976507"/>
            <a:ext cx="1650553" cy="796063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21" y="4931146"/>
            <a:ext cx="1650553" cy="79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3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60" y="3085002"/>
            <a:ext cx="2877940" cy="698254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best fit the data?</a:t>
            </a:r>
          </a:p>
          <a:p>
            <a:endParaRPr lang="en-US" dirty="0" smtClean="0"/>
          </a:p>
          <a:p>
            <a:r>
              <a:rPr lang="en-US" dirty="0" smtClean="0"/>
              <a:t>A good solution, and one easy to code up, is the least-squares solution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the data</a:t>
            </a: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471" y="4035799"/>
            <a:ext cx="1034658" cy="647713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569" y="4884464"/>
            <a:ext cx="2993665" cy="65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44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map an observation to the trajectory?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an observation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4908" y="2489593"/>
            <a:ext cx="1028701" cy="536575"/>
            <a:chOff x="6222998" y="2828925"/>
            <a:chExt cx="1028701" cy="53657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6356113" y="2983043"/>
              <a:ext cx="737392" cy="232127"/>
            </a:xfrm>
            <a:prstGeom prst="line">
              <a:avLst/>
            </a:prstGeom>
            <a:ln w="1905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581905" y="2949383"/>
              <a:ext cx="300400" cy="300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8"/>
            <p:cNvSpPr/>
            <p:nvPr/>
          </p:nvSpPr>
          <p:spPr>
            <a:xfrm rot="20769482">
              <a:off x="6222998" y="3044825"/>
              <a:ext cx="247650" cy="320675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/>
            <p:cNvSpPr/>
            <p:nvPr/>
          </p:nvSpPr>
          <p:spPr>
            <a:xfrm rot="20769482">
              <a:off x="7004049" y="2828925"/>
              <a:ext cx="247650" cy="320675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>
            <a:off x="801621" y="2786981"/>
            <a:ext cx="6684435" cy="1660854"/>
          </a:xfrm>
          <a:custGeom>
            <a:avLst/>
            <a:gdLst>
              <a:gd name="connsiteX0" fmla="*/ 6684435 w 6684435"/>
              <a:gd name="connsiteY0" fmla="*/ 0 h 1660854"/>
              <a:gd name="connsiteX1" fmla="*/ 5609902 w 6684435"/>
              <a:gd name="connsiteY1" fmla="*/ 41870 h 1660854"/>
              <a:gd name="connsiteX2" fmla="*/ 3795754 w 6684435"/>
              <a:gd name="connsiteY2" fmla="*/ 195394 h 1660854"/>
              <a:gd name="connsiteX3" fmla="*/ 1897877 w 6684435"/>
              <a:gd name="connsiteY3" fmla="*/ 669924 h 1660854"/>
              <a:gd name="connsiteX4" fmla="*/ 558199 w 6684435"/>
              <a:gd name="connsiteY4" fmla="*/ 1256108 h 1660854"/>
              <a:gd name="connsiteX5" fmla="*/ 0 w 6684435"/>
              <a:gd name="connsiteY5" fmla="*/ 1660854 h 166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84435" h="1660854">
                <a:moveTo>
                  <a:pt x="6684435" y="0"/>
                </a:moveTo>
                <a:cubicBezTo>
                  <a:pt x="6387892" y="4652"/>
                  <a:pt x="6091349" y="9304"/>
                  <a:pt x="5609902" y="41870"/>
                </a:cubicBezTo>
                <a:cubicBezTo>
                  <a:pt x="5128455" y="74436"/>
                  <a:pt x="4414425" y="90718"/>
                  <a:pt x="3795754" y="195394"/>
                </a:cubicBezTo>
                <a:cubicBezTo>
                  <a:pt x="3177083" y="300070"/>
                  <a:pt x="2437469" y="493138"/>
                  <a:pt x="1897877" y="669924"/>
                </a:cubicBezTo>
                <a:cubicBezTo>
                  <a:pt x="1358284" y="846710"/>
                  <a:pt x="874512" y="1090953"/>
                  <a:pt x="558199" y="1256108"/>
                </a:cubicBezTo>
                <a:cubicBezTo>
                  <a:pt x="241886" y="1421263"/>
                  <a:pt x="120943" y="1541058"/>
                  <a:pt x="0" y="1660854"/>
                </a:cubicBezTo>
              </a:path>
            </a:pathLst>
          </a:cu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22454" y="25168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45787" y="25845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21888" y="29486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26688" y="3173012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42587" y="30163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175420" y="33338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22454" y="36132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027254" y="38376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41087" y="33846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793487" y="35370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340521" y="36556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45321" y="40408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956714" y="22374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380047" y="23051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656148" y="26692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960948" y="2893612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176847" y="27369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409680" y="30544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956714" y="33338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61514" y="35582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875347" y="31052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027747" y="32576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574781" y="33762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79581" y="37614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341014" y="20977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64347" y="21654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040448" y="25295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45248" y="2753912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561147" y="25972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793980" y="29147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341014" y="31941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645814" y="34185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259647" y="29655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12047" y="31179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959081" y="32365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263881" y="36217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81847" y="21146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505180" y="21824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781281" y="25464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086081" y="27708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301980" y="26142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534813" y="29317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081847" y="32111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386647" y="34354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000480" y="29825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152880" y="31349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699914" y="32534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004714" y="36386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526780" y="27242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950113" y="27920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226214" y="31560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531014" y="33804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746913" y="32238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979746" y="35413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526780" y="38207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831580" y="40450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445413" y="35921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597813" y="37445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144847" y="38630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449647" y="42482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53680" y="38291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158480" y="40535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374379" y="38969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607212" y="42144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154246" y="44938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459046" y="47181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772313" y="45361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255847" y="35159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679180" y="35836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955281" y="39477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260081" y="41720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475980" y="40154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708813" y="43329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64414" y="31984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487747" y="32661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1763848" y="36302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068648" y="38545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284547" y="36979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517380" y="40154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3126981" y="27666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550314" y="28343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826415" y="31984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3131215" y="34227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3347114" y="32661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579947" y="35836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4130281" y="25676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553614" y="26353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29715" y="29994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134515" y="32238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50414" y="30671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583247" y="33846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883815" y="22205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5307148" y="22882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583249" y="26523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888049" y="28766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5103948" y="27200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5336781" y="30375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5417215" y="23898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5840548" y="24575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5116649" y="28216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5421449" y="30460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5637348" y="28893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5870181" y="32068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6581381" y="21189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7004714" y="21866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6280815" y="25507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6585615" y="27750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6801514" y="26184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7034347" y="29359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277013" y="39265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908713" y="41593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124612" y="40027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010314" y="42779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226213" y="41212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2182946" y="34905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1814646" y="37233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2030545" y="35667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916247" y="38418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2132146" y="36852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2695180" y="33254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2326880" y="35582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2542779" y="34016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428481" y="36767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2644380" y="35201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3241280" y="30544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2872980" y="32873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3088879" y="31306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974581" y="34058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190480" y="32492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3651913" y="30714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3283613" y="33042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3499512" y="31476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3385214" y="34227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3601113" y="3266143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4134513" y="2902076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3766213" y="31349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3982112" y="2978276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3867814" y="3253443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083713" y="3096809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4680613" y="28301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312313" y="30629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4528212" y="29063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413914" y="31814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629813" y="3024843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5302913" y="2834343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4934613" y="30671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5150512" y="2910543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5036214" y="31857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5252113" y="3029076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5747413" y="2648076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5379113" y="28809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5595012" y="2724276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5480714" y="2999443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5696613" y="2842809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6081846" y="2724276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5713546" y="29571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5929445" y="2800476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5815147" y="3075643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6031046" y="2919009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6471313" y="2656543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6103013" y="28893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6318912" y="2732743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6204614" y="30079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6420513" y="2851276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856546" y="26099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6488246" y="28428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704145" y="26861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6589847" y="29613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6805746" y="28047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1" name="Picture 1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362" y="5329905"/>
            <a:ext cx="780689" cy="519158"/>
          </a:xfrm>
          <a:prstGeom prst="rect">
            <a:avLst/>
          </a:prstGeom>
        </p:spPr>
      </p:pic>
      <p:cxnSp>
        <p:nvCxnSpPr>
          <p:cNvPr id="182" name="Straight Connector 181"/>
          <p:cNvCxnSpPr/>
          <p:nvPr/>
        </p:nvCxnSpPr>
        <p:spPr>
          <a:xfrm flipH="1" flipV="1">
            <a:off x="4421152" y="2338802"/>
            <a:ext cx="681684" cy="3297289"/>
          </a:xfrm>
          <a:prstGeom prst="line">
            <a:avLst/>
          </a:prstGeom>
          <a:ln w="25400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2891608" y="4434027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90"/>
                </a:solidFill>
              </a:rPr>
              <a:t>Observed Range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971746" y="4484364"/>
            <a:ext cx="21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Computed Range</a:t>
            </a:r>
            <a:endParaRPr lang="en-US" b="1" dirty="0">
              <a:solidFill>
                <a:srgbClr val="008000"/>
              </a:solidFill>
            </a:endParaRPr>
          </a:p>
        </p:txBody>
      </p:sp>
      <p:cxnSp>
        <p:nvCxnSpPr>
          <p:cNvPr id="185" name="Straight Connector 184"/>
          <p:cNvCxnSpPr/>
          <p:nvPr/>
        </p:nvCxnSpPr>
        <p:spPr>
          <a:xfrm flipH="1" flipV="1">
            <a:off x="4603894" y="2988117"/>
            <a:ext cx="542755" cy="2625294"/>
          </a:xfrm>
          <a:prstGeom prst="line">
            <a:avLst/>
          </a:prstGeom>
          <a:ln w="254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245990" y="5226456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ε</a:t>
            </a:r>
            <a:r>
              <a:rPr lang="en-US" b="1" dirty="0" smtClean="0"/>
              <a:t> = O-C = “Residual”</a:t>
            </a:r>
            <a:endParaRPr lang="en-US" b="1" dirty="0"/>
          </a:p>
        </p:txBody>
      </p:sp>
      <p:sp>
        <p:nvSpPr>
          <p:cNvPr id="187" name="TextBox 186"/>
          <p:cNvSpPr txBox="1"/>
          <p:nvPr/>
        </p:nvSpPr>
        <p:spPr>
          <a:xfrm>
            <a:off x="374208" y="4388665"/>
            <a:ext cx="45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X</a:t>
            </a:r>
            <a:r>
              <a:rPr lang="en-US" b="1" baseline="30000" dirty="0" smtClean="0">
                <a:latin typeface="Times New Roman"/>
                <a:cs typeface="Times New Roman"/>
              </a:rPr>
              <a:t>*</a:t>
            </a:r>
            <a:endParaRPr lang="en-US" b="1" baseline="30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6233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map an observation to the trajectory?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an observation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93" y="2902228"/>
            <a:ext cx="6637940" cy="10664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69" y="4166654"/>
            <a:ext cx="6853393" cy="157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37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21" y="1983669"/>
            <a:ext cx="5503976" cy="88424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map an observation to the trajectory?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Very non-linear relationships!</a:t>
            </a:r>
          </a:p>
          <a:p>
            <a:r>
              <a:rPr lang="en-US" dirty="0" smtClean="0"/>
              <a:t>Need to linearize to make a practical algorithm.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an observation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95" y="2851188"/>
            <a:ext cx="5662731" cy="130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17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Linearization</a:t>
            </a:r>
          </a:p>
          <a:p>
            <a:r>
              <a:rPr lang="en-US" dirty="0" smtClean="0"/>
              <a:t>Introduce the state deviation vector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the reference/nominal trajectory is close to the truth trajectory, then a linear approximation is reasonable.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Deviation and Linearization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711" y="2427470"/>
            <a:ext cx="49022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16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the Stat OD process:</a:t>
            </a:r>
          </a:p>
          <a:p>
            <a:endParaRPr lang="en-US" dirty="0"/>
          </a:p>
          <a:p>
            <a:r>
              <a:rPr lang="en-US" dirty="0" smtClean="0"/>
              <a:t>Find a new state/trajectory that best fits the observations: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the reference is near the truth, then we can assume: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Deviation and Linearization</a:t>
            </a:r>
            <a:endParaRPr lang="en-US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491" y="4891741"/>
            <a:ext cx="3746500" cy="5588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930" y="3122667"/>
            <a:ext cx="39497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46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the Stat OD process:</a:t>
            </a:r>
          </a:p>
          <a:p>
            <a:endParaRPr lang="en-US" dirty="0"/>
          </a:p>
          <a:p>
            <a:r>
              <a:rPr lang="en-US" dirty="0" smtClean="0"/>
              <a:t>The best fit trajectory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represented by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Deviation and Linearization</a:t>
            </a:r>
            <a:endParaRPr lang="en-US" dirty="0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911" y="2680398"/>
            <a:ext cx="3949700" cy="5588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138" y="4290711"/>
            <a:ext cx="4572000" cy="5588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227573" y="3901037"/>
            <a:ext cx="2211229" cy="1383507"/>
          </a:xfrm>
          <a:prstGeom prst="ellipse">
            <a:avLst/>
          </a:prstGeom>
          <a:noFill/>
          <a:ln w="34925">
            <a:solidFill>
              <a:srgbClr val="008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31631" y="5250523"/>
            <a:ext cx="2511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what we want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0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81101"/>
            <a:ext cx="8229600" cy="447767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few questions on Problem 4’s Laplace Transform.</a:t>
            </a:r>
          </a:p>
          <a:p>
            <a:r>
              <a:rPr lang="en-US" dirty="0" smtClean="0"/>
              <a:t>There’s one Transform missing from the table: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Note: This has been posted in the HW3 discussions on D2L for a few days now.  Check there if you have a commonly-asked question!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3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84" y="2743924"/>
            <a:ext cx="5816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59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map the state deviation vector from one time to another?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Deviation Mapping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54908" y="2489593"/>
            <a:ext cx="1028701" cy="536575"/>
            <a:chOff x="6222998" y="2828925"/>
            <a:chExt cx="1028701" cy="53657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6356113" y="2983043"/>
              <a:ext cx="737392" cy="232127"/>
            </a:xfrm>
            <a:prstGeom prst="line">
              <a:avLst/>
            </a:prstGeom>
            <a:ln w="1905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581905" y="2949383"/>
              <a:ext cx="300400" cy="300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8"/>
            <p:cNvSpPr/>
            <p:nvPr/>
          </p:nvSpPr>
          <p:spPr>
            <a:xfrm rot="20769482">
              <a:off x="6222998" y="3044825"/>
              <a:ext cx="247650" cy="320675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/>
            <p:cNvSpPr/>
            <p:nvPr/>
          </p:nvSpPr>
          <p:spPr>
            <a:xfrm rot="20769482">
              <a:off x="7004049" y="2828925"/>
              <a:ext cx="247650" cy="320675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>
            <a:off x="801621" y="2786981"/>
            <a:ext cx="6684435" cy="1660854"/>
          </a:xfrm>
          <a:custGeom>
            <a:avLst/>
            <a:gdLst>
              <a:gd name="connsiteX0" fmla="*/ 6684435 w 6684435"/>
              <a:gd name="connsiteY0" fmla="*/ 0 h 1660854"/>
              <a:gd name="connsiteX1" fmla="*/ 5609902 w 6684435"/>
              <a:gd name="connsiteY1" fmla="*/ 41870 h 1660854"/>
              <a:gd name="connsiteX2" fmla="*/ 3795754 w 6684435"/>
              <a:gd name="connsiteY2" fmla="*/ 195394 h 1660854"/>
              <a:gd name="connsiteX3" fmla="*/ 1897877 w 6684435"/>
              <a:gd name="connsiteY3" fmla="*/ 669924 h 1660854"/>
              <a:gd name="connsiteX4" fmla="*/ 558199 w 6684435"/>
              <a:gd name="connsiteY4" fmla="*/ 1256108 h 1660854"/>
              <a:gd name="connsiteX5" fmla="*/ 0 w 6684435"/>
              <a:gd name="connsiteY5" fmla="*/ 1660854 h 166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84435" h="1660854">
                <a:moveTo>
                  <a:pt x="6684435" y="0"/>
                </a:moveTo>
                <a:cubicBezTo>
                  <a:pt x="6387892" y="4652"/>
                  <a:pt x="6091349" y="9304"/>
                  <a:pt x="5609902" y="41870"/>
                </a:cubicBezTo>
                <a:cubicBezTo>
                  <a:pt x="5128455" y="74436"/>
                  <a:pt x="4414425" y="90718"/>
                  <a:pt x="3795754" y="195394"/>
                </a:cubicBezTo>
                <a:cubicBezTo>
                  <a:pt x="3177083" y="300070"/>
                  <a:pt x="2437469" y="493138"/>
                  <a:pt x="1897877" y="669924"/>
                </a:cubicBezTo>
                <a:cubicBezTo>
                  <a:pt x="1358284" y="846710"/>
                  <a:pt x="874512" y="1090953"/>
                  <a:pt x="558199" y="1256108"/>
                </a:cubicBezTo>
                <a:cubicBezTo>
                  <a:pt x="241886" y="1421263"/>
                  <a:pt x="120943" y="1541058"/>
                  <a:pt x="0" y="1660854"/>
                </a:cubicBezTo>
              </a:path>
            </a:pathLst>
          </a:cu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1" name="Picture 1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362" y="5329905"/>
            <a:ext cx="780689" cy="519158"/>
          </a:xfrm>
          <a:prstGeom prst="rect">
            <a:avLst/>
          </a:prstGeom>
        </p:spPr>
      </p:pic>
      <p:sp>
        <p:nvSpPr>
          <p:cNvPr id="187" name="TextBox 186"/>
          <p:cNvSpPr txBox="1"/>
          <p:nvPr/>
        </p:nvSpPr>
        <p:spPr>
          <a:xfrm>
            <a:off x="374208" y="4388665"/>
            <a:ext cx="45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X</a:t>
            </a:r>
            <a:r>
              <a:rPr lang="en-US" b="1" baseline="30000" dirty="0" smtClean="0">
                <a:latin typeface="Times New Roman"/>
                <a:cs typeface="Times New Roman"/>
              </a:rPr>
              <a:t>*</a:t>
            </a:r>
            <a:endParaRPr lang="en-US" b="1" baseline="30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4011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map the state deviation vector from one time to another?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state transition matrix.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Deviation Mapping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559" y="2306403"/>
            <a:ext cx="2695278" cy="100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6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map the state deviation vector from one time to another?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state transition matrix.</a:t>
            </a:r>
          </a:p>
          <a:p>
            <a:endParaRPr lang="en-US" dirty="0"/>
          </a:p>
          <a:p>
            <a:r>
              <a:rPr lang="en-US" dirty="0" smtClean="0"/>
              <a:t>It permits: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Deviation Mapping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559" y="2306403"/>
            <a:ext cx="2695278" cy="10068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645" y="4248886"/>
            <a:ext cx="3879746" cy="7908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644" y="4926829"/>
            <a:ext cx="3209176" cy="69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70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state transition matrix maps a deviation in the state from one epoch to another.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is constructed via numerical integration, in parallel with the trajectory itself.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Transition Matrix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81" y="2014862"/>
            <a:ext cx="3879746" cy="7908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680" y="2692805"/>
            <a:ext cx="3209176" cy="6953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908" y="4389314"/>
            <a:ext cx="3820156" cy="787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025" y="5093678"/>
            <a:ext cx="2176852" cy="55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85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“A” Matrix: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 Matrix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346" y="1749568"/>
            <a:ext cx="4205228" cy="1118244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709" y="3583510"/>
            <a:ext cx="4002422" cy="1859798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974" y="3685573"/>
            <a:ext cx="1092200" cy="164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42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need to know how to map measurements from one time to a state at another time!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78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need to know how to map measurements from one time to a state at another time!</a:t>
            </a:r>
          </a:p>
          <a:p>
            <a:endParaRPr lang="en-US" dirty="0"/>
          </a:p>
          <a:p>
            <a:r>
              <a:rPr lang="en-US" dirty="0" smtClean="0"/>
              <a:t>Would like this: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Mapping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124" y="3219027"/>
            <a:ext cx="56896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980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need to know how to map measurements from one time to a state at another time!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Mapping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20" y="2149616"/>
            <a:ext cx="3386976" cy="6955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686" y="3062153"/>
            <a:ext cx="3969359" cy="6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01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need to know how to map measurements from one time to a state at another time!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Define: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Mapping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20" y="2149616"/>
            <a:ext cx="3386976" cy="6955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686" y="3062153"/>
            <a:ext cx="3969359" cy="6675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757" y="3896582"/>
            <a:ext cx="3271326" cy="5625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3911" y="4542303"/>
            <a:ext cx="3726719" cy="62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166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Mapping Matrix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Mapping Matrix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39" y="1106215"/>
            <a:ext cx="3726719" cy="6226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551" y="2595751"/>
            <a:ext cx="3108947" cy="1100358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085" y="4215042"/>
            <a:ext cx="4972565" cy="11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8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the joint density function MEAN?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81778"/>
          <a:stretch/>
        </p:blipFill>
        <p:spPr>
          <a:xfrm>
            <a:off x="1324736" y="1128239"/>
            <a:ext cx="6332877" cy="85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418" y="2041241"/>
            <a:ext cx="4685174" cy="38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56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can map an observation to the state at an epoch.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an observation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4908" y="2489593"/>
            <a:ext cx="1028701" cy="536575"/>
            <a:chOff x="6222998" y="2828925"/>
            <a:chExt cx="1028701" cy="53657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6356113" y="2983043"/>
              <a:ext cx="737392" cy="232127"/>
            </a:xfrm>
            <a:prstGeom prst="line">
              <a:avLst/>
            </a:prstGeom>
            <a:ln w="1905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581905" y="2949383"/>
              <a:ext cx="300400" cy="300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8"/>
            <p:cNvSpPr/>
            <p:nvPr/>
          </p:nvSpPr>
          <p:spPr>
            <a:xfrm rot="20769482">
              <a:off x="6222998" y="3044825"/>
              <a:ext cx="247650" cy="320675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/>
            <p:cNvSpPr/>
            <p:nvPr/>
          </p:nvSpPr>
          <p:spPr>
            <a:xfrm rot="20769482">
              <a:off x="7004049" y="2828925"/>
              <a:ext cx="247650" cy="320675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>
            <a:off x="801621" y="2786981"/>
            <a:ext cx="6684435" cy="1660854"/>
          </a:xfrm>
          <a:custGeom>
            <a:avLst/>
            <a:gdLst>
              <a:gd name="connsiteX0" fmla="*/ 6684435 w 6684435"/>
              <a:gd name="connsiteY0" fmla="*/ 0 h 1660854"/>
              <a:gd name="connsiteX1" fmla="*/ 5609902 w 6684435"/>
              <a:gd name="connsiteY1" fmla="*/ 41870 h 1660854"/>
              <a:gd name="connsiteX2" fmla="*/ 3795754 w 6684435"/>
              <a:gd name="connsiteY2" fmla="*/ 195394 h 1660854"/>
              <a:gd name="connsiteX3" fmla="*/ 1897877 w 6684435"/>
              <a:gd name="connsiteY3" fmla="*/ 669924 h 1660854"/>
              <a:gd name="connsiteX4" fmla="*/ 558199 w 6684435"/>
              <a:gd name="connsiteY4" fmla="*/ 1256108 h 1660854"/>
              <a:gd name="connsiteX5" fmla="*/ 0 w 6684435"/>
              <a:gd name="connsiteY5" fmla="*/ 1660854 h 166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84435" h="1660854">
                <a:moveTo>
                  <a:pt x="6684435" y="0"/>
                </a:moveTo>
                <a:cubicBezTo>
                  <a:pt x="6387892" y="4652"/>
                  <a:pt x="6091349" y="9304"/>
                  <a:pt x="5609902" y="41870"/>
                </a:cubicBezTo>
                <a:cubicBezTo>
                  <a:pt x="5128455" y="74436"/>
                  <a:pt x="4414425" y="90718"/>
                  <a:pt x="3795754" y="195394"/>
                </a:cubicBezTo>
                <a:cubicBezTo>
                  <a:pt x="3177083" y="300070"/>
                  <a:pt x="2437469" y="493138"/>
                  <a:pt x="1897877" y="669924"/>
                </a:cubicBezTo>
                <a:cubicBezTo>
                  <a:pt x="1358284" y="846710"/>
                  <a:pt x="874512" y="1090953"/>
                  <a:pt x="558199" y="1256108"/>
                </a:cubicBezTo>
                <a:cubicBezTo>
                  <a:pt x="241886" y="1421263"/>
                  <a:pt x="120943" y="1541058"/>
                  <a:pt x="0" y="1660854"/>
                </a:cubicBezTo>
              </a:path>
            </a:pathLst>
          </a:cu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22454" y="25168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45787" y="25845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21888" y="29486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26688" y="3173012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42587" y="30163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175420" y="33338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22454" y="36132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027254" y="38376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41087" y="33846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793487" y="35370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340521" y="36556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45321" y="40408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956714" y="22374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380047" y="23051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656148" y="26692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960948" y="2893612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176847" y="27369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409680" y="30544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956714" y="33338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61514" y="35582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875347" y="31052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027747" y="32576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574781" y="33762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79581" y="37614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341014" y="20977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64347" y="21654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040448" y="25295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45248" y="2753912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561147" y="25972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793980" y="29147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341014" y="31941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645814" y="34185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259647" y="29655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12047" y="31179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959081" y="32365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263881" y="36217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81847" y="21146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505180" y="21824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781281" y="25464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086081" y="27708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301980" y="26142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534813" y="29317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081847" y="32111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386647" y="34354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000480" y="29825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152880" y="31349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699914" y="32534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004714" y="36386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526780" y="27242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950113" y="27920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226214" y="31560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531014" y="33804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746913" y="32238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979746" y="35413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526780" y="38207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831580" y="40450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445413" y="35921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597813" y="37445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144847" y="38630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449647" y="42482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53680" y="38291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158480" y="40535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374379" y="38969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607212" y="42144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154246" y="44938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459046" y="47181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772313" y="45361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255847" y="35159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679180" y="35836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955281" y="39477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260081" y="41720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475980" y="40154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708813" y="43329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64414" y="31984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487747" y="32661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1763848" y="36302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068648" y="38545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284547" y="36979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517380" y="40154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3126981" y="27666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550314" y="28343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826415" y="31984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3131215" y="34227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3347114" y="32661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579947" y="35836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4130281" y="25676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553614" y="26353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29715" y="29994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134515" y="32238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50414" y="30671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583247" y="33846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883815" y="22205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5307148" y="22882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583249" y="26523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888049" y="28766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5103948" y="27200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5336781" y="30375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5417215" y="23898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5840548" y="24575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5116649" y="28216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5421449" y="30460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5637348" y="28893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5870181" y="32068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6581381" y="21189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7004714" y="21866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6280815" y="25507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6585615" y="27750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6801514" y="26184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7034347" y="29359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277013" y="39265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908713" y="41593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124612" y="40027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010314" y="42779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226213" y="41212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2182946" y="34905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1814646" y="37233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2030545" y="35667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916247" y="38418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2132146" y="36852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2695180" y="33254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2326880" y="3558245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2542779" y="34016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428481" y="3676778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2644380" y="35201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3241280" y="30544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2872980" y="32873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3088879" y="31306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974581" y="34058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190480" y="32492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3651913" y="30714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3283613" y="33042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3499512" y="31476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3385214" y="34227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3601113" y="3266143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4134513" y="2902076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3766213" y="31349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3982112" y="2978276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3867814" y="3253443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083713" y="3096809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4680613" y="28301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312313" y="30629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4528212" y="29063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413914" y="31814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629813" y="3024843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5302913" y="2834343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4934613" y="30671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5150512" y="2910543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5036214" y="31857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5252113" y="3029076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5747413" y="2648076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5379113" y="28809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5595012" y="2724276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5480714" y="2999443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5696613" y="2842809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6081846" y="2724276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5713546" y="29571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5929445" y="2800476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5815147" y="3075643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6031046" y="2919009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6471313" y="2656543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6103013" y="28893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6318912" y="2732743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6204614" y="30079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6420513" y="2851276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856546" y="26099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6488246" y="2842811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704145" y="2686177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6589847" y="2961344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6805746" y="2804710"/>
            <a:ext cx="74729" cy="7472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1" name="Picture 1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362" y="5329905"/>
            <a:ext cx="780689" cy="519158"/>
          </a:xfrm>
          <a:prstGeom prst="rect">
            <a:avLst/>
          </a:prstGeom>
        </p:spPr>
      </p:pic>
      <p:cxnSp>
        <p:nvCxnSpPr>
          <p:cNvPr id="182" name="Straight Connector 181"/>
          <p:cNvCxnSpPr/>
          <p:nvPr/>
        </p:nvCxnSpPr>
        <p:spPr>
          <a:xfrm flipH="1" flipV="1">
            <a:off x="4421152" y="2338802"/>
            <a:ext cx="681684" cy="3297289"/>
          </a:xfrm>
          <a:prstGeom prst="line">
            <a:avLst/>
          </a:prstGeom>
          <a:ln w="25400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2891608" y="4434027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90"/>
                </a:solidFill>
              </a:rPr>
              <a:t>Observed Range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971746" y="4484364"/>
            <a:ext cx="21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Computed Range</a:t>
            </a:r>
            <a:endParaRPr lang="en-US" b="1" dirty="0">
              <a:solidFill>
                <a:srgbClr val="008000"/>
              </a:solidFill>
            </a:endParaRPr>
          </a:p>
        </p:txBody>
      </p:sp>
      <p:cxnSp>
        <p:nvCxnSpPr>
          <p:cNvPr id="185" name="Straight Connector 184"/>
          <p:cNvCxnSpPr/>
          <p:nvPr/>
        </p:nvCxnSpPr>
        <p:spPr>
          <a:xfrm flipH="1" flipV="1">
            <a:off x="4603894" y="2988117"/>
            <a:ext cx="542755" cy="2625294"/>
          </a:xfrm>
          <a:prstGeom prst="line">
            <a:avLst/>
          </a:prstGeom>
          <a:ln w="254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245990" y="5226456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ε</a:t>
            </a:r>
            <a:r>
              <a:rPr lang="en-US" b="1" dirty="0" smtClean="0"/>
              <a:t> = O-C = “Residual”</a:t>
            </a:r>
            <a:endParaRPr lang="en-US" b="1" dirty="0"/>
          </a:p>
        </p:txBody>
      </p:sp>
      <p:sp>
        <p:nvSpPr>
          <p:cNvPr id="187" name="TextBox 186"/>
          <p:cNvSpPr txBox="1"/>
          <p:nvPr/>
        </p:nvSpPr>
        <p:spPr>
          <a:xfrm>
            <a:off x="374208" y="4388665"/>
            <a:ext cx="45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X</a:t>
            </a:r>
            <a:r>
              <a:rPr lang="en-US" b="1" baseline="30000" dirty="0" smtClean="0">
                <a:latin typeface="Times New Roman"/>
                <a:cs typeface="Times New Roman"/>
              </a:rPr>
              <a:t>*</a:t>
            </a:r>
            <a:endParaRPr lang="en-US" b="1" baseline="30000" dirty="0">
              <a:latin typeface="Times New Roman"/>
              <a:cs typeface="Times New Roman"/>
            </a:endParaRPr>
          </a:p>
        </p:txBody>
      </p:sp>
      <p:pic>
        <p:nvPicPr>
          <p:cNvPr id="188" name="Picture 1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607" y="5035059"/>
            <a:ext cx="2813630" cy="47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203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the method of least squares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solve the problem?</a:t>
            </a:r>
            <a:endParaRPr lang="en-US" dirty="0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7" y="1962319"/>
            <a:ext cx="2877940" cy="698254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528" y="2913116"/>
            <a:ext cx="1034658" cy="647713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626" y="3761781"/>
            <a:ext cx="2993665" cy="65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467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the method of least squares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solve the problem?</a:t>
            </a:r>
            <a:endParaRPr lang="en-US" dirty="0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7" y="1962319"/>
            <a:ext cx="2877940" cy="69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574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the method of least squares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solve the problem?</a:t>
            </a:r>
            <a:endParaRPr lang="en-US" dirty="0"/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7" y="1962319"/>
            <a:ext cx="2877940" cy="698254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57" y="3019694"/>
            <a:ext cx="3048025" cy="317681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56" y="3696281"/>
            <a:ext cx="3735647" cy="65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93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the method of least squares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solve the problem?</a:t>
            </a:r>
            <a:endParaRPr lang="en-US" dirty="0"/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7" y="1962319"/>
            <a:ext cx="2877940" cy="698254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906" y="2732362"/>
            <a:ext cx="3735647" cy="651976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39499" y="3669473"/>
            <a:ext cx="2669714" cy="533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997" y="3638891"/>
            <a:ext cx="1034658" cy="64771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83022" y="4331966"/>
            <a:ext cx="2056894" cy="468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44133" y="5042391"/>
            <a:ext cx="2840084" cy="477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93951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4.2.1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1650" y="1054998"/>
            <a:ext cx="5313039" cy="4808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36216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5888" y="1695450"/>
            <a:ext cx="1905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9401" y="1658938"/>
            <a:ext cx="19177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07182" y="2879283"/>
            <a:ext cx="3395599" cy="284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323" y="263298"/>
            <a:ext cx="6019800" cy="5078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4.2.1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342900" y="1244600"/>
            <a:ext cx="8318500" cy="452596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Or in component form: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Expressed in first order form: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75338" y="2095500"/>
            <a:ext cx="558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72438" y="4241800"/>
            <a:ext cx="558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302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342900" y="1244600"/>
            <a:ext cx="8318500" cy="4525963"/>
          </a:xfrm>
        </p:spPr>
        <p:txBody>
          <a:bodyPr/>
          <a:lstStyle/>
          <a:p>
            <a:pPr>
              <a:buNone/>
            </a:pPr>
            <a:endParaRPr lang="en-US" sz="2400" dirty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8038" y="2286000"/>
            <a:ext cx="558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5338" y="2095500"/>
            <a:ext cx="558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35088"/>
            <a:ext cx="9144000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8323" y="263298"/>
            <a:ext cx="6019800" cy="5078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4.2.1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8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8038" y="2286000"/>
            <a:ext cx="558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5338" y="2095500"/>
            <a:ext cx="558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5926" y="1258887"/>
            <a:ext cx="6985874" cy="4560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8323" y="263298"/>
            <a:ext cx="6019800" cy="5078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4.2.1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80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8038" y="2286000"/>
            <a:ext cx="558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5338" y="2095500"/>
            <a:ext cx="558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177800" y="1422400"/>
            <a:ext cx="8801100" cy="4279900"/>
            <a:chOff x="0" y="0"/>
            <a:chExt cx="5760" cy="2696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5760" cy="2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340"/>
              <a:ext cx="5760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20" y="1224"/>
              <a:ext cx="3568" cy="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0" y="2126"/>
              <a:ext cx="5760" cy="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9638" y="3733800"/>
            <a:ext cx="558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338323" y="263298"/>
            <a:ext cx="6019800" cy="507837"/>
          </a:xfrm>
          <a:prstGeom prst="rect">
            <a:avLst/>
          </a:prstGeom>
        </p:spPr>
        <p:txBody>
          <a:bodyPr vert="horz" anchor="b" anchorCtr="0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mtClean="0"/>
              <a:t>Example 4.2.1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94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527300"/>
            <a:ext cx="6477000" cy="17907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</a:t>
            </a:r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40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81101"/>
            <a:ext cx="8229600" cy="40192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Homework 1 Graded</a:t>
            </a:r>
          </a:p>
          <a:p>
            <a:pPr lvl="1"/>
            <a:r>
              <a:rPr lang="en-US" dirty="0" smtClean="0"/>
              <a:t>Comments included on D2L</a:t>
            </a:r>
          </a:p>
          <a:p>
            <a:pPr lvl="1"/>
            <a:r>
              <a:rPr lang="en-US" dirty="0" smtClean="0"/>
              <a:t>Any questions, talk with us this week</a:t>
            </a:r>
          </a:p>
          <a:p>
            <a:endParaRPr lang="en-US" dirty="0"/>
          </a:p>
          <a:p>
            <a:r>
              <a:rPr lang="en-US" dirty="0" smtClean="0"/>
              <a:t>Homework 2 CAETE due </a:t>
            </a:r>
            <a:r>
              <a:rPr lang="en-US" dirty="0" smtClean="0"/>
              <a:t>Today</a:t>
            </a:r>
            <a:endParaRPr lang="en-US" dirty="0" smtClean="0"/>
          </a:p>
          <a:p>
            <a:pPr lvl="1"/>
            <a:r>
              <a:rPr lang="en-US" dirty="0" smtClean="0"/>
              <a:t>Graded soon after</a:t>
            </a:r>
          </a:p>
          <a:p>
            <a:endParaRPr lang="en-US" dirty="0" smtClean="0"/>
          </a:p>
          <a:p>
            <a:r>
              <a:rPr lang="en-US" dirty="0" smtClean="0"/>
              <a:t>Homework 3 due </a:t>
            </a:r>
            <a:r>
              <a:rPr lang="en-US" dirty="0" smtClean="0"/>
              <a:t>Today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Homework 4 </a:t>
            </a:r>
            <a:r>
              <a:rPr lang="en-US" dirty="0" smtClean="0"/>
              <a:t>due next week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59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527300"/>
            <a:ext cx="6477000" cy="17907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31490" y="3847064"/>
            <a:ext cx="1763832" cy="490484"/>
          </a:xfrm>
          <a:prstGeom prst="ellipse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63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168400"/>
            <a:ext cx="7886700" cy="4508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</a:t>
            </a:r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10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168400"/>
            <a:ext cx="7886700" cy="4508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36659" y="5173870"/>
            <a:ext cx="1763832" cy="490484"/>
          </a:xfrm>
          <a:prstGeom prst="ellipse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11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</a:t>
            </a:r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65" y="1043300"/>
            <a:ext cx="7016894" cy="581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40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Buff">
  <a:themeElements>
    <a:clrScheme name="Custom 1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lnDef>
      <a:spPr>
        <a:ln w="19050" cmpd="sng"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CAR_born_template2">
  <a:themeElements>
    <a:clrScheme name="ccar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car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car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ar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ar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ar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ar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ar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ar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ar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ar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ar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ar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ar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14664</TotalTime>
  <Words>992</Words>
  <Application>Microsoft Macintosh PowerPoint</Application>
  <PresentationFormat>On-screen Show (4:3)</PresentationFormat>
  <Paragraphs>265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CUBuff</vt:lpstr>
      <vt:lpstr>CCAR_born_template2</vt:lpstr>
      <vt:lpstr>PowerPoint Presentation</vt:lpstr>
      <vt:lpstr>Announcements</vt:lpstr>
      <vt:lpstr>Homework 3</vt:lpstr>
      <vt:lpstr>What does the joint density function MEAN?</vt:lpstr>
      <vt:lpstr>Quiz Results</vt:lpstr>
      <vt:lpstr>Quiz Results</vt:lpstr>
      <vt:lpstr>Quiz Results</vt:lpstr>
      <vt:lpstr>Quiz Results</vt:lpstr>
      <vt:lpstr>Quiz Results</vt:lpstr>
      <vt:lpstr>Quiz Results</vt:lpstr>
      <vt:lpstr>Quiz Results</vt:lpstr>
      <vt:lpstr>Quiz Results</vt:lpstr>
      <vt:lpstr>Stat OD in a Nutshell</vt:lpstr>
      <vt:lpstr>Stat OD in a Nutshell</vt:lpstr>
      <vt:lpstr>Stat OD in a Nutshell</vt:lpstr>
      <vt:lpstr>Stat OD in a Nutshell</vt:lpstr>
      <vt:lpstr>Fitting the data</vt:lpstr>
      <vt:lpstr>Fitting the data</vt:lpstr>
      <vt:lpstr>Fitting the data</vt:lpstr>
      <vt:lpstr>Fitting the data</vt:lpstr>
      <vt:lpstr>Fitting the data</vt:lpstr>
      <vt:lpstr>Fitting the data</vt:lpstr>
      <vt:lpstr>Fitting the data</vt:lpstr>
      <vt:lpstr>Mapping an observation</vt:lpstr>
      <vt:lpstr>Mapping an observation</vt:lpstr>
      <vt:lpstr>Mapping an observation</vt:lpstr>
      <vt:lpstr>State Deviation and Linearization</vt:lpstr>
      <vt:lpstr>State Deviation and Linearization</vt:lpstr>
      <vt:lpstr>State Deviation and Linearization</vt:lpstr>
      <vt:lpstr>State Deviation Mapping</vt:lpstr>
      <vt:lpstr>State Deviation Mapping</vt:lpstr>
      <vt:lpstr>State Deviation Mapping</vt:lpstr>
      <vt:lpstr>State Transition Matrix</vt:lpstr>
      <vt:lpstr>The A Matrix</vt:lpstr>
      <vt:lpstr>Measurement Mapping</vt:lpstr>
      <vt:lpstr>Measurement Mapping</vt:lpstr>
      <vt:lpstr>Measurement Mapping</vt:lpstr>
      <vt:lpstr>Measurement Mapping</vt:lpstr>
      <vt:lpstr>Measurement Mapping Matrix</vt:lpstr>
      <vt:lpstr>Mapping an observation</vt:lpstr>
      <vt:lpstr>How do we solve the problem?</vt:lpstr>
      <vt:lpstr>How do we solve the problem?</vt:lpstr>
      <vt:lpstr>How do we solve the problem?</vt:lpstr>
      <vt:lpstr>How do we solve the problem?</vt:lpstr>
      <vt:lpstr>Example 4.2.1</vt:lpstr>
      <vt:lpstr>Example 4.2.1</vt:lpstr>
      <vt:lpstr>Example 4.2.1</vt:lpstr>
      <vt:lpstr>Example 4.2.1</vt:lpstr>
      <vt:lpstr>PowerPoint Presentation</vt:lpstr>
      <vt:lpstr>Announcements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 Leonard</dc:creator>
  <cp:lastModifiedBy>Jeff Parker</cp:lastModifiedBy>
  <cp:revision>377</cp:revision>
  <dcterms:created xsi:type="dcterms:W3CDTF">2010-10-26T19:01:06Z</dcterms:created>
  <dcterms:modified xsi:type="dcterms:W3CDTF">2012-09-20T21:29:32Z</dcterms:modified>
</cp:coreProperties>
</file>