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4"/>
  </p:sldMasterIdLst>
  <p:notesMasterIdLst>
    <p:notesMasterId r:id="rId10"/>
  </p:notesMasterIdLst>
  <p:sldIdLst>
    <p:sldId id="263" r:id="rId5"/>
    <p:sldId id="265" r:id="rId6"/>
    <p:sldId id="267"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han, Bijay" initials="PB" lastIdx="1" clrIdx="0">
    <p:extLst>
      <p:ext uri="{19B8F6BF-5375-455C-9EA6-DF929625EA0E}">
        <p15:presenceInfo xmlns:p15="http://schemas.microsoft.com/office/powerpoint/2012/main" userId="S::bijay-kumar.pradhan@capgemini.com::b18f136e-d537-4ea4-bf61-29b856d450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7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2" autoAdjust="0"/>
  </p:normalViewPr>
  <p:slideViewPr>
    <p:cSldViewPr snapToGrid="0">
      <p:cViewPr varScale="1">
        <p:scale>
          <a:sx n="93" d="100"/>
          <a:sy n="93" d="100"/>
        </p:scale>
        <p:origin x="2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A8838-0970-49C4-A421-A25414E1015B}"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8C92A-FD20-49D1-AC99-E86F10547D0F}" type="slidenum">
              <a:rPr lang="en-IN" smtClean="0"/>
              <a:t>‹#›</a:t>
            </a:fld>
            <a:endParaRPr lang="en-IN"/>
          </a:p>
        </p:txBody>
      </p:sp>
    </p:spTree>
    <p:extLst>
      <p:ext uri="{BB962C8B-B14F-4D97-AF65-F5344CB8AC3E}">
        <p14:creationId xmlns:p14="http://schemas.microsoft.com/office/powerpoint/2010/main" val="282893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58C92A-FD20-49D1-AC99-E86F10547D0F}" type="slidenum">
              <a:rPr lang="en-IN" smtClean="0"/>
              <a:t>3</a:t>
            </a:fld>
            <a:endParaRPr lang="en-IN"/>
          </a:p>
        </p:txBody>
      </p:sp>
    </p:spTree>
    <p:extLst>
      <p:ext uri="{BB962C8B-B14F-4D97-AF65-F5344CB8AC3E}">
        <p14:creationId xmlns:p14="http://schemas.microsoft.com/office/powerpoint/2010/main" val="54877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1DB898-D3E7-4164-B8B3-B0D42C0A992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340101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53363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707571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506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35880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1DB898-D3E7-4164-B8B3-B0D42C0A9923}"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4951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1DB898-D3E7-4164-B8B3-B0D42C0A9923}"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194935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DB898-D3E7-4164-B8B3-B0D42C0A992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209355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DB898-D3E7-4164-B8B3-B0D42C0A992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252062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DB898-D3E7-4164-B8B3-B0D42C0A992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19147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DB898-D3E7-4164-B8B3-B0D42C0A992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207914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274774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1DB898-D3E7-4164-B8B3-B0D42C0A9923}"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331872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1DB898-D3E7-4164-B8B3-B0D42C0A9923}"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132178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DB898-D3E7-4164-B8B3-B0D42C0A9923}"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363182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41649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B898-D3E7-4164-B8B3-B0D42C0A992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AFEAC-103D-448D-8E97-6905799E11F8}" type="slidenum">
              <a:rPr lang="en-IN" smtClean="0"/>
              <a:t>‹#›</a:t>
            </a:fld>
            <a:endParaRPr lang="en-IN"/>
          </a:p>
        </p:txBody>
      </p:sp>
    </p:spTree>
    <p:extLst>
      <p:ext uri="{BB962C8B-B14F-4D97-AF65-F5344CB8AC3E}">
        <p14:creationId xmlns:p14="http://schemas.microsoft.com/office/powerpoint/2010/main" val="177023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1DB898-D3E7-4164-B8B3-B0D42C0A9923}" type="datetimeFigureOut">
              <a:rPr lang="en-IN" smtClean="0"/>
              <a:t>15-04-2023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AAFEAC-103D-448D-8E97-6905799E11F8}" type="slidenum">
              <a:rPr lang="en-IN" smtClean="0"/>
              <a:t>‹#›</a:t>
            </a:fld>
            <a:endParaRPr lang="en-IN"/>
          </a:p>
        </p:txBody>
      </p:sp>
    </p:spTree>
    <p:extLst>
      <p:ext uri="{BB962C8B-B14F-4D97-AF65-F5344CB8AC3E}">
        <p14:creationId xmlns:p14="http://schemas.microsoft.com/office/powerpoint/2010/main" val="2492889305"/>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 xmlns:a16="http://schemas.microsoft.com/office/drawing/2014/main" id="{3097BDF8-3085-537E-E56C-3DCB329C7779}"/>
              </a:ext>
            </a:extLst>
          </p:cNvPr>
          <p:cNvPicPr>
            <a:picLocks noChangeAspect="1"/>
          </p:cNvPicPr>
          <p:nvPr/>
        </p:nvPicPr>
        <p:blipFill rotWithShape="1">
          <a:blip r:embed="rId2">
            <a:alphaModFix amt="35000"/>
          </a:blip>
          <a:srcRect t="9804" b="5927"/>
          <a:stretch/>
        </p:blipFill>
        <p:spPr>
          <a:xfrm>
            <a:off x="0" y="1"/>
            <a:ext cx="12191980" cy="6857999"/>
          </a:xfrm>
          <a:prstGeom prst="rect">
            <a:avLst/>
          </a:prstGeom>
        </p:spPr>
      </p:pic>
      <p:sp>
        <p:nvSpPr>
          <p:cNvPr id="4" name="Rectangle 3"/>
          <p:cNvSpPr/>
          <p:nvPr/>
        </p:nvSpPr>
        <p:spPr>
          <a:xfrm>
            <a:off x="9687732" y="5894106"/>
            <a:ext cx="1575688" cy="369332"/>
          </a:xfrm>
          <a:prstGeom prst="rect">
            <a:avLst/>
          </a:prstGeom>
        </p:spPr>
        <p:txBody>
          <a:bodyPr wrap="none">
            <a:spAutoFit/>
          </a:bodyPr>
          <a:lstStyle/>
          <a:p>
            <a:r>
              <a:rPr lang="en-US" b="1" i="1" u="sng" dirty="0" err="1" smtClean="0">
                <a:latin typeface="Cambria" panose="02040503050406030204" pitchFamily="18" charset="0"/>
                <a:ea typeface="Cambria" panose="02040503050406030204" pitchFamily="18" charset="0"/>
              </a:rPr>
              <a:t>Poonam</a:t>
            </a:r>
            <a:r>
              <a:rPr lang="en-US" b="1" i="1" u="sng" dirty="0" smtClean="0">
                <a:latin typeface="Cambria" panose="02040503050406030204" pitchFamily="18" charset="0"/>
                <a:ea typeface="Cambria" panose="02040503050406030204" pitchFamily="18" charset="0"/>
              </a:rPr>
              <a:t> </a:t>
            </a:r>
            <a:r>
              <a:rPr lang="en-US" b="1" i="1" u="sng" dirty="0" err="1" smtClean="0">
                <a:latin typeface="Cambria" panose="02040503050406030204" pitchFamily="18" charset="0"/>
                <a:ea typeface="Cambria" panose="02040503050406030204" pitchFamily="18" charset="0"/>
              </a:rPr>
              <a:t>Patil</a:t>
            </a:r>
            <a:endParaRPr lang="en-IN" dirty="0"/>
          </a:p>
        </p:txBody>
      </p:sp>
      <p:sp>
        <p:nvSpPr>
          <p:cNvPr id="5" name="TextBox 4"/>
          <p:cNvSpPr txBox="1"/>
          <p:nvPr/>
        </p:nvSpPr>
        <p:spPr>
          <a:xfrm>
            <a:off x="-137160" y="1002721"/>
            <a:ext cx="12191980" cy="707886"/>
          </a:xfrm>
          <a:prstGeom prst="rect">
            <a:avLst/>
          </a:prstGeom>
          <a:noFill/>
        </p:spPr>
        <p:txBody>
          <a:bodyPr wrap="square" rtlCol="0">
            <a:spAutoFit/>
          </a:bodyPr>
          <a:lstStyle/>
          <a:p>
            <a:pPr algn="ctr"/>
            <a:r>
              <a:rPr lang="en-IN" sz="4000" b="1" dirty="0" smtClean="0">
                <a:latin typeface="Cambria" panose="02040503050406030204" pitchFamily="18" charset="0"/>
                <a:ea typeface="Cambria" panose="02040503050406030204" pitchFamily="18" charset="0"/>
              </a:rPr>
              <a:t>BANKING APPLICATION</a:t>
            </a:r>
            <a:endParaRPr lang="en-IN" sz="4000" b="1" dirty="0">
              <a:latin typeface="Cambria" panose="02040503050406030204" pitchFamily="18" charset="0"/>
              <a:ea typeface="Cambria" panose="02040503050406030204" pitchFamily="18" charset="0"/>
            </a:endParaRPr>
          </a:p>
        </p:txBody>
      </p:sp>
      <p:sp>
        <p:nvSpPr>
          <p:cNvPr id="9" name="TextBox 8"/>
          <p:cNvSpPr txBox="1"/>
          <p:nvPr/>
        </p:nvSpPr>
        <p:spPr>
          <a:xfrm>
            <a:off x="-137160" y="2155752"/>
            <a:ext cx="12191980" cy="584775"/>
          </a:xfrm>
          <a:prstGeom prst="rect">
            <a:avLst/>
          </a:prstGeom>
          <a:noFill/>
        </p:spPr>
        <p:txBody>
          <a:bodyPr wrap="square" rtlCol="0">
            <a:spAutoFit/>
          </a:bodyPr>
          <a:lstStyle/>
          <a:p>
            <a:pPr algn="ctr"/>
            <a:r>
              <a:rPr lang="en-US" sz="3200" b="1" dirty="0" smtClean="0">
                <a:latin typeface="Cambria" panose="02040503050406030204" pitchFamily="18" charset="0"/>
                <a:ea typeface="Cambria" panose="02040503050406030204" pitchFamily="18" charset="0"/>
              </a:rPr>
              <a:t>TECHONOLOGIES USED</a:t>
            </a:r>
            <a:endParaRPr lang="en-IN" sz="3200" b="1" dirty="0">
              <a:latin typeface="Cambria" panose="02040503050406030204" pitchFamily="18" charset="0"/>
              <a:ea typeface="Cambria" panose="02040503050406030204" pitchFamily="18" charset="0"/>
            </a:endParaRPr>
          </a:p>
        </p:txBody>
      </p:sp>
      <p:sp>
        <p:nvSpPr>
          <p:cNvPr id="6" name="TextBox 5"/>
          <p:cNvSpPr txBox="1"/>
          <p:nvPr/>
        </p:nvSpPr>
        <p:spPr>
          <a:xfrm>
            <a:off x="4041975" y="2963099"/>
            <a:ext cx="4379976" cy="2339102"/>
          </a:xfrm>
          <a:prstGeom prst="rect">
            <a:avLst/>
          </a:prstGeom>
          <a:noFill/>
        </p:spPr>
        <p:txBody>
          <a:bodyPr wrap="square" rtlCol="0">
            <a:spAutoFit/>
          </a:bodyPr>
          <a:lstStyle/>
          <a:p>
            <a:pPr algn="just">
              <a:lnSpc>
                <a:spcPct val="200000"/>
              </a:lnSpc>
            </a:pPr>
            <a:r>
              <a:rPr lang="en-US" sz="1600" b="1" dirty="0" smtClean="0">
                <a:latin typeface="Cambria" panose="02040503050406030204" pitchFamily="18" charset="0"/>
                <a:ea typeface="Cambria" panose="02040503050406030204" pitchFamily="18" charset="0"/>
              </a:rPr>
              <a:t>Language </a:t>
            </a:r>
            <a:r>
              <a:rPr lang="en-US" sz="1600" dirty="0" smtClean="0">
                <a:latin typeface="Cambria" panose="02040503050406030204" pitchFamily="18" charset="0"/>
                <a:ea typeface="Cambria" panose="02040503050406030204" pitchFamily="18" charset="0"/>
              </a:rPr>
              <a:t>          :   Python</a:t>
            </a:r>
          </a:p>
          <a:p>
            <a:pPr algn="just">
              <a:lnSpc>
                <a:spcPct val="200000"/>
              </a:lnSpc>
            </a:pPr>
            <a:r>
              <a:rPr lang="en-US" sz="1600" b="1" dirty="0" smtClean="0">
                <a:latin typeface="Cambria" panose="02040503050406030204" pitchFamily="18" charset="0"/>
                <a:ea typeface="Cambria" panose="02040503050406030204" pitchFamily="18" charset="0"/>
              </a:rPr>
              <a:t>Database</a:t>
            </a:r>
            <a:r>
              <a:rPr lang="en-US" sz="1600" dirty="0" smtClean="0">
                <a:latin typeface="Cambria" panose="02040503050406030204" pitchFamily="18" charset="0"/>
                <a:ea typeface="Cambria" panose="02040503050406030204" pitchFamily="18" charset="0"/>
              </a:rPr>
              <a:t>            :   MYSQL</a:t>
            </a:r>
          </a:p>
          <a:p>
            <a:pPr algn="just">
              <a:lnSpc>
                <a:spcPct val="200000"/>
              </a:lnSpc>
            </a:pPr>
            <a:r>
              <a:rPr lang="en-US" sz="1600" b="1" dirty="0" smtClean="0">
                <a:latin typeface="Cambria" panose="02040503050406030204" pitchFamily="18" charset="0"/>
                <a:ea typeface="Cambria" panose="02040503050406030204" pitchFamily="18" charset="0"/>
              </a:rPr>
              <a:t>Environment</a:t>
            </a:r>
            <a:r>
              <a:rPr lang="en-US" sz="1600" dirty="0" smtClean="0">
                <a:latin typeface="Cambria" panose="02040503050406030204" pitchFamily="18" charset="0"/>
                <a:ea typeface="Cambria" panose="02040503050406030204" pitchFamily="18" charset="0"/>
              </a:rPr>
              <a:t>    :   Jupyter Notebook</a:t>
            </a:r>
          </a:p>
          <a:p>
            <a:pPr algn="just">
              <a:lnSpc>
                <a:spcPct val="200000"/>
              </a:lnSpc>
            </a:pPr>
            <a:r>
              <a:rPr lang="en-US" sz="1600" b="1" dirty="0" smtClean="0">
                <a:latin typeface="Cambria" panose="02040503050406030204" pitchFamily="18" charset="0"/>
                <a:ea typeface="Cambria" panose="02040503050406030204" pitchFamily="18" charset="0"/>
              </a:rPr>
              <a:t>Modules Used  </a:t>
            </a:r>
            <a:r>
              <a:rPr lang="en-US" sz="1600" dirty="0" smtClean="0">
                <a:latin typeface="Cambria" panose="02040503050406030204" pitchFamily="18" charset="0"/>
                <a:ea typeface="Cambria" panose="02040503050406030204" pitchFamily="18" charset="0"/>
              </a:rPr>
              <a:t>:   Date Time, MYSQL Connector </a:t>
            </a:r>
          </a:p>
          <a:p>
            <a:pPr algn="just"/>
            <a:endParaRPr lang="en-IN" sz="1600" dirty="0">
              <a:latin typeface="Cambria" panose="02040503050406030204" pitchFamily="18" charset="0"/>
              <a:ea typeface="Cambria" panose="02040503050406030204" pitchFamily="18" charset="0"/>
            </a:endParaRPr>
          </a:p>
        </p:txBody>
      </p:sp>
      <p:sp>
        <p:nvSpPr>
          <p:cNvPr id="2" name="TextBox 1"/>
          <p:cNvSpPr txBox="1"/>
          <p:nvPr/>
        </p:nvSpPr>
        <p:spPr>
          <a:xfrm>
            <a:off x="9238963" y="6304003"/>
            <a:ext cx="2449475"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MSc (Comp. Science)</a:t>
            </a:r>
            <a:endParaRPr lang="en-IN" dirty="0">
              <a:latin typeface="Cambria" panose="02040503050406030204" pitchFamily="18" charset="0"/>
              <a:ea typeface="Cambria" panose="02040503050406030204" pitchFamily="18" charset="0"/>
            </a:endParaRPr>
          </a:p>
        </p:txBody>
      </p:sp>
      <p:sp>
        <p:nvSpPr>
          <p:cNvPr id="3" name="TextBox 2"/>
          <p:cNvSpPr txBox="1"/>
          <p:nvPr/>
        </p:nvSpPr>
        <p:spPr>
          <a:xfrm>
            <a:off x="402231" y="5934671"/>
            <a:ext cx="8434501"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Git Hub : https://github.com/Poonam-Patil-29/Banking-Application-Python-Project</a:t>
            </a:r>
          </a:p>
        </p:txBody>
      </p:sp>
    </p:spTree>
    <p:extLst>
      <p:ext uri="{BB962C8B-B14F-4D97-AF65-F5344CB8AC3E}">
        <p14:creationId xmlns:p14="http://schemas.microsoft.com/office/powerpoint/2010/main" val="32608747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 xmlns:a16="http://schemas.microsoft.com/office/drawing/2014/main" id="{3097BDF8-3085-537E-E56C-3DCB329C7779}"/>
              </a:ext>
            </a:extLst>
          </p:cNvPr>
          <p:cNvPicPr>
            <a:picLocks noChangeAspect="1"/>
          </p:cNvPicPr>
          <p:nvPr/>
        </p:nvPicPr>
        <p:blipFill rotWithShape="1">
          <a:blip r:embed="rId2">
            <a:alphaModFix amt="35000"/>
          </a:blip>
          <a:srcRect t="9804" b="5927"/>
          <a:stretch/>
        </p:blipFill>
        <p:spPr>
          <a:xfrm>
            <a:off x="0" y="1"/>
            <a:ext cx="12191980" cy="6857999"/>
          </a:xfrm>
          <a:prstGeom prst="rect">
            <a:avLst/>
          </a:prstGeom>
        </p:spPr>
      </p:pic>
      <p:sp>
        <p:nvSpPr>
          <p:cNvPr id="8" name="TextBox 7"/>
          <p:cNvSpPr txBox="1"/>
          <p:nvPr/>
        </p:nvSpPr>
        <p:spPr>
          <a:xfrm>
            <a:off x="3566814" y="868679"/>
            <a:ext cx="4718304" cy="830997"/>
          </a:xfrm>
          <a:prstGeom prst="rect">
            <a:avLst/>
          </a:prstGeom>
          <a:noFill/>
        </p:spPr>
        <p:txBody>
          <a:bodyPr wrap="square" rtlCol="0">
            <a:spAutoFit/>
          </a:bodyPr>
          <a:lstStyle/>
          <a:p>
            <a:pPr algn="ctr"/>
            <a:r>
              <a:rPr lang="en-US" sz="4800" b="1" dirty="0" smtClean="0">
                <a:latin typeface="Cambria" panose="02040503050406030204" pitchFamily="18" charset="0"/>
                <a:ea typeface="Cambria" panose="02040503050406030204" pitchFamily="18" charset="0"/>
              </a:rPr>
              <a:t>INTRODUCTION</a:t>
            </a:r>
            <a:endParaRPr lang="en-IN" sz="4800" b="1" dirty="0">
              <a:latin typeface="Cambria" panose="02040503050406030204" pitchFamily="18" charset="0"/>
              <a:ea typeface="Cambria" panose="02040503050406030204" pitchFamily="18" charset="0"/>
            </a:endParaRPr>
          </a:p>
        </p:txBody>
      </p:sp>
      <p:sp>
        <p:nvSpPr>
          <p:cNvPr id="10" name="TextBox 9"/>
          <p:cNvSpPr txBox="1"/>
          <p:nvPr/>
        </p:nvSpPr>
        <p:spPr>
          <a:xfrm>
            <a:off x="1461407" y="2085930"/>
            <a:ext cx="9152165" cy="4385816"/>
          </a:xfrm>
          <a:prstGeom prst="rect">
            <a:avLst/>
          </a:prstGeom>
          <a:noFill/>
        </p:spPr>
        <p:txBody>
          <a:bodyPr wrap="square" rtlCol="0">
            <a:spAutoFit/>
          </a:bodyPr>
          <a:lstStyle/>
          <a:p>
            <a:pPr algn="just">
              <a:lnSpc>
                <a:spcPct val="150000"/>
              </a:lnSpc>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This project is designed for The Bank Staff's to keep the records of their customers. Only authorized Users can have the accessibility to the program. Data entered by the user are stored in MYSQL database in tabular form. The Best Part of this code is that it is 100 % user friendly because of excess use of exceptional handling. User after Logging in have the support to display all records, and modify it accordingly. </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	Banking Application is used to perform various banking transactions like user can withdraw the amount, user can deposit the money, user can able to view the transaction history, user can able to view his profile, user can update the account details and user can delete account.</a:t>
            </a:r>
            <a:endParaRPr lang="en-IN" dirty="0">
              <a:latin typeface="Cambria" panose="02040503050406030204" pitchFamily="18" charset="0"/>
              <a:ea typeface="Cambria" panose="02040503050406030204" pitchFamily="18" charset="0"/>
            </a:endParaRPr>
          </a:p>
          <a:p>
            <a:pPr algn="just">
              <a:lnSpc>
                <a:spcPct val="200000"/>
              </a:lnSpc>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2731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 xmlns:a16="http://schemas.microsoft.com/office/drawing/2014/main" id="{3097BDF8-3085-537E-E56C-3DCB329C7779}"/>
              </a:ext>
            </a:extLst>
          </p:cNvPr>
          <p:cNvPicPr>
            <a:picLocks noChangeAspect="1"/>
          </p:cNvPicPr>
          <p:nvPr/>
        </p:nvPicPr>
        <p:blipFill rotWithShape="1">
          <a:blip r:embed="rId3">
            <a:alphaModFix amt="35000"/>
          </a:blip>
          <a:srcRect t="9804" b="5927"/>
          <a:stretch/>
        </p:blipFill>
        <p:spPr>
          <a:xfrm>
            <a:off x="0" y="14157"/>
            <a:ext cx="12191980" cy="6857999"/>
          </a:xfrm>
          <a:prstGeom prst="rect">
            <a:avLst/>
          </a:prstGeom>
        </p:spPr>
      </p:pic>
      <p:sp>
        <p:nvSpPr>
          <p:cNvPr id="2" name="Rectangle 1"/>
          <p:cNvSpPr/>
          <p:nvPr/>
        </p:nvSpPr>
        <p:spPr>
          <a:xfrm>
            <a:off x="6003634" y="3244334"/>
            <a:ext cx="184730" cy="369332"/>
          </a:xfrm>
          <a:prstGeom prst="rect">
            <a:avLst/>
          </a:prstGeom>
        </p:spPr>
        <p:txBody>
          <a:bodyPr wrap="none">
            <a:spAutoFit/>
          </a:bodyPr>
          <a:lstStyle/>
          <a:p>
            <a:pPr algn="ctr"/>
            <a:endParaRPr lang="en-IN" b="1" dirty="0">
              <a:latin typeface="Cambria" panose="02040503050406030204" pitchFamily="18" charset="0"/>
              <a:ea typeface="Cambria" panose="02040503050406030204" pitchFamily="18" charset="0"/>
            </a:endParaRPr>
          </a:p>
        </p:txBody>
      </p:sp>
      <p:sp>
        <p:nvSpPr>
          <p:cNvPr id="3" name="Rectangle 2"/>
          <p:cNvSpPr/>
          <p:nvPr/>
        </p:nvSpPr>
        <p:spPr>
          <a:xfrm>
            <a:off x="5829903" y="521869"/>
            <a:ext cx="184730" cy="584775"/>
          </a:xfrm>
          <a:prstGeom prst="rect">
            <a:avLst/>
          </a:prstGeom>
        </p:spPr>
        <p:txBody>
          <a:bodyPr wrap="none">
            <a:spAutoFit/>
          </a:bodyPr>
          <a:lstStyle/>
          <a:p>
            <a:pPr algn="ctr"/>
            <a:endParaRPr lang="en-IN" sz="3200" b="1" dirty="0">
              <a:latin typeface="Cambria" panose="02040503050406030204" pitchFamily="18" charset="0"/>
              <a:ea typeface="Cambria" panose="02040503050406030204" pitchFamily="18" charset="0"/>
            </a:endParaRPr>
          </a:p>
        </p:txBody>
      </p:sp>
      <p:pic>
        <p:nvPicPr>
          <p:cNvPr id="1026" name="Picture 2" descr="https://lh6.googleusercontent.com/1_woBi-pcuVJ6_fW-RHGgRApiOStWvY7VO31g5NZMxGm9XLzOXQSi9jz_zHZ4VbObr-iPLwvJYa8UG7HLjfg5WwRBqVRoZMtVvFmNUvp9xrTfbwr1AF3wUiU5GYxskBQ14MqEKNmHIfJPOUBr9q8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414" y="890044"/>
            <a:ext cx="5947152" cy="58791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48713" y="44890"/>
            <a:ext cx="7694554" cy="769441"/>
          </a:xfrm>
          <a:prstGeom prst="rect">
            <a:avLst/>
          </a:prstGeom>
          <a:noFill/>
        </p:spPr>
        <p:txBody>
          <a:bodyPr wrap="square" rtlCol="0">
            <a:spAutoFit/>
          </a:bodyPr>
          <a:lstStyle/>
          <a:p>
            <a:pPr algn="ctr"/>
            <a:r>
              <a:rPr lang="en-US" sz="4400" b="1" dirty="0" smtClean="0">
                <a:latin typeface="Cambria" panose="02040503050406030204" pitchFamily="18" charset="0"/>
                <a:ea typeface="Cambria" panose="02040503050406030204" pitchFamily="18" charset="0"/>
              </a:rPr>
              <a:t>DATA FLOW DIAGRAM</a:t>
            </a:r>
            <a:endParaRPr lang="en-IN" sz="4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4422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 xmlns:a16="http://schemas.microsoft.com/office/drawing/2014/main" id="{3097BDF8-3085-537E-E56C-3DCB329C7779}"/>
              </a:ext>
            </a:extLst>
          </p:cNvPr>
          <p:cNvPicPr>
            <a:picLocks noChangeAspect="1"/>
          </p:cNvPicPr>
          <p:nvPr/>
        </p:nvPicPr>
        <p:blipFill rotWithShape="1">
          <a:blip r:embed="rId2">
            <a:alphaModFix amt="35000"/>
          </a:blip>
          <a:srcRect t="9804" b="5927"/>
          <a:stretch/>
        </p:blipFill>
        <p:spPr>
          <a:xfrm>
            <a:off x="0" y="1"/>
            <a:ext cx="12191980" cy="6857999"/>
          </a:xfrm>
          <a:prstGeom prst="rect">
            <a:avLst/>
          </a:prstGeom>
        </p:spPr>
      </p:pic>
      <p:pic>
        <p:nvPicPr>
          <p:cNvPr id="6" name="Picture 5"/>
          <p:cNvPicPr>
            <a:picLocks noChangeAspect="1"/>
          </p:cNvPicPr>
          <p:nvPr/>
        </p:nvPicPr>
        <p:blipFill>
          <a:blip r:embed="rId3"/>
          <a:stretch>
            <a:fillRect/>
          </a:stretch>
        </p:blipFill>
        <p:spPr>
          <a:xfrm>
            <a:off x="1490472" y="1399032"/>
            <a:ext cx="8625452" cy="5029200"/>
          </a:xfrm>
          <a:prstGeom prst="rect">
            <a:avLst/>
          </a:prstGeom>
        </p:spPr>
      </p:pic>
      <p:sp>
        <p:nvSpPr>
          <p:cNvPr id="2" name="Rectangle 1"/>
          <p:cNvSpPr/>
          <p:nvPr/>
        </p:nvSpPr>
        <p:spPr>
          <a:xfrm>
            <a:off x="4753677" y="3244334"/>
            <a:ext cx="2684645" cy="369332"/>
          </a:xfrm>
          <a:prstGeom prst="rect">
            <a:avLst/>
          </a:prstGeom>
        </p:spPr>
        <p:txBody>
          <a:bodyPr wrap="none">
            <a:spAutoFit/>
          </a:bodyPr>
          <a:lstStyle/>
          <a:p>
            <a:pPr algn="ctr"/>
            <a:r>
              <a:rPr lang="en-IN" b="1" dirty="0">
                <a:latin typeface="Cambria" panose="02040503050406030204" pitchFamily="18" charset="0"/>
                <a:ea typeface="Cambria" panose="02040503050406030204" pitchFamily="18" charset="0"/>
              </a:rPr>
              <a:t>BANKING APPLICATION</a:t>
            </a:r>
          </a:p>
        </p:txBody>
      </p:sp>
      <p:sp>
        <p:nvSpPr>
          <p:cNvPr id="3" name="Rectangle 2"/>
          <p:cNvSpPr/>
          <p:nvPr/>
        </p:nvSpPr>
        <p:spPr>
          <a:xfrm>
            <a:off x="1880677" y="429768"/>
            <a:ext cx="8057783" cy="707886"/>
          </a:xfrm>
          <a:prstGeom prst="rect">
            <a:avLst/>
          </a:prstGeom>
        </p:spPr>
        <p:txBody>
          <a:bodyPr wrap="none">
            <a:spAutoFit/>
          </a:bodyPr>
          <a:lstStyle/>
          <a:p>
            <a:pPr algn="ctr"/>
            <a:r>
              <a:rPr lang="en-US" sz="4000" b="1" dirty="0" smtClean="0">
                <a:latin typeface="Cambria" panose="02040503050406030204" pitchFamily="18" charset="0"/>
                <a:ea typeface="Cambria" panose="02040503050406030204" pitchFamily="18" charset="0"/>
              </a:rPr>
              <a:t>ENTITY RELATIONSHIP DIAGRAM</a:t>
            </a:r>
            <a:endParaRPr lang="en-IN"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5842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 xmlns:a16="http://schemas.microsoft.com/office/drawing/2014/main" id="{3097BDF8-3085-537E-E56C-3DCB329C7779}"/>
              </a:ext>
            </a:extLst>
          </p:cNvPr>
          <p:cNvPicPr>
            <a:picLocks noChangeAspect="1"/>
          </p:cNvPicPr>
          <p:nvPr/>
        </p:nvPicPr>
        <p:blipFill rotWithShape="1">
          <a:blip r:embed="rId2">
            <a:alphaModFix amt="35000"/>
          </a:blip>
          <a:srcRect t="9804" b="5927"/>
          <a:stretch/>
        </p:blipFill>
        <p:spPr>
          <a:xfrm>
            <a:off x="0" y="1"/>
            <a:ext cx="12191980" cy="6857999"/>
          </a:xfrm>
          <a:prstGeom prst="rect">
            <a:avLst/>
          </a:prstGeom>
        </p:spPr>
      </p:pic>
      <p:sp>
        <p:nvSpPr>
          <p:cNvPr id="3" name="Rectangle 2"/>
          <p:cNvSpPr/>
          <p:nvPr/>
        </p:nvSpPr>
        <p:spPr>
          <a:xfrm>
            <a:off x="4402202" y="1951673"/>
            <a:ext cx="2680350" cy="707886"/>
          </a:xfrm>
          <a:prstGeom prst="rect">
            <a:avLst/>
          </a:prstGeom>
        </p:spPr>
        <p:txBody>
          <a:bodyPr wrap="none">
            <a:spAutoFit/>
          </a:bodyPr>
          <a:lstStyle/>
          <a:p>
            <a:pPr algn="ctr"/>
            <a:r>
              <a:rPr lang="en-US" sz="4000" b="1" dirty="0" smtClean="0">
                <a:latin typeface="Cambria" panose="02040503050406030204" pitchFamily="18" charset="0"/>
                <a:ea typeface="Cambria" panose="02040503050406030204" pitchFamily="18" charset="0"/>
              </a:rPr>
              <a:t>Thank You</a:t>
            </a:r>
            <a:endParaRPr lang="en-IN" sz="4000" b="1" dirty="0">
              <a:latin typeface="Cambria" panose="02040503050406030204" pitchFamily="18" charset="0"/>
              <a:ea typeface="Cambria" panose="02040503050406030204" pitchFamily="18" charset="0"/>
            </a:endParaRPr>
          </a:p>
        </p:txBody>
      </p:sp>
      <p:sp>
        <p:nvSpPr>
          <p:cNvPr id="7" name="Rectangle 6"/>
          <p:cNvSpPr/>
          <p:nvPr/>
        </p:nvSpPr>
        <p:spPr>
          <a:xfrm>
            <a:off x="4125616" y="3244334"/>
            <a:ext cx="3756035" cy="954107"/>
          </a:xfrm>
          <a:prstGeom prst="rect">
            <a:avLst/>
          </a:prstGeom>
        </p:spPr>
        <p:txBody>
          <a:bodyPr wrap="square">
            <a:spAutoFit/>
          </a:bodyPr>
          <a:lstStyle/>
          <a:p>
            <a:r>
              <a:rPr lang="en-US" sz="2800" dirty="0" smtClean="0">
                <a:latin typeface="Cambria" panose="02040503050406030204" pitchFamily="18" charset="0"/>
                <a:ea typeface="Cambria" panose="02040503050406030204" pitchFamily="18" charset="0"/>
              </a:rPr>
              <a:t>@ </a:t>
            </a:r>
            <a:r>
              <a:rPr lang="en-US" sz="2800" dirty="0" err="1" smtClean="0">
                <a:latin typeface="Cambria" panose="02040503050406030204" pitchFamily="18" charset="0"/>
                <a:ea typeface="Cambria" panose="02040503050406030204" pitchFamily="18" charset="0"/>
              </a:rPr>
              <a:t>Mariya</a:t>
            </a:r>
            <a:r>
              <a:rPr lang="en-US" sz="2800" dirty="0" smtClean="0">
                <a:latin typeface="Cambria" panose="02040503050406030204" pitchFamily="18" charset="0"/>
                <a:ea typeface="Cambria" panose="02040503050406030204" pitchFamily="18" charset="0"/>
              </a:rPr>
              <a:t> </a:t>
            </a:r>
            <a:r>
              <a:rPr lang="en-US" sz="2800" dirty="0" err="1" smtClean="0">
                <a:latin typeface="Cambria" panose="02040503050406030204" pitchFamily="18" charset="0"/>
                <a:ea typeface="Cambria" panose="02040503050406030204" pitchFamily="18" charset="0"/>
              </a:rPr>
              <a:t>Padiyapuram</a:t>
            </a:r>
            <a:endParaRPr lang="en-IN" sz="2800" dirty="0">
              <a:latin typeface="Cambria" panose="02040503050406030204" pitchFamily="18" charset="0"/>
              <a:ea typeface="Cambria" panose="02040503050406030204" pitchFamily="18" charset="0"/>
            </a:endParaRPr>
          </a:p>
          <a:p>
            <a:r>
              <a:rPr lang="en-IN" sz="2800" dirty="0" smtClean="0">
                <a:latin typeface="Cambria" panose="02040503050406030204" pitchFamily="18" charset="0"/>
                <a:ea typeface="Cambria" panose="02040503050406030204" pitchFamily="18" charset="0"/>
              </a:rPr>
              <a:t>@ </a:t>
            </a:r>
            <a:r>
              <a:rPr lang="en-IN" sz="2800" dirty="0" err="1" smtClean="0">
                <a:latin typeface="Cambria" panose="02040503050406030204" pitchFamily="18" charset="0"/>
                <a:ea typeface="Cambria" panose="02040503050406030204" pitchFamily="18" charset="0"/>
              </a:rPr>
              <a:t>Sandarya</a:t>
            </a:r>
            <a:r>
              <a:rPr lang="en-IN" sz="2800" dirty="0" smtClean="0">
                <a:latin typeface="Cambria" panose="02040503050406030204" pitchFamily="18" charset="0"/>
                <a:ea typeface="Cambria" panose="02040503050406030204" pitchFamily="18" charset="0"/>
              </a:rPr>
              <a:t> Paul</a:t>
            </a:r>
            <a:endParaRPr lang="en-US" sz="28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1543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7B56A89BA6C4AA3BB5D3A219A4FE2" ma:contentTypeVersion="8" ma:contentTypeDescription="Create a new document." ma:contentTypeScope="" ma:versionID="4f3ecc0707db72297e1e5428568d3222">
  <xsd:schema xmlns:xsd="http://www.w3.org/2001/XMLSchema" xmlns:xs="http://www.w3.org/2001/XMLSchema" xmlns:p="http://schemas.microsoft.com/office/2006/metadata/properties" xmlns:ns3="87ea20fa-39a7-4af4-aa19-87655c8be390" xmlns:ns4="78e2a361-f4ea-4eac-9570-7c3826201e88" targetNamespace="http://schemas.microsoft.com/office/2006/metadata/properties" ma:root="true" ma:fieldsID="ec843e5eb8f97f713c99deeb1d611641" ns3:_="" ns4:_="">
    <xsd:import namespace="87ea20fa-39a7-4af4-aa19-87655c8be390"/>
    <xsd:import namespace="78e2a361-f4ea-4eac-9570-7c3826201e8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ea20fa-39a7-4af4-aa19-87655c8be3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e2a361-f4ea-4eac-9570-7c3826201e8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42A8F9-64D5-41D2-A6E5-8AF47A804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ea20fa-39a7-4af4-aa19-87655c8be390"/>
    <ds:schemaRef ds:uri="78e2a361-f4ea-4eac-9570-7c3826201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2C3871-F831-4837-B96F-46AAFAE0DF44}">
  <ds:schemaRefs>
    <ds:schemaRef ds:uri="http://schemas.microsoft.com/sharepoint/v3/contenttype/forms"/>
  </ds:schemaRefs>
</ds:datastoreItem>
</file>

<file path=customXml/itemProps3.xml><?xml version="1.0" encoding="utf-8"?>
<ds:datastoreItem xmlns:ds="http://schemas.openxmlformats.org/officeDocument/2006/customXml" ds:itemID="{BD69BA24-D6DD-4216-968A-1A4B5130B85F}">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78e2a361-f4ea-4eac-9570-7c3826201e88"/>
    <ds:schemaRef ds:uri="87ea20fa-39a7-4af4-aa19-87655c8be39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TM04033929[[fn=Slate]]</Template>
  <TotalTime>3700</TotalTime>
  <Words>54</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Calisto MT</vt:lpstr>
      <vt:lpstr>Cambria</vt:lpstr>
      <vt:lpstr>Trebuchet MS</vt:lpstr>
      <vt:lpstr>Wingdings 2</vt:lpstr>
      <vt:lpstr>Slate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Gangyad Roopali, Kum</dc:creator>
  <cp:lastModifiedBy>ASUS</cp:lastModifiedBy>
  <cp:revision>88</cp:revision>
  <dcterms:created xsi:type="dcterms:W3CDTF">2022-03-29T18:50:53Z</dcterms:created>
  <dcterms:modified xsi:type="dcterms:W3CDTF">2023-04-15T05:44:18Z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0x010100CC47B56A89BA6C4AA3BB5D3A219A4FE2</vt:lpwstr>
  </property>
</Properties>
</file>