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4"/>
  </p:notesMasterIdLst>
  <p:sldIdLst>
    <p:sldId id="256" r:id="rId2"/>
    <p:sldId id="286" r:id="rId3"/>
    <p:sldId id="278" r:id="rId4"/>
    <p:sldId id="257" r:id="rId5"/>
    <p:sldId id="258" r:id="rId6"/>
    <p:sldId id="296" r:id="rId7"/>
    <p:sldId id="259" r:id="rId8"/>
    <p:sldId id="261" r:id="rId9"/>
    <p:sldId id="263" r:id="rId10"/>
    <p:sldId id="265" r:id="rId11"/>
    <p:sldId id="271" r:id="rId12"/>
    <p:sldId id="267" r:id="rId13"/>
    <p:sldId id="279" r:id="rId14"/>
    <p:sldId id="295" r:id="rId15"/>
    <p:sldId id="288" r:id="rId16"/>
    <p:sldId id="289" r:id="rId17"/>
    <p:sldId id="280" r:id="rId18"/>
    <p:sldId id="281" r:id="rId19"/>
    <p:sldId id="282" r:id="rId20"/>
    <p:sldId id="297" r:id="rId21"/>
    <p:sldId id="298" r:id="rId22"/>
    <p:sldId id="301" r:id="rId23"/>
    <p:sldId id="303" r:id="rId24"/>
    <p:sldId id="304" r:id="rId25"/>
    <p:sldId id="305" r:id="rId26"/>
    <p:sldId id="306" r:id="rId27"/>
    <p:sldId id="299" r:id="rId28"/>
    <p:sldId id="302" r:id="rId29"/>
    <p:sldId id="307" r:id="rId30"/>
    <p:sldId id="308" r:id="rId31"/>
    <p:sldId id="309" r:id="rId32"/>
    <p:sldId id="287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32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A1EC50-49E5-4027-8256-716882CF47EF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3EFDE3B-AE5A-4D8E-84DD-E90F947C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6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(e.g. NASA Helios).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FDE3B-AE5A-4D8E-84DD-E90F947C06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2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r>
              <a:rPr lang="en-US" baseline="0" dirty="0" smtClean="0"/>
              <a:t> explain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FDE3B-AE5A-4D8E-84DD-E90F947C06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FDE3B-AE5A-4D8E-84DD-E90F947C06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8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(M=# of waypoints)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FDE3B-AE5A-4D8E-84DD-E90F947C06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4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362A-0117-4430-8124-6713CF1FEB31}" type="datetime1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6949-0CBE-4393-9B91-C625908EB5CF}" type="datetime1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64F5-96F7-4E6F-8FB3-1A2F63BD2D1C}" type="datetime1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B0A0-0151-4DCE-93DC-A79314E14052}" type="datetime1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17D9-60AE-4E9D-B881-E6D193C7679B}" type="datetime1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EFBC-E7E8-4241-B34C-28A8948BC9DE}" type="datetime1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E29-6EC9-4258-928B-2F1192926D47}" type="datetime1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DA67-C214-4FE7-95CA-A3A40DAA8C4A}" type="datetime1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5089-82F0-47F3-A5BC-4320A171E4E6}" type="datetime1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8F7B-24A4-47CD-AF36-C152B9BFEB59}" type="datetime1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05D0-571D-4807-9C86-F1FA64364AED}" type="datetime1">
              <a:rPr lang="en-US" smtClean="0"/>
              <a:t>10/28/2014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24C0D39-E071-4A1C-B54B-1EC88279F0DE}" type="datetime1">
              <a:rPr lang="en-US" smtClean="0"/>
              <a:t>10/28/2014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55.wmf"/><Relationship Id="rId3" Type="http://schemas.openxmlformats.org/officeDocument/2006/relationships/image" Target="../media/image500.png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2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20.bin"/><Relationship Id="rId25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10.vml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65.wmf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1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 method of planning optimal routes for Autonomous ‘</a:t>
            </a:r>
            <a:r>
              <a:rPr lang="en-US" sz="4800" dirty="0" err="1" smtClean="0"/>
              <a:t>Thermalling</a:t>
            </a:r>
            <a:r>
              <a:rPr lang="en-US" sz="4800" dirty="0" smtClean="0"/>
              <a:t>’ Gliders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Aneeq</a:t>
            </a:r>
            <a:r>
              <a:rPr lang="en-US" dirty="0" smtClean="0"/>
              <a:t> </a:t>
            </a:r>
            <a:r>
              <a:rPr lang="en-US" dirty="0" err="1" smtClean="0"/>
              <a:t>uz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Guarantees for optimality of solution [1]</a:t>
            </a:r>
            <a:endParaRPr 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8" y="1524000"/>
            <a:ext cx="5901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603345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6248400"/>
            <a:ext cx="7784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[1].</a:t>
            </a:r>
            <a:r>
              <a:rPr lang="en-US" sz="1100" dirty="0"/>
              <a:t> Thakur, D., </a:t>
            </a:r>
            <a:r>
              <a:rPr lang="en-US" sz="1100" dirty="0" err="1"/>
              <a:t>Likhachev</a:t>
            </a:r>
            <a:r>
              <a:rPr lang="en-US" sz="1100" dirty="0"/>
              <a:t>, M., Keller, J., Kumar, V., </a:t>
            </a:r>
            <a:r>
              <a:rPr lang="en-US" sz="1100" dirty="0" err="1"/>
              <a:t>Dobrokhodov</a:t>
            </a:r>
            <a:r>
              <a:rPr lang="en-US" sz="1100" dirty="0"/>
              <a:t>, V., Jones, K., </a:t>
            </a:r>
            <a:r>
              <a:rPr lang="en-US" sz="1100" dirty="0" err="1"/>
              <a:t>Wurz</a:t>
            </a:r>
            <a:r>
              <a:rPr lang="en-US" sz="1100" dirty="0"/>
              <a:t>, J., </a:t>
            </a:r>
            <a:r>
              <a:rPr lang="en-US" sz="1100" dirty="0" err="1"/>
              <a:t>Kaminer</a:t>
            </a:r>
            <a:r>
              <a:rPr lang="en-US" sz="1100" dirty="0"/>
              <a:t>, I., “Planning for Opportunistic Surveillance with Multiple Robots”, 2013 IEEE/RSJ International Conference on Intelligent Robots and systems (IROS), November 3-7, Tokyo, Japan.</a:t>
            </a:r>
          </a:p>
          <a:p>
            <a:r>
              <a:rPr lang="en-US" sz="11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9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Differences between TOP and </a:t>
            </a:r>
            <a:r>
              <a:rPr lang="en-US" sz="3600" dirty="0" err="1" smtClean="0">
                <a:solidFill>
                  <a:schemeClr val="tx1"/>
                </a:solidFill>
              </a:rPr>
              <a:t>Thermalling</a:t>
            </a:r>
            <a:r>
              <a:rPr lang="en-US" sz="3600" dirty="0" smtClean="0">
                <a:solidFill>
                  <a:schemeClr val="tx1"/>
                </a:solidFill>
              </a:rPr>
              <a:t> Problem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Our waypoints are of two different kinds, ‘interest points’ and ‘thermals’ and each has a different utility for us.</a:t>
            </a:r>
          </a:p>
          <a:p>
            <a:r>
              <a:rPr lang="en-US" sz="2000" dirty="0" smtClean="0"/>
              <a:t>Visiting interest points reduces the penalties hence minimizes cost function.</a:t>
            </a:r>
          </a:p>
          <a:p>
            <a:r>
              <a:rPr lang="en-US" sz="2000" dirty="0" smtClean="0"/>
              <a:t>Thermals give us more endurance which allows us to get more interest points, </a:t>
            </a:r>
            <a:r>
              <a:rPr lang="en-US" sz="2000" dirty="0"/>
              <a:t>the current problem formulation doesn’t account for this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Not </a:t>
            </a:r>
            <a:r>
              <a:rPr lang="en-US" sz="2000" dirty="0" smtClean="0"/>
              <a:t>directly applicable when total flyable time is dynamic.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Extension to </a:t>
            </a:r>
            <a:r>
              <a:rPr lang="en-US" sz="3600" dirty="0" err="1" smtClean="0"/>
              <a:t>Thermalling</a:t>
            </a:r>
            <a:r>
              <a:rPr lang="en-US" sz="3600" dirty="0" smtClean="0"/>
              <a:t> Case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How to deal with changing Maximum </a:t>
                </a:r>
                <a:r>
                  <a:rPr lang="en-US" sz="2000" dirty="0"/>
                  <a:t>F</a:t>
                </a:r>
                <a:r>
                  <a:rPr lang="en-US" sz="2000" dirty="0" smtClean="0"/>
                  <a:t>lyable </a:t>
                </a:r>
                <a:r>
                  <a:rPr lang="en-US" sz="2000" dirty="0"/>
                  <a:t>T</a:t>
                </a:r>
                <a:r>
                  <a:rPr lang="en-US" sz="2000" dirty="0" smtClean="0"/>
                  <a:t>ime (MFT).</a:t>
                </a:r>
              </a:p>
              <a:p>
                <a:r>
                  <a:rPr lang="en-US" sz="2000" dirty="0" smtClean="0"/>
                  <a:t>Two ways it can be done</a:t>
                </a:r>
              </a:p>
              <a:p>
                <a:pPr lvl="1"/>
                <a:r>
                  <a:rPr lang="en-US" dirty="0"/>
                  <a:t>Modify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≔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at every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 since cost is necessarily time-to-go.</a:t>
                </a:r>
              </a:p>
              <a:p>
                <a:pPr lvl="1"/>
                <a:r>
                  <a:rPr lang="en-US" dirty="0" smtClean="0"/>
                  <a:t>Modify MFT at every waypoint. </a:t>
                </a:r>
              </a:p>
              <a:p>
                <a:r>
                  <a:rPr lang="en-US" sz="2000" dirty="0" smtClean="0"/>
                  <a:t>Modifying the transition costs, the algorithm doesn’t give us optimality for negative cost.</a:t>
                </a:r>
              </a:p>
              <a:p>
                <a:r>
                  <a:rPr lang="en-US" sz="2000" dirty="0" smtClean="0"/>
                  <a:t>Having a dynamic MFT, </a:t>
                </a:r>
                <a:r>
                  <a:rPr lang="en-US" sz="2000" dirty="0"/>
                  <a:t>the given proof doesn’t </a:t>
                </a:r>
                <a:r>
                  <a:rPr lang="en-US" sz="2000" dirty="0" smtClean="0"/>
                  <a:t>work, so it has to be modified.</a:t>
                </a:r>
              </a:p>
              <a:p>
                <a:pPr marL="342900" lvl="1">
                  <a:buClr>
                    <a:schemeClr val="accent1"/>
                  </a:buClr>
                </a:pPr>
                <a:r>
                  <a:rPr lang="en-US" dirty="0"/>
                  <a:t>The new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𝑀𝐹𝑇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𝑑𝑡</m:t>
                    </m:r>
                  </m:oMath>
                </a14:m>
                <a:r>
                  <a:rPr lang="en-US" b="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0" dirty="0" smtClean="0"/>
                  <a:t>is the initial </a:t>
                </a:r>
                <a:r>
                  <a:rPr lang="en-US" dirty="0" smtClean="0"/>
                  <a:t>MFT</a:t>
                </a:r>
                <a:r>
                  <a:rPr lang="en-US" b="0" dirty="0" smtClean="0"/>
                  <a:t> of the robot, m is the number of thermals it has visited and </a:t>
                </a:r>
                <a:r>
                  <a:rPr lang="en-US" b="0" dirty="0" err="1" smtClean="0"/>
                  <a:t>dt</a:t>
                </a:r>
                <a:r>
                  <a:rPr lang="en-US" b="0" dirty="0" smtClean="0"/>
                  <a:t> is the </a:t>
                </a:r>
                <a:r>
                  <a:rPr lang="en-US" dirty="0" smtClean="0"/>
                  <a:t>utilizable energy in a thermal.</a:t>
                </a:r>
                <a:endParaRPr lang="en-US" b="0" dirty="0" smtClean="0"/>
              </a:p>
              <a:p>
                <a:pPr marL="342900" lvl="1">
                  <a:buClr>
                    <a:schemeClr val="accent1"/>
                  </a:buClr>
                </a:pPr>
                <a:r>
                  <a:rPr lang="en-US" sz="2000" dirty="0" smtClean="0"/>
                  <a:t>Interest points are assumed to have a constant reward or penalty.</a:t>
                </a:r>
                <a:endParaRPr lang="en-US" sz="2000" dirty="0"/>
              </a:p>
              <a:p>
                <a:r>
                  <a:rPr lang="en-US" sz="2000" dirty="0" smtClean="0"/>
                  <a:t>The proof works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dirty="0" smtClean="0"/>
                  <a:t> are modified.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Approach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2000" dirty="0" smtClean="0"/>
                  <a:t>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dirty="0" smtClean="0"/>
                  <a:t> (terminal penalties) are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𝑎𝑠𝑔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. </m:t>
                    </m:r>
                    <m:r>
                      <a:rPr lang="en-US" sz="2000" b="0" i="1" smtClean="0">
                        <a:latin typeface="Cambria Math"/>
                      </a:rPr>
                      <m:t>𝑑𝑡</m:t>
                    </m:r>
                    <m:r>
                      <a:rPr lang="en-US" sz="2000" i="1">
                        <a:latin typeface="Cambria Math"/>
                      </a:rPr>
                      <m:t>+1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𝑎𝑠𝑔</m:t>
                        </m:r>
                      </m:sub>
                    </m:sSub>
                  </m:oMath>
                </a14:m>
                <a:r>
                  <a:rPr lang="en-US" sz="2000" dirty="0" smtClean="0"/>
                  <a:t> is the number of thermals assigned to the robot in the Medium Level Graph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𝑑𝑡</m:t>
                    </m:r>
                  </m:oMath>
                </a14:m>
                <a:r>
                  <a:rPr lang="en-US" sz="2000" dirty="0" smtClean="0"/>
                  <a:t> is the utilizable energy in a thermal.</a:t>
                </a:r>
                <a:endParaRPr lang="en-US" sz="2000" dirty="0"/>
              </a:p>
              <a:p>
                <a:r>
                  <a:rPr lang="en-US" sz="2000" dirty="0" smtClean="0"/>
                  <a:t>In essence 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000" dirty="0" smtClean="0"/>
                  <a:t> is the upper bound on maximum attainable  ‘energy’ by a robot.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𝑚𝑎𝑥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/>
                      </a:rPr>
                      <m:t>+ </m:t>
                    </m:r>
                    <m:r>
                      <a:rPr lang="en-US" sz="2000" b="0" i="1" smtClean="0">
                        <a:latin typeface="Cambria Math"/>
                      </a:rPr>
                      <m:t>𝑀</m:t>
                    </m:r>
                    <m:r>
                      <a:rPr lang="en-US" sz="2000" b="0" i="1" smtClean="0">
                        <a:latin typeface="Cambria Math"/>
                      </a:rPr>
                      <m:t>. </m:t>
                    </m:r>
                    <m:r>
                      <a:rPr lang="en-US" sz="2000" b="0" i="1" smtClean="0">
                        <a:latin typeface="Cambria Math"/>
                      </a:rPr>
                      <m:t>𝑑𝑡</m:t>
                    </m:r>
                    <m:r>
                      <a:rPr lang="en-US" sz="2000" i="1">
                        <a:latin typeface="Cambria Math"/>
                      </a:rPr>
                      <m:t>+1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sz="2000" dirty="0" smtClean="0"/>
                  <a:t> is the number of thermals in the problem.</a:t>
                </a:r>
              </a:p>
              <a:p>
                <a:r>
                  <a:rPr lang="en-US" sz="2000" dirty="0" smtClean="0"/>
                  <a:t>Similarly, the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dirty="0" smtClean="0"/>
                  <a:t> is an upper bound on the maximum attainable ‘energy’ by the system.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35" r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Theorems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295400"/>
                <a:ext cx="3886200" cy="3125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1: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set of motion primitives, a path found through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visits as many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interest points as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 within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MFT.</a:t>
                </a: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1: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edges of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optimal w.r.t. the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 level cost function except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edges connecting into the goal states which have costs equal to the cost of least cost path plus penalty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2: </a:t>
                </a:r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we run an optimal search on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  <m:sub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least cost </a:t>
                </a:r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and it visits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no. of interest points.</a:t>
                </a:r>
                <a:endParaRPr lang="en-US" sz="1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maximum number of </a:t>
                </a:r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interest points that </a:t>
                </a:r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covered.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fixed number </a:t>
                </a:r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interest points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  <m:e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minimal cost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5400"/>
                <a:ext cx="3886200" cy="3125792"/>
              </a:xfrm>
              <a:prstGeom prst="rect">
                <a:avLst/>
              </a:prstGeom>
              <a:blipFill rotWithShape="1">
                <a:blip r:embed="rId2"/>
                <a:stretch>
                  <a:fillRect b="-1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200" y="1295400"/>
                <a:ext cx="3886200" cy="3092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2: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path found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minimum total number of unvisited interest points and total path costs across all robots.</a:t>
                </a:r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</a:t>
                </a:r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edges of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optimal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 are obtained from the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mid-level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graph search except for the edges connecting into the goal states which have costs equal to the cost of least cost path plus penalty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proved in Theorem 1.</a:t>
                </a:r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</a:t>
                </a:r>
                <a:r>
                  <a:rPr lang="en-US" sz="1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</a:t>
                </a:r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we run an optimal search on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least cost </a:t>
                </a:r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no. of unvisited interest points.</a:t>
                </a:r>
                <a:endParaRPr lang="en-US" sz="1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number of  unvisited interest points.</a:t>
                </a:r>
                <a:endParaRPr lang="en-US" sz="1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fixed number of </a:t>
                </a:r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unvisited interest points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minimum cost.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295400"/>
                <a:ext cx="3886200" cy="3092834"/>
              </a:xfrm>
              <a:prstGeom prst="rect">
                <a:avLst/>
              </a:prstGeom>
              <a:blipFill rotWithShape="1">
                <a:blip r:embed="rId3"/>
                <a:stretch>
                  <a:fillRect r="-470" b="-13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Test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 points change order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Interest points swap routes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19280" y="3915489"/>
            <a:ext cx="2395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Fig. 1 1 Robot, 2 Interest Points, 1 Thermal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881744" y="6553200"/>
            <a:ext cx="2461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Fig. 2 2 Robots, 3 Interest Points, 1 Thermal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80" y="2013360"/>
            <a:ext cx="2624120" cy="19680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013360"/>
            <a:ext cx="2667000" cy="2000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391739"/>
            <a:ext cx="2895600" cy="2171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391739"/>
            <a:ext cx="2895600" cy="21717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02740" y="3124200"/>
            <a:ext cx="228600" cy="1940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05400" y="2743200"/>
            <a:ext cx="228600" cy="1940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32278" y="5638800"/>
            <a:ext cx="228600" cy="1940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96000" y="5501975"/>
            <a:ext cx="228600" cy="1940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Test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Robots start using thermals to get interest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Robot modifies path due to different initial energy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962150"/>
            <a:ext cx="2768600" cy="2076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19280" y="3915489"/>
            <a:ext cx="2395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Fig. 1 1 Robot, 2 Interest Points, 1 Thermal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957280" y="6391989"/>
            <a:ext cx="2395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Fig. 2 </a:t>
            </a:r>
            <a:r>
              <a:rPr lang="en-US" sz="1000" dirty="0"/>
              <a:t>1 Robot, 2 Interest Points, 1 Thermal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80" y="2013360"/>
            <a:ext cx="2624120" cy="1968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013360"/>
            <a:ext cx="2667000" cy="2000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0" y="4505058"/>
            <a:ext cx="2624120" cy="1968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504167"/>
            <a:ext cx="2681243" cy="20109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504167"/>
            <a:ext cx="2667000" cy="20002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802740" y="3124200"/>
            <a:ext cx="228600" cy="1940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18146" y="3021791"/>
            <a:ext cx="228600" cy="1940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Results (4 interest points, 3 thermals, 2 robots)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16840" y="6230779"/>
            <a:ext cx="6150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Fig. 1 2 robots planning optimal routes through randomly generated interest points and thermals 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58126"/>
            <a:ext cx="3255160" cy="2441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58126"/>
            <a:ext cx="3255160" cy="2441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80" y="3843882"/>
            <a:ext cx="3227780" cy="24208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23347"/>
            <a:ext cx="3255160" cy="24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Results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115876"/>
              </p:ext>
            </p:extLst>
          </p:nvPr>
        </p:nvGraphicFramePr>
        <p:xfrm>
          <a:off x="457200" y="1600200"/>
          <a:ext cx="7315199" cy="293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171"/>
                <a:gridCol w="1625600"/>
                <a:gridCol w="1741714"/>
                <a:gridCol w="1741714"/>
              </a:tblGrid>
              <a:tr h="371548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Exhaustive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MTGS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MTGS_mex</a:t>
                      </a:r>
                      <a:r>
                        <a:rPr lang="en-US" dirty="0" smtClean="0"/>
                        <a:t> (sec)</a:t>
                      </a:r>
                    </a:p>
                  </a:txBody>
                  <a:tcPr/>
                </a:tc>
              </a:tr>
              <a:tr h="371548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Test Cases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13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interest points, 4 thermals, 2 robots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</a:tr>
              <a:tr h="6413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interest points, 3 thermals, 2 robots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</a:tr>
              <a:tr h="6413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interest points, 3 thermals, 2 robots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Lifelong Planning A*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A major shortcoming in the proposed solution is that every time a new node is formed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/>
                  <a:t>for the specific has to be grown </a:t>
                </a:r>
                <a:r>
                  <a:rPr lang="en-US" sz="2000" dirty="0"/>
                  <a:t>from scratch .</a:t>
                </a:r>
                <a:endParaRPr lang="en-US" sz="2000" dirty="0" smtClean="0"/>
              </a:p>
              <a:p>
                <a:r>
                  <a:rPr lang="en-US" sz="2000" dirty="0" smtClean="0"/>
                  <a:t>Using Lifelong Planning A* (LPA*) search we can retain the trees from the parent node and modify it to get the tree for the child node.</a:t>
                </a:r>
              </a:p>
              <a:p>
                <a:r>
                  <a:rPr lang="en-US" sz="2000" dirty="0" smtClean="0"/>
                  <a:t>Lifelong Planning A* is a dynamic search method that allows us to use the medium level tree from the parent node.</a:t>
                </a:r>
              </a:p>
              <a:p>
                <a:r>
                  <a:rPr lang="en-US" sz="2000" dirty="0" smtClean="0"/>
                  <a:t>LPA* was introduced by S. Koenig, M. </a:t>
                </a:r>
                <a:r>
                  <a:rPr lang="en-US" sz="2000" dirty="0" err="1" smtClean="0"/>
                  <a:t>Likhachev</a:t>
                </a:r>
                <a:r>
                  <a:rPr lang="en-US" sz="2000" dirty="0" smtClean="0"/>
                  <a:t> and D. </a:t>
                </a:r>
                <a:r>
                  <a:rPr lang="en-US" sz="2000" dirty="0" err="1" smtClean="0"/>
                  <a:t>Furcy</a:t>
                </a:r>
                <a:r>
                  <a:rPr lang="en-US" sz="2000" dirty="0" smtClean="0"/>
                  <a:t> [1]. It is an improvement on the A* search and uses one-step </a:t>
                </a:r>
                <a:r>
                  <a:rPr lang="en-US" sz="2000" dirty="0" err="1" smtClean="0"/>
                  <a:t>lookahead</a:t>
                </a:r>
                <a:r>
                  <a:rPr lang="en-US" sz="2000" dirty="0" smtClean="0"/>
                  <a:t> values to improve performance.</a:t>
                </a:r>
              </a:p>
              <a:p>
                <a:r>
                  <a:rPr lang="en-US" sz="2000" dirty="0" smtClean="0"/>
                  <a:t>Is guaranteed to do less computations, at worst takes as long as A* to find the solution.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35" r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6248400"/>
            <a:ext cx="7784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[1].</a:t>
            </a:r>
            <a:r>
              <a:rPr lang="en-US" sz="1100" dirty="0"/>
              <a:t> </a:t>
            </a:r>
            <a:r>
              <a:rPr lang="en-US" sz="1100" dirty="0" smtClean="0"/>
              <a:t>Koenig, S., </a:t>
            </a:r>
            <a:r>
              <a:rPr lang="en-US" sz="1100" dirty="0" err="1" smtClean="0"/>
              <a:t>Likhachev</a:t>
            </a:r>
            <a:r>
              <a:rPr lang="en-US" sz="1100" dirty="0" smtClean="0"/>
              <a:t>, M., </a:t>
            </a:r>
            <a:r>
              <a:rPr lang="en-US" sz="1100" dirty="0" err="1" smtClean="0"/>
              <a:t>Furcy</a:t>
            </a:r>
            <a:r>
              <a:rPr lang="en-US" sz="1100" dirty="0" smtClean="0"/>
              <a:t>, D., “Lifelong Planning A*”. </a:t>
            </a:r>
            <a:r>
              <a:rPr lang="en-US" sz="1100" smtClean="0"/>
              <a:t>Elsevier Science, 2005.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41755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Problem Statement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7620000" cy="259080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The </a:t>
                </a:r>
                <a:r>
                  <a:rPr lang="en-US" sz="2000" b="1" dirty="0" smtClean="0"/>
                  <a:t>task</a:t>
                </a:r>
                <a:r>
                  <a:rPr lang="en-US" sz="2000" dirty="0" smtClean="0"/>
                  <a:t> is to visit a set of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space using a group of small UAVs.</a:t>
                </a:r>
              </a:p>
              <a:p>
                <a:r>
                  <a:rPr lang="en-US" sz="2000" dirty="0"/>
                  <a:t>Small </a:t>
                </a:r>
                <a:r>
                  <a:rPr lang="en-US" sz="2000" dirty="0" smtClean="0"/>
                  <a:t>UAVs have </a:t>
                </a:r>
                <a:r>
                  <a:rPr lang="en-US" sz="2000" dirty="0"/>
                  <a:t>a disadvantage when it comes to </a:t>
                </a:r>
                <a:r>
                  <a:rPr lang="en-US" sz="2000" dirty="0" smtClean="0"/>
                  <a:t>endurance</a:t>
                </a:r>
              </a:p>
              <a:p>
                <a:r>
                  <a:rPr lang="en-US" sz="2000" dirty="0" smtClean="0"/>
                  <a:t>The current techniques to increase endurance, </a:t>
                </a:r>
                <a:r>
                  <a:rPr lang="en-US" sz="2000" dirty="0"/>
                  <a:t>(like solar cells) have proved to be expensive, limiting and </a:t>
                </a:r>
                <a:r>
                  <a:rPr lang="en-US" sz="2000" dirty="0" smtClean="0"/>
                  <a:t>insufficient</a:t>
                </a:r>
              </a:p>
              <a:p>
                <a:r>
                  <a:rPr lang="en-US" sz="2000" dirty="0" smtClean="0"/>
                  <a:t>Environmental phenomena, like thermals and soaring, are used by birds and glider pilots [1-4] to gain energy and increase endurance.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7620000" cy="2590800"/>
              </a:xfrm>
              <a:blipFill rotWithShape="1">
                <a:blip r:embed="rId3"/>
                <a:stretch>
                  <a:fillRect t="-1176" r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810000"/>
            <a:ext cx="2382497" cy="1865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733800"/>
                <a:ext cx="5105400" cy="22931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0584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0312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F</a:t>
                </a:r>
                <a:r>
                  <a:rPr lang="en-US" sz="2000" dirty="0" smtClean="0"/>
                  <a:t>or our problem we assume perfect detection of these phenomena.</a:t>
                </a:r>
              </a:p>
              <a:p>
                <a:r>
                  <a:rPr lang="en-US" sz="2000" dirty="0" smtClean="0"/>
                  <a:t>So our </a:t>
                </a:r>
                <a:r>
                  <a:rPr lang="en-US" sz="2000" b="1" dirty="0" smtClean="0"/>
                  <a:t>problem</a:t>
                </a:r>
                <a:r>
                  <a:rPr lang="en-US" sz="2000" dirty="0" smtClean="0"/>
                  <a:t> is to plan optimal routes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that visit as many ‘interest points’ while utilizing the ‘thermals’ to increase endurance.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800"/>
                <a:ext cx="5105400" cy="2293189"/>
              </a:xfrm>
              <a:prstGeom prst="rect">
                <a:avLst/>
              </a:prstGeom>
              <a:blipFill rotWithShape="1">
                <a:blip r:embed="rId5"/>
                <a:stretch>
                  <a:fillRect t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0" y="5638800"/>
            <a:ext cx="2382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Fig. 1 Depiction of Thermal Lift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843081"/>
            <a:ext cx="77848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[1]. </a:t>
            </a:r>
            <a:r>
              <a:rPr lang="en-US" sz="1100" dirty="0" err="1"/>
              <a:t>MacCready</a:t>
            </a:r>
            <a:r>
              <a:rPr lang="en-US" sz="1100" dirty="0"/>
              <a:t>, P. B. “Optimum Airspeed Selector,” Journal of Soaring, 1958.</a:t>
            </a:r>
          </a:p>
          <a:p>
            <a:r>
              <a:rPr lang="en-US" sz="1100" dirty="0"/>
              <a:t>[2]. Reichmann, H., “Cross-Country Soaring,”, Soaring Society of America, Inc., Hobbs, NM, 1993, pp. 9-10, 91-92.</a:t>
            </a:r>
          </a:p>
          <a:p>
            <a:r>
              <a:rPr lang="en-US" sz="1100" dirty="0"/>
              <a:t>[3]. </a:t>
            </a:r>
            <a:r>
              <a:rPr lang="en-US" sz="1100" dirty="0" err="1"/>
              <a:t>Wharington</a:t>
            </a:r>
            <a:r>
              <a:rPr lang="en-US" sz="1100" dirty="0"/>
              <a:t>, J., “Autonomous Control of Soaring Aircraft by Reinforcement Learning,” PhD Thesis, Royal Melbourne Inst. Of Technology, Melbourne, Australia, Nov. 1998, pp.105-108.</a:t>
            </a:r>
          </a:p>
          <a:p>
            <a:r>
              <a:rPr lang="en-US" sz="1100" dirty="0"/>
              <a:t>[4]. Allen, M. J., and Lin, V., “Guidance and Control of an Autonomous Soaring UAV,” NASATM-2007-214611, 2007</a:t>
            </a:r>
          </a:p>
        </p:txBody>
      </p:sp>
    </p:spTree>
    <p:extLst>
      <p:ext uri="{BB962C8B-B14F-4D97-AF65-F5344CB8AC3E}">
        <p14:creationId xmlns:p14="http://schemas.microsoft.com/office/powerpoint/2010/main" val="1715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Path Planning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Glider Dynamics (Equilibrium)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910" y="2133600"/>
            <a:ext cx="314729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4232869"/>
            <a:ext cx="2057399" cy="171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69983"/>
            <a:ext cx="4424362" cy="224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0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Path Planning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Optimal Flight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3509962" cy="178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71693"/>
            <a:ext cx="3355181" cy="169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038600"/>
            <a:ext cx="3505200" cy="232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1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Path Planning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there is an optimal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 smtClean="0"/>
                  <a:t> and an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 smtClean="0"/>
                  <a:t> then our Path planning becomes a 2-d path planning problem.</a:t>
                </a:r>
              </a:p>
              <a:p>
                <a:r>
                  <a:rPr lang="en-US" dirty="0" smtClean="0"/>
                  <a:t>Assumption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 smtClean="0"/>
                  <a:t>, remain constant for bounded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𝜓</m:t>
                        </m:r>
                      </m:e>
                    </m:acc>
                  </m:oMath>
                </a14:m>
                <a:r>
                  <a:rPr lang="en-US" dirty="0" smtClean="0"/>
                  <a:t>, the turning rate.</a:t>
                </a:r>
              </a:p>
              <a:p>
                <a:r>
                  <a:rPr lang="en-US" dirty="0" smtClean="0"/>
                  <a:t>Optimize over Energy lost, since velocity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 smtClean="0"/>
                  <a:t>, only optimize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7" r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473812"/>
              </p:ext>
            </p:extLst>
          </p:nvPr>
        </p:nvGraphicFramePr>
        <p:xfrm>
          <a:off x="2212975" y="4024312"/>
          <a:ext cx="325755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4" imgW="2895480" imgH="1841400" progId="Equation.DSMT4">
                  <p:embed/>
                </p:oleObj>
              </mc:Choice>
              <mc:Fallback>
                <p:oleObj name="Equation" r:id="rId4" imgW="289548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2975" y="4024312"/>
                        <a:ext cx="3257550" cy="207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3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Path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Pythagorean Hodograph Bezier Curves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Timing Law is determined by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3505200" cy="73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31" y="2743200"/>
            <a:ext cx="1938337" cy="36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766" y="3048000"/>
            <a:ext cx="1394866" cy="75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7" y="3810000"/>
            <a:ext cx="2371726" cy="92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530209"/>
              </p:ext>
            </p:extLst>
          </p:nvPr>
        </p:nvGraphicFramePr>
        <p:xfrm>
          <a:off x="3340098" y="5257800"/>
          <a:ext cx="1243533" cy="1257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7" imgW="1091880" imgH="1104840" progId="Equation.DSMT4">
                  <p:embed/>
                </p:oleObj>
              </mc:Choice>
              <mc:Fallback>
                <p:oleObj name="Equation" r:id="rId7" imgW="1091880" imgH="110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0098" y="5257800"/>
                        <a:ext cx="1243533" cy="1257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6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Path Planning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Now we have N paths in one robot’s trajectory.</a:t>
                </a:r>
              </a:p>
              <a:p>
                <a:r>
                  <a:rPr lang="en-US" sz="2000" dirty="0" smtClean="0"/>
                  <a:t>N paths generated from start to end for each path in each trajectory.</a:t>
                </a:r>
              </a:p>
              <a:p>
                <a:r>
                  <a:rPr lang="en-US" sz="2000" dirty="0" smtClean="0"/>
                  <a:t>Parametric speeds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𝜁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𝜁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have to be same at paths connected by ‘interest points’ so that curvature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𝜅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𝜁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continuous.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35" r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284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584560"/>
              </p:ext>
            </p:extLst>
          </p:nvPr>
        </p:nvGraphicFramePr>
        <p:xfrm>
          <a:off x="2895600" y="4038600"/>
          <a:ext cx="2286000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5" imgW="2120760" imgH="1650960" progId="Equation.DSMT4">
                  <p:embed/>
                </p:oleObj>
              </mc:Choice>
              <mc:Fallback>
                <p:oleObj name="Equation" r:id="rId5" imgW="212076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4038600"/>
                        <a:ext cx="2286000" cy="177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Path Planning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For parametric speeds to be same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pPr marL="114300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/>
                  <a:t>is a linear function of parametric speed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88202"/>
              </p:ext>
            </p:extLst>
          </p:nvPr>
        </p:nvGraphicFramePr>
        <p:xfrm>
          <a:off x="2406650" y="2057400"/>
          <a:ext cx="2405063" cy="451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4" imgW="1841400" imgH="3454200" progId="Equation.DSMT4">
                  <p:embed/>
                </p:oleObj>
              </mc:Choice>
              <mc:Fallback>
                <p:oleObj name="Equation" r:id="rId4" imgW="1841400" imgH="345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6650" y="2057400"/>
                        <a:ext cx="2405063" cy="451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1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Path </a:t>
            </a:r>
            <a:r>
              <a:rPr lang="en-US" sz="3600" dirty="0" smtClean="0"/>
              <a:t>Planning (Results)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5115"/>
            <a:ext cx="3476625" cy="280028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1" y="1947075"/>
            <a:ext cx="3886200" cy="31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Path </a:t>
            </a:r>
            <a:r>
              <a:rPr lang="en-US" sz="3600" dirty="0" smtClean="0"/>
              <a:t>Planning (Extension)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Turning Flight our assumptions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are constant do not hold.</a:t>
                </a:r>
              </a:p>
              <a:p>
                <a:r>
                  <a:rPr lang="en-US" dirty="0" smtClean="0"/>
                  <a:t>Turning Flight,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is turning radius,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 is bank angle,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is the steady state forward velocity,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 smtClean="0"/>
                  <a:t> is rate of descent.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But there is hope.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can be bounded and hence, the flight path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 can be upper bounded.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7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121101"/>
              </p:ext>
            </p:extLst>
          </p:nvPr>
        </p:nvGraphicFramePr>
        <p:xfrm>
          <a:off x="3470275" y="3133725"/>
          <a:ext cx="137160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4" imgW="1066680" imgH="1473120" progId="Equation.DSMT4">
                  <p:embed/>
                </p:oleObj>
              </mc:Choice>
              <mc:Fallback>
                <p:oleObj name="Equation" r:id="rId4" imgW="106668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70275" y="3133725"/>
                        <a:ext cx="1371600" cy="189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11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Path Planning (Extension)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to ‘powered’ gliders with limited fuel.</a:t>
            </a:r>
          </a:p>
          <a:p>
            <a:r>
              <a:rPr lang="en-US" dirty="0" smtClean="0"/>
              <a:t>More freedom, 3-d path </a:t>
            </a:r>
            <a:r>
              <a:rPr lang="en-US" dirty="0" smtClean="0"/>
              <a:t>planning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Extension of planning </a:t>
            </a:r>
            <a:r>
              <a:rPr lang="en-US" smtClean="0"/>
              <a:t>algorithm using </a:t>
            </a:r>
            <a:r>
              <a:rPr lang="en-US" dirty="0" smtClean="0"/>
              <a:t>Branch and Bound approach. The Upper and Lower bounds of the cost are cost are considered.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482133"/>
              </p:ext>
            </p:extLst>
          </p:nvPr>
        </p:nvGraphicFramePr>
        <p:xfrm>
          <a:off x="1676401" y="2590800"/>
          <a:ext cx="4953000" cy="140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3124080" imgH="888840" progId="Equation.DSMT4">
                  <p:embed/>
                </p:oleObj>
              </mc:Choice>
              <mc:Fallback>
                <p:oleObj name="Equation" r:id="rId3" imgW="31240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1" y="2590800"/>
                        <a:ext cx="4953000" cy="140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8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Theorem 1 (Proof)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43400" y="1295400"/>
                <a:ext cx="3581400" cy="5507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</a:p>
              <a:p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Assume        , whose time does not exceed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MFT and visits larger no. of interest points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  <m:r>
                      <a:rPr lang="en-US" sz="1200" b="0" i="1" smtClean="0">
                        <a:latin typeface="Cambria Math"/>
                        <a:cs typeface="Times New Roman" panose="02020603050405020304" pitchFamily="18" charset="0"/>
                      </a:rPr>
                      <m:t>&gt;</m:t>
                    </m:r>
                    <m:acc>
                      <m:accPr>
                        <m:chr m:val="̂"/>
                        <m:ctrlP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while</a:t>
                </a: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sz="1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2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𝑎𝑠𝑔</m:t>
                        </m:r>
                      </m:sub>
                    </m:sSub>
                    <m:r>
                      <a:rPr lang="en-US" sz="1200" b="0" i="1" smtClean="0">
                        <a:latin typeface="Cambria Math"/>
                      </a:rPr>
                      <m:t>.</m:t>
                    </m:r>
                    <m:r>
                      <a:rPr lang="en-US" sz="1200" b="0" i="1" smtClean="0">
                        <a:latin typeface="Cambria Math"/>
                      </a:rPr>
                      <m:t>𝑑𝑡</m:t>
                    </m:r>
                    <m:r>
                      <a:rPr lang="en-US" sz="1200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  <m:r>
                      <a:rPr lang="en-US" sz="1200" i="1">
                        <a:latin typeface="Cambria Math"/>
                        <a:cs typeface="Times New Roman" panose="02020603050405020304" pitchFamily="18" charset="0"/>
                      </a:rPr>
                      <m:t>&gt;</m:t>
                    </m:r>
                    <m:acc>
                      <m:accPr>
                        <m:chr m:val="̂"/>
                        <m:ctrlPr>
                          <a:rPr lang="en-US" sz="1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get a contradiction.</a:t>
                </a:r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Assume        is another path whose time does not exceed the maximum and has visited interest points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And we have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  <m:r>
                      <a:rPr lang="en-US" sz="12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no. of interest points visited by our least cost path        .</a:t>
                </a: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                     , is the minimum cost 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  <m:r>
                      <a:rPr lang="en-US" sz="12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number of points.</a:t>
                </a:r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3581400" cy="5507726"/>
              </a:xfrm>
              <a:prstGeom prst="rect">
                <a:avLst/>
              </a:prstGeom>
              <a:blipFill rotWithShape="1">
                <a:blip r:embed="rId3"/>
                <a:stretch>
                  <a:fillRect l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22179"/>
              </p:ext>
            </p:extLst>
          </p:nvPr>
        </p:nvGraphicFramePr>
        <p:xfrm>
          <a:off x="5105400" y="1480467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4" imgW="279360" imgH="241200" progId="Equation.DSMT4">
                  <p:embed/>
                </p:oleObj>
              </mc:Choice>
              <mc:Fallback>
                <p:oleObj name="Equation" r:id="rId4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5400" y="1480467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638528"/>
              </p:ext>
            </p:extLst>
          </p:nvPr>
        </p:nvGraphicFramePr>
        <p:xfrm>
          <a:off x="4521200" y="1981200"/>
          <a:ext cx="32258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6" imgW="3225600" imgH="1473120" progId="Equation.DSMT4">
                  <p:embed/>
                </p:oleObj>
              </mc:Choice>
              <mc:Fallback>
                <p:oleObj name="Equation" r:id="rId6" imgW="322560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21200" y="1981200"/>
                        <a:ext cx="32258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258761"/>
              </p:ext>
            </p:extLst>
          </p:nvPr>
        </p:nvGraphicFramePr>
        <p:xfrm>
          <a:off x="5105400" y="411480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8" imgW="279360" imgH="241200" progId="Equation.DSMT4">
                  <p:embed/>
                </p:oleObj>
              </mc:Choice>
              <mc:Fallback>
                <p:oleObj name="Equation" r:id="rId8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05400" y="4114800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561196"/>
              </p:ext>
            </p:extLst>
          </p:nvPr>
        </p:nvGraphicFramePr>
        <p:xfrm>
          <a:off x="6629400" y="4648200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10" imgW="279360" imgH="241200" progId="Equation.DSMT4">
                  <p:embed/>
                </p:oleObj>
              </mc:Choice>
              <mc:Fallback>
                <p:oleObj name="Equation" r:id="rId10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29400" y="4648200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24817"/>
              </p:ext>
            </p:extLst>
          </p:nvPr>
        </p:nvGraphicFramePr>
        <p:xfrm>
          <a:off x="4521200" y="4876800"/>
          <a:ext cx="3225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12" imgW="3225600" imgH="1180800" progId="Equation.DSMT4">
                  <p:embed/>
                </p:oleObj>
              </mc:Choice>
              <mc:Fallback>
                <p:oleObj name="Equation" r:id="rId12" imgW="3225600" imgH="1180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876800"/>
                        <a:ext cx="32258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512151"/>
              </p:ext>
            </p:extLst>
          </p:nvPr>
        </p:nvGraphicFramePr>
        <p:xfrm>
          <a:off x="4876800" y="5943600"/>
          <a:ext cx="80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14" imgW="799920" imgH="457200" progId="Equation.DSMT4">
                  <p:embed/>
                </p:oleObj>
              </mc:Choice>
              <mc:Fallback>
                <p:oleObj name="Equation" r:id="rId14" imgW="799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76800" y="5943600"/>
                        <a:ext cx="800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00" y="1370008"/>
                <a:ext cx="3886200" cy="3125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1: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set of motion primitives, a path found through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visits as many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interest points as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 within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MFT.</a:t>
                </a: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1: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edges of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optimal w.r.t. the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 level cost function except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edges connecting into the goal states which have costs equal to the cost of least cost path plus penalty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2: </a:t>
                </a:r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we run an optimal search on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  <m:sub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least cost </a:t>
                </a:r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and it visits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no. of interest points.</a:t>
                </a:r>
                <a:endParaRPr lang="en-US" sz="1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maximum number of </a:t>
                </a:r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interest points that </a:t>
                </a:r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covered.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fixed number </a:t>
                </a:r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interest points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  <m:e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minimal cost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0008"/>
                <a:ext cx="3886200" cy="3125792"/>
              </a:xfrm>
              <a:prstGeom prst="rect">
                <a:avLst/>
              </a:prstGeom>
              <a:blipFill rotWithShape="1">
                <a:blip r:embed="rId16"/>
                <a:stretch>
                  <a:fillRect b="-13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3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Team Orienteering Problem (TOP) is very similar to our problem [1].</a:t>
            </a:r>
          </a:p>
          <a:p>
            <a:r>
              <a:rPr lang="en-US" sz="2000" dirty="0"/>
              <a:t>W</a:t>
            </a:r>
            <a:r>
              <a:rPr lang="en-US" sz="2000" dirty="0" smtClean="0"/>
              <a:t>e have a group of robots, each having a start and goal points.</a:t>
            </a:r>
          </a:p>
          <a:p>
            <a:r>
              <a:rPr lang="en-US" sz="2000" dirty="0" smtClean="0"/>
              <a:t>A number of ‘waypoints’ each having a reward(or penalty if unvisited).</a:t>
            </a:r>
          </a:p>
          <a:p>
            <a:r>
              <a:rPr lang="en-US" sz="2000" dirty="0" smtClean="0"/>
              <a:t>There is a limit on the mission time for each robot.</a:t>
            </a:r>
          </a:p>
          <a:p>
            <a:r>
              <a:rPr lang="en-US" sz="2000" dirty="0" smtClean="0"/>
              <a:t>The objective is to maximize the reward (or minimize penalty) collected while minimizing the cumulative time spent, taking care that the maximum time is not exceeded for any robot.</a:t>
            </a:r>
          </a:p>
          <a:p>
            <a:r>
              <a:rPr lang="en-US" sz="2000" dirty="0" smtClean="0"/>
              <a:t>Some differences between TOP and our problem are</a:t>
            </a:r>
          </a:p>
          <a:p>
            <a:pPr lvl="1"/>
            <a:r>
              <a:rPr lang="en-US" sz="1800" dirty="0" smtClean="0"/>
              <a:t>The Maximum  </a:t>
            </a:r>
            <a:r>
              <a:rPr lang="en-US" sz="1800" smtClean="0"/>
              <a:t>Flyable Time for </a:t>
            </a:r>
            <a:r>
              <a:rPr lang="en-US" sz="1800" dirty="0" smtClean="0"/>
              <a:t>each robot changes as the robot utilizes more thermals.</a:t>
            </a:r>
          </a:p>
          <a:p>
            <a:pPr lvl="1"/>
            <a:r>
              <a:rPr lang="en-US" sz="1800" dirty="0" smtClean="0"/>
              <a:t>Thermals only need to be visited if the robot needs to refuel.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6198513"/>
            <a:ext cx="77848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100" dirty="0"/>
              <a:t>[</a:t>
            </a:r>
            <a:r>
              <a:rPr lang="en-US" sz="1100" dirty="0" smtClean="0"/>
              <a:t>1]. </a:t>
            </a:r>
            <a:r>
              <a:rPr lang="en-US" sz="1100" dirty="0" err="1"/>
              <a:t>Vansteenwegen</a:t>
            </a:r>
            <a:r>
              <a:rPr lang="en-US" sz="1100" dirty="0"/>
              <a:t>, P., </a:t>
            </a:r>
            <a:r>
              <a:rPr lang="en-US" sz="1100" dirty="0" err="1"/>
              <a:t>Souffriau</a:t>
            </a:r>
            <a:r>
              <a:rPr lang="en-US" sz="1100" dirty="0"/>
              <a:t>, W., </a:t>
            </a:r>
            <a:r>
              <a:rPr lang="en-US" sz="1100" dirty="0" err="1"/>
              <a:t>Vanden</a:t>
            </a:r>
            <a:r>
              <a:rPr lang="en-US" sz="1100" dirty="0"/>
              <a:t> </a:t>
            </a:r>
            <a:r>
              <a:rPr lang="en-US" sz="1100" dirty="0" err="1"/>
              <a:t>Berghe</a:t>
            </a:r>
            <a:r>
              <a:rPr lang="en-US" sz="1100" dirty="0"/>
              <a:t>, G., Van </a:t>
            </a:r>
            <a:r>
              <a:rPr lang="en-US" sz="1100" dirty="0" err="1"/>
              <a:t>Oudheusden</a:t>
            </a:r>
            <a:r>
              <a:rPr lang="en-US" sz="1100" dirty="0"/>
              <a:t>,  “”The Orienteering Problem: A Survey”, in European Journal of Operations Research, 2011</a:t>
            </a:r>
            <a:r>
              <a:rPr lang="en-US" sz="1100" dirty="0" smtClean="0"/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683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Theorem 2 (Proof)</a:t>
            </a:r>
            <a:endParaRPr 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907561"/>
              </p:ext>
            </p:extLst>
          </p:nvPr>
        </p:nvGraphicFramePr>
        <p:xfrm>
          <a:off x="4114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8988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43400" y="1295400"/>
                <a:ext cx="3581400" cy="4924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</a:p>
              <a:p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1)We prove by contradiction. Consider a path         , </a:t>
                </a:r>
                <a:r>
                  <a:rPr lang="en-US" sz="1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 has less unvisited waypoints than the optimal path 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  <m:r>
                      <a:rPr lang="en-US" sz="1200" b="0" i="1" smtClean="0">
                        <a:latin typeface="Cambria Math"/>
                        <a:cs typeface="Times New Roman" panose="02020603050405020304" pitchFamily="18" charset="0"/>
                      </a:rPr>
                      <m:t>&lt;</m:t>
                    </m:r>
                    <m:acc>
                      <m:accPr>
                        <m:chr m:val="̂"/>
                        <m:ctrlP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a contradiction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  <m:r>
                      <a:rPr lang="en-US" sz="1200" i="1">
                        <a:latin typeface="Cambria Math"/>
                        <a:cs typeface="Times New Roman" panose="02020603050405020304" pitchFamily="18" charset="0"/>
                      </a:rPr>
                      <m:t>&lt;</m:t>
                    </m:r>
                    <m:acc>
                      <m:accPr>
                        <m:chr m:val="̂"/>
                        <m:ctrlPr>
                          <a:rPr lang="en-US" sz="1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Assume another solution        , </a:t>
                </a:r>
                <a:r>
                  <a:rPr lang="en-US" sz="12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  <m:r>
                      <a:rPr lang="en-US" sz="12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we have the optimal path         . </a:t>
                </a: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               is minimum with fixed number of interest points. </a:t>
                </a:r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3581400" cy="4924105"/>
              </a:xfrm>
              <a:prstGeom prst="rect">
                <a:avLst/>
              </a:prstGeom>
              <a:blipFill rotWithShape="1">
                <a:blip r:embed="rId8"/>
                <a:stretch>
                  <a:fillRect l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932973"/>
              </p:ext>
            </p:extLst>
          </p:nvPr>
        </p:nvGraphicFramePr>
        <p:xfrm>
          <a:off x="7315200" y="146959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9" imgW="253800" imgH="241200" progId="Equation.DSMT4">
                  <p:embed/>
                </p:oleObj>
              </mc:Choice>
              <mc:Fallback>
                <p:oleObj name="Equation" r:id="rId9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15200" y="1469598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861031"/>
              </p:ext>
            </p:extLst>
          </p:nvPr>
        </p:nvGraphicFramePr>
        <p:xfrm>
          <a:off x="7682675" y="1682581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11" imgW="253800" imgH="241200" progId="Equation.DSMT4">
                  <p:embed/>
                </p:oleObj>
              </mc:Choice>
              <mc:Fallback>
                <p:oleObj name="Equation" r:id="rId11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82675" y="1682581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484927"/>
              </p:ext>
            </p:extLst>
          </p:nvPr>
        </p:nvGraphicFramePr>
        <p:xfrm>
          <a:off x="5029200" y="1961166"/>
          <a:ext cx="19431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13" imgW="1942920" imgH="1320480" progId="Equation.DSMT4">
                  <p:embed/>
                </p:oleObj>
              </mc:Choice>
              <mc:Fallback>
                <p:oleObj name="Equation" r:id="rId13" imgW="194292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29200" y="1961166"/>
                        <a:ext cx="19431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50979"/>
              </p:ext>
            </p:extLst>
          </p:nvPr>
        </p:nvGraphicFramePr>
        <p:xfrm>
          <a:off x="5105400" y="3276600"/>
          <a:ext cx="142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15" imgW="1422360" imgH="431640" progId="Equation.DSMT4">
                  <p:embed/>
                </p:oleObj>
              </mc:Choice>
              <mc:Fallback>
                <p:oleObj name="Equation" r:id="rId15" imgW="1422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05400" y="3276600"/>
                        <a:ext cx="1422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861533"/>
              </p:ext>
            </p:extLst>
          </p:nvPr>
        </p:nvGraphicFramePr>
        <p:xfrm>
          <a:off x="6141027" y="4110962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17" imgW="253800" imgH="241200" progId="Equation.DSMT4">
                  <p:embed/>
                </p:oleObj>
              </mc:Choice>
              <mc:Fallback>
                <p:oleObj name="Equation" r:id="rId17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41027" y="4110962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04142"/>
              </p:ext>
            </p:extLst>
          </p:nvPr>
        </p:nvGraphicFramePr>
        <p:xfrm>
          <a:off x="5867400" y="42545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19" imgW="253800" imgH="241200" progId="Equation.DSMT4">
                  <p:embed/>
                </p:oleObj>
              </mc:Choice>
              <mc:Fallback>
                <p:oleObj name="Equation" r:id="rId19" imgW="25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54500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769090"/>
              </p:ext>
            </p:extLst>
          </p:nvPr>
        </p:nvGraphicFramePr>
        <p:xfrm>
          <a:off x="5054600" y="4508500"/>
          <a:ext cx="1955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21" imgW="1955520" imgH="1130040" progId="Equation.DSMT4">
                  <p:embed/>
                </p:oleObj>
              </mc:Choice>
              <mc:Fallback>
                <p:oleObj name="Equation" r:id="rId21" imgW="1955520" imgH="1130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54600" y="4508500"/>
                        <a:ext cx="19558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567675"/>
              </p:ext>
            </p:extLst>
          </p:nvPr>
        </p:nvGraphicFramePr>
        <p:xfrm>
          <a:off x="4876800" y="563880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23" imgW="533160" imgH="431640" progId="Equation.DSMT4">
                  <p:embed/>
                </p:oleObj>
              </mc:Choice>
              <mc:Fallback>
                <p:oleObj name="Equation" r:id="rId23" imgW="533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76800" y="5638800"/>
                        <a:ext cx="533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400" y="1295400"/>
                <a:ext cx="3886200" cy="3125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2: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path found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minimum total number of unvisited interest points and total path costs across all robots.</a:t>
                </a:r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</a:t>
                </a:r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edges of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optimal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 are obtained from the 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mid-level </a:t>
                </a:r>
                <a:r>
                  <a: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 graph search except for the edges connecting into the goal states which have costs equal to the cost of least cost path plus penalty</a:t>
                </a:r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proved in Theorem 1.</a:t>
                </a:r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 </a:t>
                </a:r>
                <a:r>
                  <a:rPr lang="en-US" sz="12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 </a:t>
                </a:r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we run an optimal search on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least cost </a:t>
                </a:r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no. of unvisited interest points.</a:t>
                </a:r>
                <a:endParaRPr lang="en-US" sz="1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number of  unvisited interest points.</a:t>
                </a:r>
                <a:endParaRPr lang="en-US" sz="1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fixed number of </a:t>
                </a:r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unvisited interest points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2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minimum cost.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95400"/>
                <a:ext cx="3886200" cy="3125215"/>
              </a:xfrm>
              <a:prstGeom prst="rect">
                <a:avLst/>
              </a:prstGeom>
              <a:blipFill rotWithShape="1">
                <a:blip r:embed="rId25"/>
                <a:stretch>
                  <a:fillRect r="-470" b="-12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5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Proofs of Theorem 1 and Theorem 2 [1]</a:t>
            </a:r>
            <a:endParaRPr lang="en-US" sz="36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3810000" cy="395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579" y="1295400"/>
            <a:ext cx="3899221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6248400"/>
            <a:ext cx="7784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[1].</a:t>
            </a:r>
            <a:r>
              <a:rPr lang="en-US" sz="1100" dirty="0"/>
              <a:t> Thakur, D., </a:t>
            </a:r>
            <a:r>
              <a:rPr lang="en-US" sz="1100" dirty="0" err="1"/>
              <a:t>Likhachev</a:t>
            </a:r>
            <a:r>
              <a:rPr lang="en-US" sz="1100" dirty="0"/>
              <a:t>, M., Keller, J., Kumar, V., </a:t>
            </a:r>
            <a:r>
              <a:rPr lang="en-US" sz="1100" dirty="0" err="1"/>
              <a:t>Dobrokhodov</a:t>
            </a:r>
            <a:r>
              <a:rPr lang="en-US" sz="1100" dirty="0"/>
              <a:t>, V., Jones, K., </a:t>
            </a:r>
            <a:r>
              <a:rPr lang="en-US" sz="1100" dirty="0" err="1"/>
              <a:t>Wurz</a:t>
            </a:r>
            <a:r>
              <a:rPr lang="en-US" sz="1100" dirty="0"/>
              <a:t>, J., </a:t>
            </a:r>
            <a:r>
              <a:rPr lang="en-US" sz="1100" dirty="0" err="1"/>
              <a:t>Kaminer</a:t>
            </a:r>
            <a:r>
              <a:rPr lang="en-US" sz="1100" dirty="0"/>
              <a:t>, I., “Planning for Opportunistic Surveillance with Multiple Robots”, 2013 IEEE/RSJ International Conference on Intelligent Robots and systems (IROS), November 3-7, Tokyo, Japan.</a:t>
            </a:r>
          </a:p>
          <a:p>
            <a:r>
              <a:rPr lang="en-US" sz="11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8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[1]. </a:t>
            </a:r>
            <a:r>
              <a:rPr lang="en-US" dirty="0" err="1"/>
              <a:t>MacCready</a:t>
            </a:r>
            <a:r>
              <a:rPr lang="en-US" dirty="0"/>
              <a:t>, P. B. “Optimum Airspeed Selector,” Journal of Soaring, 1958.</a:t>
            </a:r>
          </a:p>
          <a:p>
            <a:r>
              <a:rPr lang="en-US" dirty="0"/>
              <a:t>[2]. Reichmann, H., “Cross-Country Soaring,”, Soaring Society of America, Inc., Hobbs, NM, 1993, pp. 9-10, 91-92.</a:t>
            </a:r>
          </a:p>
          <a:p>
            <a:r>
              <a:rPr lang="en-US" dirty="0"/>
              <a:t>[3]. </a:t>
            </a:r>
            <a:r>
              <a:rPr lang="en-US" dirty="0" err="1"/>
              <a:t>Wharington</a:t>
            </a:r>
            <a:r>
              <a:rPr lang="en-US" dirty="0"/>
              <a:t>, J., “Autonomous Control of Soaring Aircraft by Reinforcement Learning,” PhD Thesis, Royal Melbourne Inst. Of Technology, Melbourne, Australia, Nov. 1998, pp.105-108.</a:t>
            </a:r>
          </a:p>
          <a:p>
            <a:r>
              <a:rPr lang="en-US" dirty="0"/>
              <a:t>[4]. Allen, M. J., and Lin, V., “Guidance and Control of an Autonomous Soaring UAV,” NASATM-2007-214611, 2007.</a:t>
            </a:r>
          </a:p>
          <a:p>
            <a:r>
              <a:rPr lang="en-US" dirty="0"/>
              <a:t>[5]. </a:t>
            </a:r>
            <a:r>
              <a:rPr lang="en-US" dirty="0" smtClean="0"/>
              <a:t>Cheng, K. and </a:t>
            </a:r>
            <a:r>
              <a:rPr lang="en-US" dirty="0" err="1" smtClean="0"/>
              <a:t>Langelaan</a:t>
            </a:r>
            <a:r>
              <a:rPr lang="en-US" dirty="0" smtClean="0"/>
              <a:t>, J. , “Guided Exploration for Coordinated Autonomous Flight”, in AIAA Guidance, Navigation &amp; Control Conference, 2014.</a:t>
            </a:r>
            <a:endParaRPr lang="en-US" dirty="0"/>
          </a:p>
          <a:p>
            <a:r>
              <a:rPr lang="en-US" dirty="0"/>
              <a:t>[6]. </a:t>
            </a:r>
            <a:r>
              <a:rPr lang="en-US" dirty="0" err="1"/>
              <a:t>Kagabo</a:t>
            </a:r>
            <a:r>
              <a:rPr lang="en-US" dirty="0"/>
              <a:t>, W. B., </a:t>
            </a:r>
            <a:r>
              <a:rPr lang="en-US" dirty="0" err="1"/>
              <a:t>Kolodziej</a:t>
            </a:r>
            <a:r>
              <a:rPr lang="en-US" dirty="0"/>
              <a:t>, J. R., “Trajectory Determination for Energy Efficient Autonomous Soaring,” in proceedings of IEEE American Control Conference (ACC), 2011, pp 4655-4660, 2011</a:t>
            </a:r>
          </a:p>
          <a:p>
            <a:r>
              <a:rPr lang="en-US" dirty="0"/>
              <a:t>[7]. </a:t>
            </a:r>
            <a:r>
              <a:rPr lang="en-US" dirty="0" err="1"/>
              <a:t>Klesh</a:t>
            </a:r>
            <a:r>
              <a:rPr lang="en-US" dirty="0"/>
              <a:t>, A. T., </a:t>
            </a:r>
            <a:r>
              <a:rPr lang="en-US" dirty="0" err="1"/>
              <a:t>Kabamba</a:t>
            </a:r>
            <a:r>
              <a:rPr lang="en-US" dirty="0"/>
              <a:t>, P. T., Girard, A. R., “Optimal Cooperative </a:t>
            </a:r>
            <a:r>
              <a:rPr lang="en-US" dirty="0" err="1"/>
              <a:t>Thermalling</a:t>
            </a:r>
            <a:r>
              <a:rPr lang="en-US" dirty="0"/>
              <a:t> of Unmanned Aerial Vehicles” in Optimization and Cooperative Control Strategies, Springer, pp.355-369, 2009.</a:t>
            </a:r>
          </a:p>
          <a:p>
            <a:r>
              <a:rPr lang="en-US" dirty="0"/>
              <a:t>[8]. Butt, S., Ryan, D., 1999. “An optimal solution procedure for the multiple tour maximum collection problem using column generation”. Computers and Operations Research 26, 427–441.</a:t>
            </a:r>
          </a:p>
          <a:p>
            <a:r>
              <a:rPr lang="en-US" dirty="0"/>
              <a:t>[9]. </a:t>
            </a:r>
            <a:r>
              <a:rPr lang="en-US" dirty="0" err="1"/>
              <a:t>Boussier</a:t>
            </a:r>
            <a:r>
              <a:rPr lang="en-US" dirty="0"/>
              <a:t>, S., </a:t>
            </a:r>
            <a:r>
              <a:rPr lang="en-US" dirty="0" err="1"/>
              <a:t>Feillet</a:t>
            </a:r>
            <a:r>
              <a:rPr lang="en-US" dirty="0"/>
              <a:t>, D., </a:t>
            </a:r>
            <a:r>
              <a:rPr lang="en-US" dirty="0" err="1"/>
              <a:t>Gendreau</a:t>
            </a:r>
            <a:r>
              <a:rPr lang="en-US" dirty="0"/>
              <a:t>, M., 2007. “An exact algorithm for the team orienteering problem”. 4OR 5, 211–230.</a:t>
            </a:r>
          </a:p>
          <a:p>
            <a:r>
              <a:rPr lang="en-US" dirty="0"/>
              <a:t>[10]. Tang, H., Miller-Hooks, E., 2005. “A </a:t>
            </a:r>
            <a:r>
              <a:rPr lang="en-US" dirty="0" err="1"/>
              <a:t>tabu</a:t>
            </a:r>
            <a:r>
              <a:rPr lang="en-US" dirty="0"/>
              <a:t> search heuristic for the team orienteering problem”. Computer and Operations Research 32, 1379–1407.</a:t>
            </a:r>
          </a:p>
          <a:p>
            <a:r>
              <a:rPr lang="en-US" dirty="0"/>
              <a:t>[11]. </a:t>
            </a:r>
            <a:r>
              <a:rPr lang="en-US" dirty="0" err="1"/>
              <a:t>Archetti</a:t>
            </a:r>
            <a:r>
              <a:rPr lang="en-US" dirty="0"/>
              <a:t>, C., Hertz, A., </a:t>
            </a:r>
            <a:r>
              <a:rPr lang="en-US" dirty="0" err="1"/>
              <a:t>Speranza</a:t>
            </a:r>
            <a:r>
              <a:rPr lang="en-US" dirty="0"/>
              <a:t>, M., 2007. “</a:t>
            </a:r>
            <a:r>
              <a:rPr lang="en-US" dirty="0" err="1"/>
              <a:t>Metaheuristics</a:t>
            </a:r>
            <a:r>
              <a:rPr lang="en-US" dirty="0"/>
              <a:t> for the team orienteering problem”. Journal of Heuristics 13, 49–76.</a:t>
            </a:r>
          </a:p>
          <a:p>
            <a:r>
              <a:rPr lang="en-US" dirty="0"/>
              <a:t>[12]. </a:t>
            </a:r>
            <a:r>
              <a:rPr lang="en-US" dirty="0" err="1"/>
              <a:t>Vansteenwegen</a:t>
            </a:r>
            <a:r>
              <a:rPr lang="en-US" dirty="0"/>
              <a:t>, P., </a:t>
            </a:r>
            <a:r>
              <a:rPr lang="en-US" dirty="0" err="1"/>
              <a:t>Souffriau</a:t>
            </a:r>
            <a:r>
              <a:rPr lang="en-US" dirty="0"/>
              <a:t>, W.,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G., Van </a:t>
            </a:r>
            <a:r>
              <a:rPr lang="en-US" dirty="0" err="1"/>
              <a:t>Oudheusden</a:t>
            </a:r>
            <a:r>
              <a:rPr lang="en-US" dirty="0"/>
              <a:t>, D., 2009c. “</a:t>
            </a:r>
            <a:r>
              <a:rPr lang="en-US" dirty="0" err="1"/>
              <a:t>Metaheuristics</a:t>
            </a:r>
            <a:r>
              <a:rPr lang="en-US" dirty="0"/>
              <a:t> for tourist trip planning”. </a:t>
            </a:r>
            <a:r>
              <a:rPr lang="en-US" dirty="0" err="1"/>
              <a:t>Metaheuristics</a:t>
            </a:r>
            <a:r>
              <a:rPr lang="en-US" dirty="0"/>
              <a:t> in the Service Industry, Lecture Notes in Economics and Mathematical Systems, vol. 624. Springer-</a:t>
            </a:r>
            <a:r>
              <a:rPr lang="en-US" dirty="0" err="1"/>
              <a:t>Verlag</a:t>
            </a:r>
            <a:r>
              <a:rPr lang="en-US" dirty="0"/>
              <a:t>, pp. 15–31.</a:t>
            </a:r>
          </a:p>
          <a:p>
            <a:r>
              <a:rPr lang="en-US" dirty="0"/>
              <a:t>[13]. Thakur, D., </a:t>
            </a:r>
            <a:r>
              <a:rPr lang="en-US" dirty="0" err="1"/>
              <a:t>Likhachev</a:t>
            </a:r>
            <a:r>
              <a:rPr lang="en-US" dirty="0"/>
              <a:t>, M., Keller, J., Kumar, V., </a:t>
            </a:r>
            <a:r>
              <a:rPr lang="en-US" dirty="0" err="1"/>
              <a:t>Dobrokhodov</a:t>
            </a:r>
            <a:r>
              <a:rPr lang="en-US" dirty="0"/>
              <a:t>, V., Jones, K., </a:t>
            </a:r>
            <a:r>
              <a:rPr lang="en-US" dirty="0" err="1"/>
              <a:t>Wurz</a:t>
            </a:r>
            <a:r>
              <a:rPr lang="en-US" dirty="0"/>
              <a:t>, J., </a:t>
            </a:r>
            <a:r>
              <a:rPr lang="en-US" dirty="0" err="1"/>
              <a:t>Kaminer</a:t>
            </a:r>
            <a:r>
              <a:rPr lang="en-US" dirty="0"/>
              <a:t>, I., “Planning for Opportunistic Surveillance with Multiple Robots”, 2013 IEEE/RSJ International Conference on Intelligent Robots and systems (IROS), November 3-7, Tokyo, Japan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[14]. </a:t>
            </a:r>
            <a:r>
              <a:rPr lang="en-US" dirty="0" err="1"/>
              <a:t>Vansteenwegen</a:t>
            </a:r>
            <a:r>
              <a:rPr lang="en-US" dirty="0"/>
              <a:t>, P., </a:t>
            </a:r>
            <a:r>
              <a:rPr lang="en-US" dirty="0" err="1"/>
              <a:t>Souffriau</a:t>
            </a:r>
            <a:r>
              <a:rPr lang="en-US" dirty="0"/>
              <a:t>, W., </a:t>
            </a:r>
            <a:r>
              <a:rPr lang="en-US" dirty="0" err="1"/>
              <a:t>Vanden</a:t>
            </a:r>
            <a:r>
              <a:rPr lang="en-US" dirty="0"/>
              <a:t> </a:t>
            </a:r>
            <a:r>
              <a:rPr lang="en-US" dirty="0" err="1"/>
              <a:t>Berghe</a:t>
            </a:r>
            <a:r>
              <a:rPr lang="en-US" dirty="0"/>
              <a:t>, G., Van </a:t>
            </a:r>
            <a:r>
              <a:rPr lang="en-US" dirty="0" err="1"/>
              <a:t>Oudheusden</a:t>
            </a:r>
            <a:r>
              <a:rPr lang="en-US" dirty="0"/>
              <a:t>, </a:t>
            </a:r>
            <a:r>
              <a:rPr lang="en-US" dirty="0" smtClean="0"/>
              <a:t> “”The Orienteering Problem: A Survey”, in European Journal of Operations Research, 2011.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Multi-Tier Graph</a:t>
            </a:r>
            <a:br>
              <a:rPr lang="en-US" sz="3600" dirty="0" smtClean="0"/>
            </a:br>
            <a:r>
              <a:rPr lang="en-US" sz="3600" dirty="0" smtClean="0"/>
              <a:t>Search (MTGS)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35735"/>
                <a:ext cx="7620000" cy="418886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Thakur Et Al. in [1] propose an iterative but provably optimal approach for solving the Team Orienteering Problem (TOP).</a:t>
                </a:r>
              </a:p>
              <a:p>
                <a:r>
                  <a:rPr lang="en-US" sz="2000" dirty="0" smtClean="0"/>
                  <a:t>This approach exhibits potential for adaptation to the ‘</a:t>
                </a:r>
                <a:r>
                  <a:rPr lang="en-US" sz="2000" dirty="0" err="1" smtClean="0"/>
                  <a:t>thermalling</a:t>
                </a:r>
                <a:r>
                  <a:rPr lang="en-US" sz="2000" dirty="0" smtClean="0"/>
                  <a:t>’ problem.</a:t>
                </a:r>
              </a:p>
              <a:p>
                <a:r>
                  <a:rPr lang="en-US" sz="2000" dirty="0" smtClean="0"/>
                  <a:t>It is complete in TOP (which is NP-Hard).</a:t>
                </a:r>
              </a:p>
              <a:p>
                <a:r>
                  <a:rPr lang="en-US" sz="2000" dirty="0" smtClean="0"/>
                  <a:t>Dynamic Constraints of the robot are respected.</a:t>
                </a:r>
              </a:p>
              <a:p>
                <a:r>
                  <a:rPr lang="en-US" sz="2000" dirty="0" smtClean="0"/>
                  <a:t>The proposed approach is a multi-tier graph search.</a:t>
                </a:r>
              </a:p>
              <a:p>
                <a:r>
                  <a:rPr lang="en-US" sz="2000" dirty="0" smtClean="0"/>
                  <a:t>There are 3 ‘tiers’ in the graph</a:t>
                </a:r>
              </a:p>
              <a:p>
                <a:pPr lvl="1"/>
                <a:r>
                  <a:rPr lang="en-US" sz="1800" dirty="0" smtClean="0"/>
                  <a:t>Top Level Waypoint Assignment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Single Robot Opportunistic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  <a:p>
                <a:pPr lvl="1"/>
                <a:r>
                  <a:rPr lang="en-US" sz="1800" dirty="0" smtClean="0"/>
                  <a:t>Low Level Cost-to-Go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35735"/>
                <a:ext cx="7620000" cy="4188865"/>
              </a:xfrm>
              <a:blipFill rotWithShape="1">
                <a:blip r:embed="rId3"/>
                <a:stretch>
                  <a:fillRect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1000"/>
            <a:ext cx="3607481" cy="175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69881" y="411324"/>
            <a:ext cx="888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Fig. 1 Multi-Tier Graph Search [1]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6248400"/>
            <a:ext cx="7784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[1].</a:t>
            </a:r>
            <a:r>
              <a:rPr lang="en-US" sz="1100" dirty="0"/>
              <a:t> Thakur, D., </a:t>
            </a:r>
            <a:r>
              <a:rPr lang="en-US" sz="1100" dirty="0" err="1"/>
              <a:t>Likhachev</a:t>
            </a:r>
            <a:r>
              <a:rPr lang="en-US" sz="1100" dirty="0"/>
              <a:t>, M., Keller, J., Kumar, V., </a:t>
            </a:r>
            <a:r>
              <a:rPr lang="en-US" sz="1100" dirty="0" err="1"/>
              <a:t>Dobrokhodov</a:t>
            </a:r>
            <a:r>
              <a:rPr lang="en-US" sz="1100" dirty="0"/>
              <a:t>, V., Jones, K., </a:t>
            </a:r>
            <a:r>
              <a:rPr lang="en-US" sz="1100" dirty="0" err="1"/>
              <a:t>Wurz</a:t>
            </a:r>
            <a:r>
              <a:rPr lang="en-US" sz="1100" dirty="0"/>
              <a:t>, J., </a:t>
            </a:r>
            <a:r>
              <a:rPr lang="en-US" sz="1100" dirty="0" err="1"/>
              <a:t>Kaminer</a:t>
            </a:r>
            <a:r>
              <a:rPr lang="en-US" sz="1100" dirty="0"/>
              <a:t>, I., “Planning for Opportunistic Surveillance with Multiple Robots”, 2013 IEEE/RSJ International Conference on Intelligent Robots and systems (IROS), November 3-7, Tokyo, Japan.</a:t>
            </a:r>
          </a:p>
          <a:p>
            <a:r>
              <a:rPr lang="en-US" sz="11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4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Multi-Tier </a:t>
            </a:r>
            <a:r>
              <a:rPr lang="en-US" sz="3600" dirty="0" smtClean="0"/>
              <a:t>Graph Search </a:t>
            </a:r>
            <a:r>
              <a:rPr lang="en-US" sz="3600" dirty="0"/>
              <a:t>(MTGS)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N robots have Start and Goal positions and allotted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/>
                  <a:t>, M waypoints to cover.</a:t>
                </a:r>
              </a:p>
              <a:p>
                <a:r>
                  <a:rPr lang="en-US" sz="2000" dirty="0" smtClean="0"/>
                  <a:t>The cumulative cost includes the cost of the path and the penalties gathered when ‘waypoints’ are not visited.</a:t>
                </a:r>
              </a:p>
              <a:p>
                <a:r>
                  <a:rPr lang="en-US" sz="2000" dirty="0" smtClean="0"/>
                  <a:t>Hence the objective now is to minimize the cost function.</a:t>
                </a:r>
              </a:p>
              <a:p>
                <a:r>
                  <a:rPr lang="en-US" sz="2000" dirty="0" smtClean="0"/>
                  <a:t>A node in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dirty="0" smtClean="0"/>
                  <a:t> represents a specific allotment of waypoints to agents.</a:t>
                </a:r>
              </a:p>
              <a:p>
                <a:r>
                  <a:rPr lang="en-US" sz="2000" dirty="0" smtClean="0"/>
                  <a:t>A node in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/>
                  <a:t> represents a possible route through a subset of waypoints that are assigned to the robot.</a:t>
                </a:r>
              </a:p>
              <a:p>
                <a:r>
                  <a:rPr lang="en-US" sz="2000" dirty="0" smtClean="0"/>
                  <a:t>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 smtClean="0"/>
                  <a:t> represents a </a:t>
                </a:r>
                <a:r>
                  <a:rPr lang="en-US" sz="2000" dirty="0" err="1"/>
                  <a:t>D</a:t>
                </a:r>
                <a:r>
                  <a:rPr lang="en-US" sz="2000" dirty="0" err="1" smtClean="0"/>
                  <a:t>ubins</a:t>
                </a:r>
                <a:r>
                  <a:rPr lang="en-US" sz="2000" dirty="0" smtClean="0"/>
                  <a:t> path or an A* search over discretized action space, to reach the goal.</a:t>
                </a:r>
              </a:p>
              <a:p>
                <a:r>
                  <a:rPr lang="en-US" sz="2000" dirty="0" smtClean="0"/>
                  <a:t>Does not weigh the waypoints.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08" r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Pictorial depiction of Multi-Tier Graph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24200" y="2057400"/>
            <a:ext cx="19050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4400" y="3581400"/>
            <a:ext cx="19050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52800" y="3556958"/>
            <a:ext cx="19050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943600" y="3505200"/>
            <a:ext cx="19050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flipH="1">
            <a:off x="1866900" y="2895600"/>
            <a:ext cx="2209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9" idx="0"/>
          </p:cNvCxnSpPr>
          <p:nvPr/>
        </p:nvCxnSpPr>
        <p:spPr>
          <a:xfrm>
            <a:off x="4076700" y="2895600"/>
            <a:ext cx="228600" cy="66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10" idx="0"/>
          </p:cNvCxnSpPr>
          <p:nvPr/>
        </p:nvCxnSpPr>
        <p:spPr>
          <a:xfrm>
            <a:off x="4076700" y="2895600"/>
            <a:ext cx="2819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278" y="2210991"/>
            <a:ext cx="434522" cy="456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10991"/>
            <a:ext cx="434522" cy="456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278" y="2210991"/>
            <a:ext cx="434522" cy="456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72495"/>
            <a:ext cx="434522" cy="456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22" y="3772495"/>
            <a:ext cx="434522" cy="456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2495"/>
            <a:ext cx="434522" cy="456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539" y="3748053"/>
            <a:ext cx="434522" cy="456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461" y="3748053"/>
            <a:ext cx="434522" cy="456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39" y="3748053"/>
            <a:ext cx="434522" cy="456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917" y="3696295"/>
            <a:ext cx="434522" cy="456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39" y="3696295"/>
            <a:ext cx="434522" cy="456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917" y="3696295"/>
            <a:ext cx="434522" cy="456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1" name="Straight Arrow Connector 30"/>
          <p:cNvCxnSpPr>
            <a:endCxn id="6" idx="0"/>
          </p:cNvCxnSpPr>
          <p:nvPr/>
        </p:nvCxnSpPr>
        <p:spPr>
          <a:xfrm>
            <a:off x="3581400" y="1524000"/>
            <a:ext cx="4953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</p:cNvCxnSpPr>
          <p:nvPr/>
        </p:nvCxnSpPr>
        <p:spPr>
          <a:xfrm flipH="1">
            <a:off x="838200" y="44196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</p:cNvCxnSpPr>
          <p:nvPr/>
        </p:nvCxnSpPr>
        <p:spPr>
          <a:xfrm>
            <a:off x="1866900" y="4419600"/>
            <a:ext cx="4083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</p:cNvCxnSpPr>
          <p:nvPr/>
        </p:nvCxnSpPr>
        <p:spPr>
          <a:xfrm>
            <a:off x="1866900" y="4419600"/>
            <a:ext cx="777422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</p:cNvCxnSpPr>
          <p:nvPr/>
        </p:nvCxnSpPr>
        <p:spPr>
          <a:xfrm flipH="1">
            <a:off x="3348975" y="4395158"/>
            <a:ext cx="956325" cy="603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</p:cNvCxnSpPr>
          <p:nvPr/>
        </p:nvCxnSpPr>
        <p:spPr>
          <a:xfrm>
            <a:off x="4305300" y="4395158"/>
            <a:ext cx="76458" cy="603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</p:cNvCxnSpPr>
          <p:nvPr/>
        </p:nvCxnSpPr>
        <p:spPr>
          <a:xfrm>
            <a:off x="4305300" y="4395158"/>
            <a:ext cx="849797" cy="603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</p:cNvCxnSpPr>
          <p:nvPr/>
        </p:nvCxnSpPr>
        <p:spPr>
          <a:xfrm flipH="1">
            <a:off x="5881289" y="4343400"/>
            <a:ext cx="1014811" cy="62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</p:cNvCxnSpPr>
          <p:nvPr/>
        </p:nvCxnSpPr>
        <p:spPr>
          <a:xfrm>
            <a:off x="6896100" y="4343400"/>
            <a:ext cx="17972" cy="62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6896100" y="4343400"/>
            <a:ext cx="791311" cy="62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/>
          <p:cNvSpPr/>
          <p:nvPr/>
        </p:nvSpPr>
        <p:spPr>
          <a:xfrm>
            <a:off x="2861094" y="2057400"/>
            <a:ext cx="175078" cy="8382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90600" y="2322611"/>
                <a:ext cx="20455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One Node of Top Level Graph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322611"/>
                <a:ext cx="204557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896" t="-1163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Brace 54"/>
          <p:cNvSpPr/>
          <p:nvPr/>
        </p:nvSpPr>
        <p:spPr>
          <a:xfrm>
            <a:off x="4529816" y="1748432"/>
            <a:ext cx="270784" cy="461368"/>
          </a:xfrm>
          <a:prstGeom prst="rightBrace">
            <a:avLst>
              <a:gd name="adj1" fmla="val 8333"/>
              <a:gd name="adj2" fmla="val 53235"/>
            </a:avLst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996771" y="1524000"/>
                <a:ext cx="2095145" cy="328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Middle Level Graph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771" y="1524000"/>
                <a:ext cx="2095145" cy="328808"/>
              </a:xfrm>
              <a:prstGeom prst="rect">
                <a:avLst/>
              </a:prstGeom>
              <a:blipFill rotWithShape="1">
                <a:blip r:embed="rId4"/>
                <a:stretch>
                  <a:fillRect l="-875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4213856" y="5257800"/>
            <a:ext cx="53344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213856" y="5410200"/>
            <a:ext cx="53344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213856" y="5562600"/>
            <a:ext cx="53344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28056" y="1066800"/>
            <a:ext cx="53344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528056" y="1219200"/>
            <a:ext cx="53344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528056" y="1371600"/>
            <a:ext cx="53344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/>
                  <a:t>Top Level Waypoint Assignment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2400" t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Each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dirty="0" smtClean="0"/>
                  <a:t> is a vector of M points                                              </a:t>
                </a:r>
              </a:p>
              <a:p>
                <a:r>
                  <a:rPr lang="en-US" sz="2000" dirty="0" smtClean="0"/>
                  <a:t>Each element represents which robot                                                   the waypoint is assigned to.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2000" dirty="0" smtClean="0"/>
                  <a:t> is a vector of 0s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US" sz="2000" dirty="0" smtClean="0"/>
                  <a:t> is when all the waypoints have been assigned.</a:t>
                </a:r>
              </a:p>
              <a:p>
                <a:r>
                  <a:rPr lang="en-US" sz="2000" dirty="0" smtClean="0"/>
                  <a:t>One arc of the graph represents assignment of one waypoint.</a:t>
                </a:r>
              </a:p>
              <a:p>
                <a:r>
                  <a:rPr lang="en-US" sz="2000" dirty="0" smtClean="0"/>
                  <a:t>The cost of transition between states is the difference between least-cost paths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 smtClean="0"/>
                  <a:t> for both nodes.</a:t>
                </a:r>
              </a:p>
              <a:p>
                <a:r>
                  <a:rPr lang="en-US" sz="2000" dirty="0" smtClean="0"/>
                  <a:t>When the Goal node is achieved the cost is equal to transition cost and a penalty term, penalizing unvisited waypoints.</a:t>
                </a:r>
              </a:p>
              <a:p>
                <a:r>
                  <a:rPr lang="en-US" sz="2000" dirty="0" smtClean="0"/>
                  <a:t>Total Cost (Goal) =</a:t>
                </a:r>
              </a:p>
              <a:p>
                <a:endParaRPr lang="en-US" sz="20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t="-635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79" y="990600"/>
            <a:ext cx="22574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94872" y="2390775"/>
            <a:ext cx="239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Fig. 1 Top Level Waypoint Assignment Graph [1]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6240959"/>
            <a:ext cx="7784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[1].</a:t>
            </a:r>
            <a:r>
              <a:rPr lang="en-US" sz="1100" dirty="0"/>
              <a:t> Thakur, D., </a:t>
            </a:r>
            <a:r>
              <a:rPr lang="en-US" sz="1100" dirty="0" err="1"/>
              <a:t>Likhachev</a:t>
            </a:r>
            <a:r>
              <a:rPr lang="en-US" sz="1100" dirty="0"/>
              <a:t>, M., Keller, J., Kumar, V., </a:t>
            </a:r>
            <a:r>
              <a:rPr lang="en-US" sz="1100" dirty="0" err="1"/>
              <a:t>Dobrokhodov</a:t>
            </a:r>
            <a:r>
              <a:rPr lang="en-US" sz="1100" dirty="0"/>
              <a:t>, V., Jones, K., </a:t>
            </a:r>
            <a:r>
              <a:rPr lang="en-US" sz="1100" dirty="0" err="1"/>
              <a:t>Wurz</a:t>
            </a:r>
            <a:r>
              <a:rPr lang="en-US" sz="1100" dirty="0"/>
              <a:t>, J., </a:t>
            </a:r>
            <a:r>
              <a:rPr lang="en-US" sz="1100" dirty="0" err="1"/>
              <a:t>Kaminer</a:t>
            </a:r>
            <a:r>
              <a:rPr lang="en-US" sz="1100" dirty="0"/>
              <a:t>, I., “Planning for Opportunistic Surveillance with Multiple Robots”, 2013 IEEE/RSJ International Conference on Intelligent Robots and systems (IROS), November 3-7, Tokyo, Japan.</a:t>
            </a:r>
          </a:p>
          <a:p>
            <a:r>
              <a:rPr lang="en-US" sz="1100" dirty="0" smtClean="0"/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801863"/>
              </p:ext>
            </p:extLst>
          </p:nvPr>
        </p:nvGraphicFramePr>
        <p:xfrm>
          <a:off x="2811463" y="4960937"/>
          <a:ext cx="14763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7" imgW="939600" imgH="431640" progId="Equation.DSMT4">
                  <p:embed/>
                </p:oleObj>
              </mc:Choice>
              <mc:Fallback>
                <p:oleObj name="Equation" r:id="rId7" imgW="939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1463" y="4960937"/>
                        <a:ext cx="1476375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2977" y="5404937"/>
                <a:ext cx="2893623" cy="1148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77" y="5404937"/>
                <a:ext cx="2893623" cy="114826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4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/>
                  <a:t>Single Robot Opportunistic </a:t>
                </a:r>
                <a:r>
                  <a:rPr lang="en-US" sz="3600" dirty="0" smtClean="0"/>
                  <a:t>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Each node represents which of the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assigned waypoints have been visited.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2000" dirty="0" smtClean="0"/>
                  <a:t> is no “assigned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smtClean="0"/>
                  <a:t>waypoints” visited                       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US" sz="2000" dirty="0" smtClean="0"/>
                  <a:t> is when the goal is visited.</a:t>
                </a:r>
              </a:p>
              <a:p>
                <a:r>
                  <a:rPr lang="en-US" sz="2000" dirty="0" smtClean="0"/>
                  <a:t>Two nodes can only be connected if they differ by one waypoint.</a:t>
                </a:r>
              </a:p>
              <a:p>
                <a:r>
                  <a:rPr lang="en-US" sz="2000" dirty="0" smtClean="0"/>
                  <a:t>Transition cost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́"/>
                        <m:ctrlPr>
                          <a:rPr 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000" dirty="0" smtClean="0"/>
                  <a:t> is the cost-to-go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When the next node is goal node there is an additional penalty term in the cost.</a:t>
                </a:r>
              </a:p>
              <a:p>
                <a:r>
                  <a:rPr lang="en-US" sz="2000" dirty="0"/>
                  <a:t>Total Cost (Goal) </a:t>
                </a:r>
                <a:r>
                  <a:rPr lang="en-US" sz="2000" dirty="0" smtClean="0"/>
                  <a:t>=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t="-635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57880" y="2743200"/>
            <a:ext cx="239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Fig. 1 Middle Level Opportunistic Graph [1]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6248400"/>
            <a:ext cx="7784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[1].</a:t>
            </a:r>
            <a:r>
              <a:rPr lang="en-US" sz="1100" dirty="0"/>
              <a:t> Thakur, D., </a:t>
            </a:r>
            <a:r>
              <a:rPr lang="en-US" sz="1100" dirty="0" err="1"/>
              <a:t>Likhachev</a:t>
            </a:r>
            <a:r>
              <a:rPr lang="en-US" sz="1100" dirty="0"/>
              <a:t>, M., Keller, J., Kumar, V., </a:t>
            </a:r>
            <a:r>
              <a:rPr lang="en-US" sz="1100" dirty="0" err="1"/>
              <a:t>Dobrokhodov</a:t>
            </a:r>
            <a:r>
              <a:rPr lang="en-US" sz="1100" dirty="0"/>
              <a:t>, V., Jones, K., </a:t>
            </a:r>
            <a:r>
              <a:rPr lang="en-US" sz="1100" dirty="0" err="1"/>
              <a:t>Wurz</a:t>
            </a:r>
            <a:r>
              <a:rPr lang="en-US" sz="1100" dirty="0"/>
              <a:t>, J., </a:t>
            </a:r>
            <a:r>
              <a:rPr lang="en-US" sz="1100" dirty="0" err="1"/>
              <a:t>Kaminer</a:t>
            </a:r>
            <a:r>
              <a:rPr lang="en-US" sz="1100" dirty="0"/>
              <a:t>, I., “Planning for Opportunistic Surveillance with Multiple Robots”, 2013 IEEE/RSJ International Conference on Intelligent Robots and systems (IROS), November 3-7, Tokyo, Japan.</a:t>
            </a:r>
          </a:p>
          <a:p>
            <a:r>
              <a:rPr lang="en-US" sz="1100" dirty="0" smtClean="0"/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1143000"/>
            <a:ext cx="2581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173978"/>
              </p:ext>
            </p:extLst>
          </p:nvPr>
        </p:nvGraphicFramePr>
        <p:xfrm>
          <a:off x="2971800" y="4267200"/>
          <a:ext cx="203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6" imgW="1523880" imgH="457200" progId="Equation.DSMT4">
                  <p:embed/>
                </p:oleObj>
              </mc:Choice>
              <mc:Fallback>
                <p:oleObj name="Equation" r:id="rId6" imgW="1523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1800" y="4267200"/>
                        <a:ext cx="2032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4953000"/>
                <a:ext cx="2667000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953000"/>
                <a:ext cx="2667000" cy="39651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/>
                  <a:t>Low Level Cost-to-Go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The action space is discretized into motion primitives.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 smtClean="0"/>
                  <a:t> is the graph over the discretized action space.</a:t>
                </a:r>
              </a:p>
              <a:p>
                <a:r>
                  <a:rPr lang="en-US" sz="2000" dirty="0" smtClean="0"/>
                  <a:t>The cost is the max of </a:t>
                </a:r>
                <a:r>
                  <a:rPr lang="en-US" sz="2000" dirty="0" err="1" smtClean="0"/>
                  <a:t>dubins</a:t>
                </a:r>
                <a:r>
                  <a:rPr lang="en-US" sz="2000" dirty="0" smtClean="0"/>
                  <a:t> cost or A* search cost with </a:t>
                </a:r>
                <a:r>
                  <a:rPr lang="en-US" sz="2000" dirty="0" err="1" smtClean="0"/>
                  <a:t>euclidean</a:t>
                </a:r>
                <a:r>
                  <a:rPr lang="en-US" sz="2000" dirty="0" smtClean="0"/>
                  <a:t> distance heuristic.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3048000"/>
            <a:ext cx="1523999" cy="21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55" y="3276600"/>
            <a:ext cx="2685003" cy="259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9096" y="5791200"/>
            <a:ext cx="2395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Fig. 1 Low Level Cost-to-Go Graph [1]</a:t>
            </a:r>
            <a:endParaRPr lang="en-US" sz="1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3952875"/>
            <a:ext cx="37528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67150" y="5638800"/>
            <a:ext cx="4591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Fig. 2(a) </a:t>
            </a:r>
            <a:r>
              <a:rPr lang="en-US" sz="1000" dirty="0" err="1" smtClean="0"/>
              <a:t>Dubins</a:t>
            </a:r>
            <a:r>
              <a:rPr lang="en-US" sz="1000" dirty="0" smtClean="0"/>
              <a:t> Path [1]                           Fig. 2(b) Low Level Graph Search using A* [1]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6248400"/>
            <a:ext cx="7784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[1].</a:t>
            </a:r>
            <a:r>
              <a:rPr lang="en-US" sz="1100" dirty="0"/>
              <a:t> Thakur, D., </a:t>
            </a:r>
            <a:r>
              <a:rPr lang="en-US" sz="1100" dirty="0" err="1"/>
              <a:t>Likhachev</a:t>
            </a:r>
            <a:r>
              <a:rPr lang="en-US" sz="1100" dirty="0"/>
              <a:t>, M., Keller, J., Kumar, V., </a:t>
            </a:r>
            <a:r>
              <a:rPr lang="en-US" sz="1100" dirty="0" err="1"/>
              <a:t>Dobrokhodov</a:t>
            </a:r>
            <a:r>
              <a:rPr lang="en-US" sz="1100" dirty="0"/>
              <a:t>, V., Jones, K., </a:t>
            </a:r>
            <a:r>
              <a:rPr lang="en-US" sz="1100" dirty="0" err="1"/>
              <a:t>Wurz</a:t>
            </a:r>
            <a:r>
              <a:rPr lang="en-US" sz="1100" dirty="0"/>
              <a:t>, J., </a:t>
            </a:r>
            <a:r>
              <a:rPr lang="en-US" sz="1100" dirty="0" err="1"/>
              <a:t>Kaminer</a:t>
            </a:r>
            <a:r>
              <a:rPr lang="en-US" sz="1100" dirty="0"/>
              <a:t>, I., “Planning for Opportunistic Surveillance with Multiple Robots”, 2013 IEEE/RSJ International Conference on Intelligent Robots and systems (IROS), November 3-7, Tokyo, Japan.</a:t>
            </a:r>
          </a:p>
          <a:p>
            <a:r>
              <a:rPr lang="en-US" sz="11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9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18243</TotalTime>
  <Words>3974</Words>
  <Application>Microsoft Office PowerPoint</Application>
  <PresentationFormat>On-screen Show (4:3)</PresentationFormat>
  <Paragraphs>345</Paragraphs>
  <Slides>32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Adjacency</vt:lpstr>
      <vt:lpstr>Equation</vt:lpstr>
      <vt:lpstr>A method of planning optimal routes for Autonomous ‘Thermalling’ Gliders</vt:lpstr>
      <vt:lpstr>Problem Statement</vt:lpstr>
      <vt:lpstr>Approach to solution</vt:lpstr>
      <vt:lpstr>Multi-Tier Graph Search (MTGS)</vt:lpstr>
      <vt:lpstr>Multi-Tier Graph Search (MTGS)</vt:lpstr>
      <vt:lpstr>Pictorial depiction of Multi-Tier Graph</vt:lpstr>
      <vt:lpstr>Top Level Waypoint Assignment Graph G_T</vt:lpstr>
      <vt:lpstr>Single Robot Opportunistic Graph G_(M_i )</vt:lpstr>
      <vt:lpstr>Low Level Cost-to-Go Graph G_L</vt:lpstr>
      <vt:lpstr>Guarantees for optimality of solution [1]</vt:lpstr>
      <vt:lpstr>Differences between TOP and Thermalling Problem</vt:lpstr>
      <vt:lpstr>Extension to Thermalling Case</vt:lpstr>
      <vt:lpstr>The Approach</vt:lpstr>
      <vt:lpstr>Theorems</vt:lpstr>
      <vt:lpstr>Test Cases</vt:lpstr>
      <vt:lpstr>Test Cases</vt:lpstr>
      <vt:lpstr>Results (4 interest points, 3 thermals, 2 robots)</vt:lpstr>
      <vt:lpstr>Results</vt:lpstr>
      <vt:lpstr>Lifelong Planning A*</vt:lpstr>
      <vt:lpstr>Path Planning</vt:lpstr>
      <vt:lpstr>Path Planning</vt:lpstr>
      <vt:lpstr>Path Planning</vt:lpstr>
      <vt:lpstr>Path Planning</vt:lpstr>
      <vt:lpstr>Path Planning</vt:lpstr>
      <vt:lpstr>Path Planning</vt:lpstr>
      <vt:lpstr>Path Planning (Results)</vt:lpstr>
      <vt:lpstr>Path Planning (Extension)</vt:lpstr>
      <vt:lpstr>Path Planning (Extension)</vt:lpstr>
      <vt:lpstr>Theorem 1 (Proof)</vt:lpstr>
      <vt:lpstr>Theorem 2 (Proof)</vt:lpstr>
      <vt:lpstr>Proofs of Theorem 1 and Theorem 2 [1]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for Opportunistic Surveillance with Multiple Robots</dc:title>
  <dc:creator>Aneeq</dc:creator>
  <cp:lastModifiedBy>Zaman, Muhammad Aneeq Uz</cp:lastModifiedBy>
  <cp:revision>255</cp:revision>
  <cp:lastPrinted>2014-06-08T20:22:43Z</cp:lastPrinted>
  <dcterms:created xsi:type="dcterms:W3CDTF">2006-08-16T00:00:00Z</dcterms:created>
  <dcterms:modified xsi:type="dcterms:W3CDTF">2014-10-28T23:16:30Z</dcterms:modified>
</cp:coreProperties>
</file>