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74" r:id="rId13"/>
    <p:sldId id="273" r:id="rId14"/>
    <p:sldId id="272" r:id="rId15"/>
    <p:sldId id="271" r:id="rId16"/>
    <p:sldId id="267" r:id="rId17"/>
    <p:sldId id="275" r:id="rId18"/>
    <p:sldId id="268" r:id="rId19"/>
    <p:sldId id="269" r:id="rId20"/>
    <p:sldId id="270" r:id="rId21"/>
  </p:sldIdLst>
  <p:sldSz cx="9144000" cy="5143500" type="screen16x9"/>
  <p:notesSz cx="6858000" cy="9144000"/>
  <p:embeddedFontLs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iNVc2GzqJJvWrBV5woUEdxfs5m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365" y="7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45" name="Google Shape;145;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42439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3910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484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37187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6d7b22060f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g26d7b22060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6d7b22060f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g26d7b22060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9464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0" name="Google Shape;170;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rgbClr val="223366"/>
                </a:solidFill>
              </a:rPr>
              <a:t>Thank You !!</a:t>
            </a:r>
            <a:endParaRPr sz="1100" b="1">
              <a:solidFill>
                <a:srgbClr val="223366"/>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7" name="Google Shape;9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 name="Google Shape;10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 name="Google Shape;11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c9eb45f32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2c9eb45f32d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1" name="Google Shape;131;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53"/>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 name="Google Shape;15;p53"/>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5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Google Shape;17;p5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5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1"/>
        <p:cNvGrpSpPr/>
        <p:nvPr/>
      </p:nvGrpSpPr>
      <p:grpSpPr>
        <a:xfrm>
          <a:off x="0" y="0"/>
          <a:ext cx="0" cy="0"/>
          <a:chOff x="0" y="0"/>
          <a:chExt cx="0" cy="0"/>
        </a:xfrm>
      </p:grpSpPr>
      <p:sp>
        <p:nvSpPr>
          <p:cNvPr id="22" name="Google Shape;22;p5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 name="Google Shape;23;p5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5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 name="Google Shape;26;p5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 name="Google Shape;27;p5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Google Shape;28;p5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 name="Google Shape;29;p5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32" name="Google Shape;32;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3" name="Google Shape;3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5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5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 name="Google Shape;7;p52"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Arial"/>
                <a:ea typeface="Arial"/>
                <a:cs typeface="Arial"/>
                <a:sym typeface="Arial"/>
              </a:rPr>
              <a:t>Next Gen Employability Program</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3" name="Google Shape;63;p5" descr="A white circle in the sky&#10;&#10;Description automatically generated"/>
          <p:cNvPicPr preferRelativeResize="0"/>
          <p:nvPr/>
        </p:nvPicPr>
        <p:blipFill rotWithShape="1">
          <a:blip r:embed="rId3">
            <a:alphaModFix amt="5000"/>
          </a:blip>
          <a:srcRect t="5928" r="743" b="10202"/>
          <a:stretch/>
        </p:blipFill>
        <p:spPr>
          <a:xfrm>
            <a:off x="13063" y="8585"/>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5" name="Google Shape;65;p5"/>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61D23"/>
                </a:solidFill>
                <a:latin typeface="Arial"/>
                <a:ea typeface="Arial"/>
                <a:cs typeface="Arial"/>
                <a:sym typeface="Arial"/>
              </a:rPr>
              <a:t>NEXT GEN EMPLOYABILITY PROGRAM</a:t>
            </a:r>
            <a:endParaRPr sz="1400" b="0" i="0" u="none" strike="noStrike" cap="none">
              <a:solidFill>
                <a:srgbClr val="000000"/>
              </a:solidFill>
              <a:latin typeface="Arial"/>
              <a:ea typeface="Arial"/>
              <a:cs typeface="Arial"/>
              <a:sym typeface="Arial"/>
            </a:endParaRPr>
          </a:p>
        </p:txBody>
      </p:sp>
      <p:sp>
        <p:nvSpPr>
          <p:cNvPr id="68" name="Google Shape;68;p5"/>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161D23"/>
                </a:solidFill>
                <a:latin typeface="Arial"/>
                <a:ea typeface="Arial"/>
                <a:cs typeface="Arial"/>
                <a:sym typeface="Arial"/>
              </a:rPr>
              <a:t>Creating a future-ready workforce</a:t>
            </a:r>
            <a:endParaRPr sz="1400" b="0" i="0" u="none" strike="noStrike" cap="none">
              <a:solidFill>
                <a:srgbClr val="000000"/>
              </a:solidFill>
              <a:latin typeface="Arial"/>
              <a:ea typeface="Arial"/>
              <a:cs typeface="Arial"/>
              <a:sym typeface="Arial"/>
            </a:endParaRPr>
          </a:p>
        </p:txBody>
      </p:sp>
      <p:sp>
        <p:nvSpPr>
          <p:cNvPr id="69" name="Google Shape;69;p5"/>
          <p:cNvSpPr txBox="1"/>
          <p:nvPr/>
        </p:nvSpPr>
        <p:spPr>
          <a:xfrm>
            <a:off x="98867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Team Members</a:t>
            </a:r>
            <a:endParaRPr sz="1400" b="0" i="0" u="none" strike="noStrike" cap="none">
              <a:solidFill>
                <a:srgbClr val="000000"/>
              </a:solidFill>
              <a:latin typeface="Arial"/>
              <a:ea typeface="Arial"/>
              <a:cs typeface="Arial"/>
              <a:sym typeface="Arial"/>
            </a:endParaRPr>
          </a:p>
        </p:txBody>
      </p:sp>
      <p:sp>
        <p:nvSpPr>
          <p:cNvPr id="70" name="Google Shape;70;p5"/>
          <p:cNvSpPr txBox="1"/>
          <p:nvPr/>
        </p:nvSpPr>
        <p:spPr>
          <a:xfrm>
            <a:off x="1095100" y="3956075"/>
            <a:ext cx="2874600" cy="456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chemeClr val="dk1"/>
                </a:solidFill>
                <a:latin typeface="Arial"/>
                <a:ea typeface="Arial"/>
                <a:cs typeface="Arial"/>
                <a:sym typeface="Arial"/>
              </a:rPr>
              <a:t>Student Name :</a:t>
            </a:r>
            <a:r>
              <a:rPr lang="en" sz="1100" dirty="0">
                <a:solidFill>
                  <a:schemeClr val="dk1"/>
                </a:solidFill>
              </a:rPr>
              <a:t> SANDEEP SK</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200"/>
              </a:spcBef>
              <a:spcAft>
                <a:spcPts val="0"/>
              </a:spcAft>
              <a:buClr>
                <a:srgbClr val="000000"/>
              </a:buClr>
              <a:buSzPts val="1100"/>
              <a:buFont typeface="Arial"/>
              <a:buNone/>
            </a:pPr>
            <a:r>
              <a:rPr lang="en" sz="1100" b="0" i="0" u="none" strike="noStrike" cap="none" dirty="0">
                <a:solidFill>
                  <a:schemeClr val="dk1"/>
                </a:solidFill>
                <a:latin typeface="Arial"/>
                <a:ea typeface="Arial"/>
                <a:cs typeface="Arial"/>
                <a:sym typeface="Arial"/>
              </a:rPr>
              <a:t>Student ID </a:t>
            </a:r>
            <a:r>
              <a:rPr lang="en" sz="1100" b="0" i="0" u="none" strike="noStrike" cap="none">
                <a:solidFill>
                  <a:schemeClr val="dk1"/>
                </a:solidFill>
                <a:latin typeface="Arial"/>
                <a:ea typeface="Arial"/>
                <a:cs typeface="Arial"/>
                <a:sym typeface="Arial"/>
              </a:rPr>
              <a:t>: au113321243046</a:t>
            </a:r>
            <a:endParaRPr sz="1400" b="0" i="0" u="none" strike="noStrike" cap="none" dirty="0">
              <a:solidFill>
                <a:srgbClr val="000000"/>
              </a:solidFill>
              <a:latin typeface="Arial"/>
              <a:ea typeface="Arial"/>
              <a:cs typeface="Arial"/>
              <a:sym typeface="Arial"/>
            </a:endParaRPr>
          </a:p>
        </p:txBody>
      </p:sp>
      <p:cxnSp>
        <p:nvCxnSpPr>
          <p:cNvPr id="71" name="Google Shape;71;p5"/>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pic>
        <p:nvPicPr>
          <p:cNvPr id="72" name="Google Shape;72;p5"/>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3" name="Google Shape;73;p5"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4" name="Google Shape;74;p5"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cxnSp>
        <p:nvCxnSpPr>
          <p:cNvPr id="75" name="Google Shape;75;p5"/>
          <p:cNvCxnSpPr/>
          <p:nvPr/>
        </p:nvCxnSpPr>
        <p:spPr>
          <a:xfrm>
            <a:off x="5693065" y="3919492"/>
            <a:ext cx="1360200" cy="0"/>
          </a:xfrm>
          <a:prstGeom prst="straightConnector1">
            <a:avLst/>
          </a:prstGeom>
          <a:noFill/>
          <a:ln w="9525" cap="flat" cmpd="sng">
            <a:solidFill>
              <a:srgbClr val="000000"/>
            </a:solidFill>
            <a:prstDash val="lgDashDot"/>
            <a:round/>
            <a:headEnd type="none" w="sm" len="sm"/>
            <a:tailEnd type="none" w="sm" len="sm"/>
          </a:ln>
        </p:spPr>
      </p:cxnSp>
      <p:sp>
        <p:nvSpPr>
          <p:cNvPr id="76" name="Google Shape;76;p5"/>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College Name</a:t>
            </a:r>
            <a:endParaRPr/>
          </a:p>
        </p:txBody>
      </p:sp>
      <p:sp>
        <p:nvSpPr>
          <p:cNvPr id="77" name="Google Shape;77;p5"/>
          <p:cNvSpPr txBox="1"/>
          <p:nvPr/>
        </p:nvSpPr>
        <p:spPr>
          <a:xfrm>
            <a:off x="5693356" y="3956068"/>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dirty="0"/>
              <a:t>VELAMMAL INSTITUTE OF TECHNOLOGY</a:t>
            </a:r>
            <a:endParaRPr sz="11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3"/>
          <p:cNvSpPr txBox="1">
            <a:spLocks noGrp="1"/>
          </p:cNvSpPr>
          <p:nvPr>
            <p:ph type="title"/>
          </p:nvPr>
        </p:nvSpPr>
        <p:spPr>
          <a:xfrm>
            <a:off x="131012" y="682072"/>
            <a:ext cx="8526900" cy="3726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1600" b="1" i="0" u="none" strike="noStrike" cap="none" dirty="0">
                <a:solidFill>
                  <a:srgbClr val="213163"/>
                </a:solidFill>
                <a:latin typeface="Arial"/>
                <a:ea typeface="Arial"/>
                <a:cs typeface="Arial"/>
                <a:sym typeface="Arial"/>
              </a:rPr>
              <a:t>Modelling &amp; Results</a:t>
            </a:r>
            <a:endParaRPr sz="1600" b="1" i="0" u="none" strike="noStrike" cap="none" dirty="0">
              <a:solidFill>
                <a:srgbClr val="213163"/>
              </a:solidFill>
              <a:latin typeface="Arial"/>
              <a:ea typeface="Arial"/>
              <a:cs typeface="Arial"/>
              <a:sym typeface="Arial"/>
            </a:endParaRPr>
          </a:p>
          <a:p>
            <a:pPr marL="0" marR="0" lvl="0" indent="0" algn="l" rtl="0">
              <a:lnSpc>
                <a:spcPct val="115000"/>
              </a:lnSpc>
              <a:spcBef>
                <a:spcPts val="1200"/>
              </a:spcBef>
              <a:spcAft>
                <a:spcPts val="0"/>
              </a:spcAft>
              <a:buClr>
                <a:schemeClr val="dk1"/>
              </a:buClr>
              <a:buSzPts val="1100"/>
              <a:buFont typeface="Arial"/>
              <a:buNone/>
            </a:pPr>
            <a:r>
              <a:rPr lang="en" sz="1100" b="1" i="0" u="none" strike="noStrike" cap="none" dirty="0">
                <a:solidFill>
                  <a:schemeClr val="dk1"/>
                </a:solidFill>
                <a:latin typeface="Arial"/>
                <a:ea typeface="Arial"/>
                <a:cs typeface="Arial"/>
                <a:sym typeface="Arial"/>
              </a:rPr>
              <a:t>Data Modelling:</a:t>
            </a:r>
            <a:endParaRPr sz="1100" b="1" i="0" u="none" strike="noStrike" cap="none" dirty="0">
              <a:solidFill>
                <a:schemeClr val="dk1"/>
              </a:solidFill>
              <a:latin typeface="Arial"/>
              <a:ea typeface="Arial"/>
              <a:cs typeface="Arial"/>
              <a:sym typeface="Arial"/>
            </a:endParaRPr>
          </a:p>
          <a:p>
            <a:pPr marL="457200" marR="0" lvl="0" indent="-298450" algn="l" rtl="0">
              <a:lnSpc>
                <a:spcPct val="115000"/>
              </a:lnSpc>
              <a:spcBef>
                <a:spcPts val="120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The project begins with data modelling, defining the database schema using Django's ORM (Object-Relational Mapping).</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Entities such as User, Playlist, Song, and Artist are modelled, with appropriate relationships established to represent user interactions and music content organization.</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Customizations such as defining primary keys and optimizing database queries are implemented to ensure efficient data storage and retrieval.</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200"/>
              </a:spcBef>
              <a:spcAft>
                <a:spcPts val="0"/>
              </a:spcAft>
              <a:buClr>
                <a:schemeClr val="dk1"/>
              </a:buClr>
              <a:buSzPts val="1100"/>
              <a:buFont typeface="Arial"/>
              <a:buNone/>
            </a:pPr>
            <a:r>
              <a:rPr lang="en" sz="1100" b="1" i="0" u="none" strike="noStrike" cap="none" dirty="0">
                <a:solidFill>
                  <a:schemeClr val="dk1"/>
                </a:solidFill>
                <a:latin typeface="Arial"/>
                <a:ea typeface="Arial"/>
                <a:cs typeface="Arial"/>
                <a:sym typeface="Arial"/>
              </a:rPr>
              <a:t>Implementation and Results:</a:t>
            </a:r>
            <a:endParaRPr sz="1100" b="1" i="0" u="none" strike="noStrike" cap="none" dirty="0">
              <a:solidFill>
                <a:schemeClr val="dk1"/>
              </a:solidFill>
              <a:latin typeface="Arial"/>
              <a:ea typeface="Arial"/>
              <a:cs typeface="Arial"/>
              <a:sym typeface="Arial"/>
            </a:endParaRPr>
          </a:p>
          <a:p>
            <a:pPr marL="457200" marR="0" lvl="0" indent="-298450" algn="l" rtl="0">
              <a:lnSpc>
                <a:spcPct val="115000"/>
              </a:lnSpc>
              <a:spcBef>
                <a:spcPts val="120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Following data modelling, the implementation phase focuses on building features to enable music discovery, organization, and social interaction.</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User registration and authentication functionalities are developed to provide personalized experiences and secure access to the application.</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A comprehensive music library is implemented, allowing users to browse, search, and explore a vast collection of songs, albums, and artists.</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Personalized playlist creation features enable users to curate their own collections of favorite songs, while recommendation systems suggest relevant music based on user preferences and listening history.</a:t>
            </a: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2800"/>
              <a:buFont typeface="Arial"/>
              <a:buNone/>
            </a:pPr>
            <a:endParaRPr sz="1600" b="1" i="0" u="none" strike="noStrike" cap="none" dirty="0">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i="0" u="none" strike="noStrike" cap="none" dirty="0">
              <a:solidFill>
                <a:srgbClr val="213163"/>
              </a:solidFill>
              <a:latin typeface="Arial"/>
              <a:ea typeface="Arial"/>
              <a:cs typeface="Arial"/>
              <a:sym typeface="Arial"/>
            </a:endParaRPr>
          </a:p>
        </p:txBody>
      </p:sp>
      <p:cxnSp>
        <p:nvCxnSpPr>
          <p:cNvPr id="148" name="Google Shape;148;p43"/>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49" name="Google Shape;149;p43"/>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Signup Page</a:t>
            </a:r>
            <a:endParaRPr dirty="0"/>
          </a:p>
        </p:txBody>
      </p:sp>
      <p:pic>
        <p:nvPicPr>
          <p:cNvPr id="155" name="Google Shape;155;p46"/>
          <p:cNvPicPr preferRelativeResize="0"/>
          <p:nvPr/>
        </p:nvPicPr>
        <p:blipFill>
          <a:blip r:embed="rId3"/>
          <a:srcRect/>
          <a:stretch/>
        </p:blipFill>
        <p:spPr>
          <a:xfrm>
            <a:off x="881421" y="1070750"/>
            <a:ext cx="7066399" cy="36362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Login Page</a:t>
            </a:r>
            <a:endParaRPr dirty="0"/>
          </a:p>
        </p:txBody>
      </p:sp>
      <p:pic>
        <p:nvPicPr>
          <p:cNvPr id="155" name="Google Shape;155;p46"/>
          <p:cNvPicPr preferRelativeResize="0"/>
          <p:nvPr/>
        </p:nvPicPr>
        <p:blipFill>
          <a:blip r:embed="rId3"/>
          <a:srcRect/>
          <a:stretch/>
        </p:blipFill>
        <p:spPr>
          <a:xfrm>
            <a:off x="810300" y="1122383"/>
            <a:ext cx="7208642" cy="3532985"/>
          </a:xfrm>
          <a:prstGeom prst="rect">
            <a:avLst/>
          </a:prstGeom>
          <a:noFill/>
          <a:ln>
            <a:noFill/>
          </a:ln>
        </p:spPr>
      </p:pic>
    </p:spTree>
    <p:extLst>
      <p:ext uri="{BB962C8B-B14F-4D97-AF65-F5344CB8AC3E}">
        <p14:creationId xmlns:p14="http://schemas.microsoft.com/office/powerpoint/2010/main" val="2408898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Home-Page</a:t>
            </a:r>
            <a:endParaRPr dirty="0"/>
          </a:p>
        </p:txBody>
      </p:sp>
      <p:pic>
        <p:nvPicPr>
          <p:cNvPr id="155" name="Google Shape;155;p46"/>
          <p:cNvPicPr preferRelativeResize="0"/>
          <p:nvPr/>
        </p:nvPicPr>
        <p:blipFill>
          <a:blip r:embed="rId3"/>
          <a:srcRect/>
          <a:stretch/>
        </p:blipFill>
        <p:spPr>
          <a:xfrm>
            <a:off x="810300" y="1122383"/>
            <a:ext cx="7208642" cy="3532985"/>
          </a:xfrm>
          <a:prstGeom prst="rect">
            <a:avLst/>
          </a:prstGeom>
          <a:noFill/>
          <a:ln>
            <a:noFill/>
          </a:ln>
        </p:spPr>
      </p:pic>
    </p:spTree>
    <p:extLst>
      <p:ext uri="{BB962C8B-B14F-4D97-AF65-F5344CB8AC3E}">
        <p14:creationId xmlns:p14="http://schemas.microsoft.com/office/powerpoint/2010/main" val="3942419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Home-Page 2</a:t>
            </a:r>
            <a:endParaRPr dirty="0"/>
          </a:p>
        </p:txBody>
      </p:sp>
      <p:pic>
        <p:nvPicPr>
          <p:cNvPr id="155" name="Google Shape;155;p46"/>
          <p:cNvPicPr preferRelativeResize="0"/>
          <p:nvPr/>
        </p:nvPicPr>
        <p:blipFill>
          <a:blip r:embed="rId3"/>
          <a:srcRect/>
          <a:stretch/>
        </p:blipFill>
        <p:spPr>
          <a:xfrm>
            <a:off x="810300" y="1154094"/>
            <a:ext cx="7208642" cy="3469562"/>
          </a:xfrm>
          <a:prstGeom prst="rect">
            <a:avLst/>
          </a:prstGeom>
          <a:noFill/>
          <a:ln>
            <a:noFill/>
          </a:ln>
        </p:spPr>
      </p:pic>
    </p:spTree>
    <p:extLst>
      <p:ext uri="{BB962C8B-B14F-4D97-AF65-F5344CB8AC3E}">
        <p14:creationId xmlns:p14="http://schemas.microsoft.com/office/powerpoint/2010/main" val="3542155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All songs</a:t>
            </a:r>
            <a:endParaRPr dirty="0"/>
          </a:p>
        </p:txBody>
      </p:sp>
      <p:pic>
        <p:nvPicPr>
          <p:cNvPr id="155" name="Google Shape;155;p46"/>
          <p:cNvPicPr preferRelativeResize="0"/>
          <p:nvPr/>
        </p:nvPicPr>
        <p:blipFill>
          <a:blip r:embed="rId3"/>
          <a:srcRect/>
          <a:stretch/>
        </p:blipFill>
        <p:spPr>
          <a:xfrm>
            <a:off x="810300" y="1115200"/>
            <a:ext cx="7208642" cy="3547350"/>
          </a:xfrm>
          <a:prstGeom prst="rect">
            <a:avLst/>
          </a:prstGeom>
          <a:noFill/>
          <a:ln>
            <a:noFill/>
          </a:ln>
        </p:spPr>
      </p:pic>
    </p:spTree>
    <p:extLst>
      <p:ext uri="{BB962C8B-B14F-4D97-AF65-F5344CB8AC3E}">
        <p14:creationId xmlns:p14="http://schemas.microsoft.com/office/powerpoint/2010/main" val="1702110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6d7b22060f_0_3"/>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IN" b="1" dirty="0"/>
              <a:t>S</a:t>
            </a:r>
            <a:r>
              <a:rPr lang="en" b="1" dirty="0"/>
              <a:t>ong Page </a:t>
            </a:r>
            <a:endParaRPr dirty="0"/>
          </a:p>
        </p:txBody>
      </p:sp>
      <p:pic>
        <p:nvPicPr>
          <p:cNvPr id="161" name="Google Shape;161;g26d7b22060f_0_3"/>
          <p:cNvPicPr preferRelativeResize="0"/>
          <p:nvPr/>
        </p:nvPicPr>
        <p:blipFill>
          <a:blip r:embed="rId3"/>
          <a:srcRect/>
          <a:stretch/>
        </p:blipFill>
        <p:spPr>
          <a:xfrm>
            <a:off x="780375" y="1195910"/>
            <a:ext cx="7160269" cy="34906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6d7b22060f_0_3"/>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IN" b="1" dirty="0"/>
              <a:t>History</a:t>
            </a:r>
            <a:r>
              <a:rPr lang="en" b="1" dirty="0"/>
              <a:t> Page </a:t>
            </a:r>
            <a:endParaRPr dirty="0"/>
          </a:p>
        </p:txBody>
      </p:sp>
      <p:pic>
        <p:nvPicPr>
          <p:cNvPr id="161" name="Google Shape;161;g26d7b22060f_0_3"/>
          <p:cNvPicPr preferRelativeResize="0"/>
          <p:nvPr/>
        </p:nvPicPr>
        <p:blipFill>
          <a:blip r:embed="rId3"/>
          <a:srcRect/>
          <a:stretch/>
        </p:blipFill>
        <p:spPr>
          <a:xfrm>
            <a:off x="799399" y="1195910"/>
            <a:ext cx="7122220" cy="3490630"/>
          </a:xfrm>
          <a:prstGeom prst="rect">
            <a:avLst/>
          </a:prstGeom>
          <a:noFill/>
          <a:ln>
            <a:noFill/>
          </a:ln>
        </p:spPr>
      </p:pic>
    </p:spTree>
    <p:extLst>
      <p:ext uri="{BB962C8B-B14F-4D97-AF65-F5344CB8AC3E}">
        <p14:creationId xmlns:p14="http://schemas.microsoft.com/office/powerpoint/2010/main" val="2930427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49"/>
          <p:cNvSpPr txBox="1">
            <a:spLocks noGrp="1"/>
          </p:cNvSpPr>
          <p:nvPr>
            <p:ph type="title"/>
          </p:nvPr>
        </p:nvSpPr>
        <p:spPr>
          <a:xfrm>
            <a:off x="215053" y="719666"/>
            <a:ext cx="8421857" cy="547983"/>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 sz="1600" b="1">
                <a:solidFill>
                  <a:srgbClr val="213163"/>
                </a:solidFill>
                <a:latin typeface="Arial"/>
                <a:ea typeface="Arial"/>
                <a:cs typeface="Arial"/>
                <a:sym typeface="Arial"/>
              </a:rPr>
              <a:t>Future Enhancements</a:t>
            </a:r>
            <a:r>
              <a:rPr lang="en" sz="1600" b="1">
                <a:solidFill>
                  <a:srgbClr val="374151"/>
                </a:solidFill>
                <a:latin typeface="Arial"/>
                <a:ea typeface="Arial"/>
                <a:cs typeface="Arial"/>
                <a:sym typeface="Arial"/>
              </a:rPr>
              <a:t>:</a:t>
            </a:r>
            <a:br>
              <a:rPr lang="en" b="0" i="0">
                <a:solidFill>
                  <a:srgbClr val="374151"/>
                </a:solidFill>
                <a:latin typeface="Arial"/>
                <a:ea typeface="Arial"/>
                <a:cs typeface="Arial"/>
                <a:sym typeface="Arial"/>
              </a:rPr>
            </a:br>
            <a:endParaRPr/>
          </a:p>
        </p:txBody>
      </p:sp>
      <p:sp>
        <p:nvSpPr>
          <p:cNvPr id="167" name="Google Shape;167;p49"/>
          <p:cNvSpPr txBox="1"/>
          <p:nvPr/>
        </p:nvSpPr>
        <p:spPr>
          <a:xfrm>
            <a:off x="303325" y="1237825"/>
            <a:ext cx="8666700" cy="3692700"/>
          </a:xfrm>
          <a:prstGeom prst="rect">
            <a:avLst/>
          </a:prstGeom>
          <a:noFill/>
          <a:ln>
            <a:noFill/>
          </a:ln>
        </p:spPr>
        <p:txBody>
          <a:bodyPr spcFirstLastPara="1" wrap="square" lIns="91425" tIns="91425" rIns="91425" bIns="91425" anchor="t" anchorCtr="0">
            <a:noAutofit/>
          </a:bodyPr>
          <a:lstStyle/>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Personalized Recommendations:</a:t>
            </a:r>
            <a:r>
              <a:rPr lang="en" sz="1200" b="0" i="0" u="none" strike="noStrike" cap="none">
                <a:solidFill>
                  <a:srgbClr val="0D0D0D"/>
                </a:solidFill>
                <a:highlight>
                  <a:srgbClr val="FFFFFF"/>
                </a:highlight>
                <a:latin typeface="Roboto"/>
                <a:ea typeface="Roboto"/>
                <a:cs typeface="Roboto"/>
                <a:sym typeface="Roboto"/>
              </a:rPr>
              <a:t> Utilize advanced algorithms to analyze user listening habits, preferences, and contextual data to offer tailored music recommendations.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Social Integration: </a:t>
            </a:r>
            <a:r>
              <a:rPr lang="en" sz="1200" b="0" i="0" u="none" strike="noStrike" cap="none">
                <a:solidFill>
                  <a:srgbClr val="0D0D0D"/>
                </a:solidFill>
                <a:highlight>
                  <a:srgbClr val="FFFFFF"/>
                </a:highlight>
                <a:latin typeface="Roboto"/>
                <a:ea typeface="Roboto"/>
                <a:cs typeface="Roboto"/>
                <a:sym typeface="Roboto"/>
              </a:rPr>
              <a:t>Implement features that enable users to connect with friends, share playlists, view what others are listening to, and collaborate on music discovery.</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AI-Driven Playlist Creation: </a:t>
            </a:r>
            <a:r>
              <a:rPr lang="en" sz="1200" b="0" i="0" u="none" strike="noStrike" cap="none">
                <a:solidFill>
                  <a:srgbClr val="0D0D0D"/>
                </a:solidFill>
                <a:highlight>
                  <a:srgbClr val="FFFFFF"/>
                </a:highlight>
                <a:latin typeface="Roboto"/>
                <a:ea typeface="Roboto"/>
                <a:cs typeface="Roboto"/>
                <a:sym typeface="Roboto"/>
              </a:rPr>
              <a:t>Employ artificial intelligence algorithms to curate playlists based on user preferences, mood, activity, and even contextual factors like weather or location.</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Enhanced Discovery Tools: </a:t>
            </a:r>
            <a:r>
              <a:rPr lang="en" sz="1200" b="0" i="0" u="none" strike="noStrike" cap="none">
                <a:solidFill>
                  <a:srgbClr val="0D0D0D"/>
                </a:solidFill>
                <a:highlight>
                  <a:srgbClr val="FFFFFF"/>
                </a:highlight>
                <a:latin typeface="Roboto"/>
                <a:ea typeface="Roboto"/>
                <a:cs typeface="Roboto"/>
                <a:sym typeface="Roboto"/>
              </a:rPr>
              <a:t>Develop tools such as interactive maps showcasing local music scenes, virtual concerts, or immersive experiences for users to explore new genres and artists.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Lyric Integration</a:t>
            </a:r>
            <a:r>
              <a:rPr lang="en" sz="1200" b="0" i="0" u="none" strike="noStrike" cap="none">
                <a:solidFill>
                  <a:srgbClr val="0D0D0D"/>
                </a:solidFill>
                <a:highlight>
                  <a:srgbClr val="FFFFFF"/>
                </a:highlight>
                <a:latin typeface="Roboto"/>
                <a:ea typeface="Roboto"/>
                <a:cs typeface="Roboto"/>
                <a:sym typeface="Roboto"/>
              </a:rPr>
              <a:t>: Integrate lyrics into the app, allowing users to follow along with songs, search based on specific lyrics, and even provide translations for multilingual lyrics.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Live Streaming and Virtual Concerts: </a:t>
            </a:r>
            <a:r>
              <a:rPr lang="en" sz="1200" b="0" i="0" u="none" strike="noStrike" cap="none">
                <a:solidFill>
                  <a:srgbClr val="0D0D0D"/>
                </a:solidFill>
                <a:highlight>
                  <a:srgbClr val="FFFFFF"/>
                </a:highlight>
                <a:latin typeface="Roboto"/>
                <a:ea typeface="Roboto"/>
                <a:cs typeface="Roboto"/>
                <a:sym typeface="Roboto"/>
              </a:rPr>
              <a:t>Partner with artists and venues to offer live streaming of concerts, virtual reality experiences, and exclusive behind-the-scenes content for users.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Music Education Resources: </a:t>
            </a:r>
            <a:r>
              <a:rPr lang="en" sz="1200" b="0" i="0" u="none" strike="noStrike" cap="none">
                <a:solidFill>
                  <a:srgbClr val="0D0D0D"/>
                </a:solidFill>
                <a:highlight>
                  <a:srgbClr val="FFFFFF"/>
                </a:highlight>
                <a:latin typeface="Roboto"/>
                <a:ea typeface="Roboto"/>
                <a:cs typeface="Roboto"/>
                <a:sym typeface="Roboto"/>
              </a:rPr>
              <a:t>Provide tutorials, instrument lessons, music theory quizzes, and interactive challenges to help users learn more about music and improve their skills.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Voice Control and Integration: </a:t>
            </a:r>
            <a:r>
              <a:rPr lang="en" sz="1200" b="0" i="0" u="none" strike="noStrike" cap="none">
                <a:solidFill>
                  <a:srgbClr val="0D0D0D"/>
                </a:solidFill>
                <a:highlight>
                  <a:srgbClr val="FFFFFF"/>
                </a:highlight>
                <a:latin typeface="Roboto"/>
                <a:ea typeface="Roboto"/>
                <a:cs typeface="Roboto"/>
                <a:sym typeface="Roboto"/>
              </a:rPr>
              <a:t>Enable voice-controlled commands for hands-free operation, allowing users to search for songs, control playback, and navigate the app using voice commands.</a:t>
            </a:r>
            <a:endParaRPr sz="1200" b="0" i="0" u="none" strike="noStrike" cap="none">
              <a:solidFill>
                <a:srgbClr val="0D0D0D"/>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0"/>
          <p:cNvSpPr txBox="1">
            <a:spLocks noGrp="1"/>
          </p:cNvSpPr>
          <p:nvPr>
            <p:ph type="title"/>
          </p:nvPr>
        </p:nvSpPr>
        <p:spPr>
          <a:xfrm>
            <a:off x="131012" y="682074"/>
            <a:ext cx="8396400" cy="358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Conclusion</a:t>
            </a:r>
            <a:endParaRPr sz="1800" b="0"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0" i="0" u="none" strike="noStrike" cap="none">
                <a:solidFill>
                  <a:srgbClr val="213163"/>
                </a:solidFill>
                <a:latin typeface="Arial"/>
                <a:ea typeface="Arial"/>
                <a:cs typeface="Arial"/>
                <a:sym typeface="Arial"/>
              </a:rPr>
              <a:t>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a:t>
            </a:r>
            <a:endParaRPr sz="1600" b="0" i="0" u="none" strike="noStrike" cap="none">
              <a:solidFill>
                <a:srgbClr val="213163"/>
              </a:solidFill>
              <a:latin typeface="Arial"/>
              <a:ea typeface="Arial"/>
              <a:cs typeface="Arial"/>
              <a:sym typeface="Arial"/>
            </a:endParaRPr>
          </a:p>
        </p:txBody>
      </p:sp>
      <p:cxnSp>
        <p:nvCxnSpPr>
          <p:cNvPr id="173" name="Google Shape;173;p5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74" name="Google Shape;174;p5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8"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Clr>
                <a:srgbClr val="000000"/>
              </a:buClr>
              <a:buSzPts val="2000"/>
              <a:buFont typeface="Arial"/>
              <a:buNone/>
            </a:pPr>
            <a:r>
              <a:rPr lang="en" sz="2000" b="1" i="0" u="none" strike="noStrike" cap="none">
                <a:solidFill>
                  <a:srgbClr val="213164"/>
                </a:solidFill>
                <a:latin typeface="Arial"/>
                <a:ea typeface="Arial"/>
                <a:cs typeface="Arial"/>
                <a:sym typeface="Arial"/>
              </a:rPr>
              <a:t>CAPSTONE PROJECT SHOWCASE</a:t>
            </a:r>
            <a:endParaRPr sz="1400" b="0" i="0" u="none" strike="noStrike" cap="none">
              <a:solidFill>
                <a:srgbClr val="000000"/>
              </a:solidFill>
              <a:latin typeface="Arial"/>
              <a:ea typeface="Arial"/>
              <a:cs typeface="Arial"/>
              <a:sym typeface="Arial"/>
            </a:endParaRPr>
          </a:p>
        </p:txBody>
      </p:sp>
      <p:sp>
        <p:nvSpPr>
          <p:cNvPr id="84" name="Google Shape;84;p8"/>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5" name="Google Shape;85;p8"/>
          <p:cNvSpPr txBox="1"/>
          <p:nvPr/>
        </p:nvSpPr>
        <p:spPr>
          <a:xfrm>
            <a:off x="1571630" y="3183633"/>
            <a:ext cx="5839200" cy="246300"/>
          </a:xfrm>
          <a:prstGeom prst="rect">
            <a:avLst/>
          </a:prstGeom>
          <a:noFill/>
          <a:ln>
            <a:noFill/>
          </a:ln>
        </p:spPr>
        <p:txBody>
          <a:bodyPr spcFirstLastPara="1" wrap="square" lIns="0" tIns="0" rIns="0" bIns="0" anchor="t" anchorCtr="0">
            <a:spAutoFit/>
          </a:bodyPr>
          <a:lstStyle/>
          <a:p>
            <a:pPr marL="0" marR="0" lvl="0" indent="0" algn="l" rtl="0">
              <a:lnSpc>
                <a:spcPct val="124749"/>
              </a:lnSpc>
              <a:spcBef>
                <a:spcPts val="0"/>
              </a:spcBef>
              <a:spcAft>
                <a:spcPts val="0"/>
              </a:spcAft>
              <a:buClr>
                <a:srgbClr val="000000"/>
              </a:buClr>
              <a:buSzPts val="1600"/>
              <a:buFont typeface="Arial"/>
              <a:buNone/>
            </a:pPr>
            <a:r>
              <a:rPr lang="en" sz="1600" b="1" i="0" u="none" strike="noStrike" cap="none">
                <a:solidFill>
                  <a:schemeClr val="dk1"/>
                </a:solidFill>
                <a:latin typeface="Arial"/>
                <a:ea typeface="Arial"/>
                <a:cs typeface="Arial"/>
                <a:sym typeface="Arial"/>
              </a:rPr>
              <a:t>        Music Web Application using Django Framework</a:t>
            </a:r>
            <a:endParaRPr sz="1600" b="0" i="0" u="none" strike="noStrike" cap="non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Clr>
                <a:srgbClr val="000000"/>
              </a:buClr>
              <a:buSzPts val="1600"/>
              <a:buFont typeface="Arial"/>
              <a:buNone/>
            </a:pPr>
            <a:r>
              <a:rPr lang="en"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51"/>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 sz="3000" b="1">
                <a:solidFill>
                  <a:srgbClr val="223366"/>
                </a:solidFil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6"/>
          <p:cNvSpPr txBox="1">
            <a:spLocks noGrp="1"/>
          </p:cNvSpPr>
          <p:nvPr>
            <p:ph type="title"/>
          </p:nvPr>
        </p:nvSpPr>
        <p:spPr>
          <a:xfrm>
            <a:off x="138661" y="692945"/>
            <a:ext cx="8722800" cy="388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Abstract</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800" b="0" i="0" u="none" strike="noStrike" cap="none">
                <a:solidFill>
                  <a:srgbClr val="213163"/>
                </a:solidFill>
                <a:latin typeface="Arial"/>
                <a:ea typeface="Arial"/>
                <a:cs typeface="Arial"/>
                <a:sym typeface="Arial"/>
              </a:rPr>
              <a: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a:t>
            </a:r>
            <a:endParaRPr sz="1800" b="0"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           </a:t>
            </a:r>
            <a:endParaRPr sz="1600" b="1" i="0" u="none" strike="noStrike" cap="none">
              <a:solidFill>
                <a:srgbClr val="213163"/>
              </a:solidFill>
              <a:latin typeface="Arial"/>
              <a:ea typeface="Arial"/>
              <a:cs typeface="Arial"/>
              <a:sym typeface="Arial"/>
            </a:endParaRPr>
          </a:p>
        </p:txBody>
      </p:sp>
      <p:cxnSp>
        <p:nvCxnSpPr>
          <p:cNvPr id="93" name="Google Shape;93;p3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36"/>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7"/>
          <p:cNvSpPr txBox="1">
            <a:spLocks noGrp="1"/>
          </p:cNvSpPr>
          <p:nvPr>
            <p:ph type="title"/>
          </p:nvPr>
        </p:nvSpPr>
        <p:spPr>
          <a:xfrm>
            <a:off x="131012" y="682074"/>
            <a:ext cx="8483400" cy="3606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Problem Statement</a:t>
            </a:r>
            <a:endParaRPr sz="18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700" b="0" i="0" u="none" strike="noStrike" cap="none">
                <a:solidFill>
                  <a:srgbClr val="213163"/>
                </a:solidFill>
                <a:latin typeface="Arial"/>
                <a:ea typeface="Arial"/>
                <a:cs typeface="Arial"/>
                <a:sym typeface="Arial"/>
              </a:rPr>
              <a: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a:t>
            </a:r>
            <a:endParaRPr sz="1700" b="0" i="0" u="none" strike="noStrike" cap="none">
              <a:solidFill>
                <a:srgbClr val="213163"/>
              </a:solidFill>
              <a:latin typeface="Arial"/>
              <a:ea typeface="Arial"/>
              <a:cs typeface="Arial"/>
              <a:sym typeface="Arial"/>
            </a:endParaRPr>
          </a:p>
        </p:txBody>
      </p:sp>
      <p:cxnSp>
        <p:nvCxnSpPr>
          <p:cNvPr id="100" name="Google Shape;100;p3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1" name="Google Shape;101;p37"/>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8"/>
          <p:cNvSpPr txBox="1">
            <a:spLocks noGrp="1"/>
          </p:cNvSpPr>
          <p:nvPr>
            <p:ph type="title"/>
          </p:nvPr>
        </p:nvSpPr>
        <p:spPr>
          <a:xfrm>
            <a:off x="131011" y="682070"/>
            <a:ext cx="8668500" cy="387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Project Overview</a:t>
            </a:r>
            <a:endParaRPr sz="18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0" i="0" u="none" strike="noStrike" cap="none">
                <a:solidFill>
                  <a:srgbClr val="213163"/>
                </a:solidFill>
                <a:latin typeface="Arial"/>
                <a:ea typeface="Arial"/>
                <a:cs typeface="Arial"/>
                <a:sym typeface="Arial"/>
              </a:rPr>
              <a:t>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a:t>
            </a:r>
            <a:endParaRPr sz="1600" b="0" i="0" u="none" strike="noStrike" cap="none">
              <a:solidFill>
                <a:srgbClr val="213163"/>
              </a:solidFill>
              <a:latin typeface="Arial"/>
              <a:ea typeface="Arial"/>
              <a:cs typeface="Arial"/>
              <a:sym typeface="Arial"/>
            </a:endParaRPr>
          </a:p>
        </p:txBody>
      </p:sp>
      <p:cxnSp>
        <p:nvCxnSpPr>
          <p:cNvPr id="107" name="Google Shape;107;p3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8" name="Google Shape;108;p38"/>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9"/>
          <p:cNvSpPr txBox="1">
            <a:spLocks noGrp="1"/>
          </p:cNvSpPr>
          <p:nvPr>
            <p:ph type="title"/>
          </p:nvPr>
        </p:nvSpPr>
        <p:spPr>
          <a:xfrm>
            <a:off x="131011" y="682070"/>
            <a:ext cx="8646600" cy="387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Proposed Solution</a:t>
            </a:r>
            <a:endParaRPr sz="18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                     </a:t>
            </a:r>
            <a:r>
              <a:rPr lang="en" sz="1600" b="0" i="0" u="none" strike="noStrike" cap="none">
                <a:solidFill>
                  <a:srgbClr val="213163"/>
                </a:solidFill>
                <a:latin typeface="Arial"/>
                <a:ea typeface="Arial"/>
                <a:cs typeface="Arial"/>
                <a:sym typeface="Arial"/>
              </a:rPr>
              <a:t>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a:t>
            </a:r>
            <a:endParaRPr sz="1600" b="0" i="0" u="none" strike="noStrike" cap="none">
              <a:solidFill>
                <a:srgbClr val="213163"/>
              </a:solidFill>
              <a:latin typeface="Arial"/>
              <a:ea typeface="Arial"/>
              <a:cs typeface="Arial"/>
              <a:sym typeface="Arial"/>
            </a:endParaRPr>
          </a:p>
        </p:txBody>
      </p:sp>
      <p:sp>
        <p:nvSpPr>
          <p:cNvPr id="114" name="Google Shape;114;p39"/>
          <p:cNvSpPr txBox="1"/>
          <p:nvPr/>
        </p:nvSpPr>
        <p:spPr>
          <a:xfrm>
            <a:off x="138533" y="1102220"/>
            <a:ext cx="8866934" cy="37683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en" sz="1400" b="0" i="0" u="none" strike="noStrike" cap="none">
                <a:solidFill>
                  <a:srgbClr val="37415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cxnSp>
        <p:nvCxnSpPr>
          <p:cNvPr id="115" name="Google Shape;115;p3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 name="Google Shape;116;p3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0"/>
          <p:cNvSpPr txBox="1"/>
          <p:nvPr/>
        </p:nvSpPr>
        <p:spPr>
          <a:xfrm>
            <a:off x="228600" y="759749"/>
            <a:ext cx="8396700" cy="3740400"/>
          </a:xfrm>
          <a:prstGeom prst="rect">
            <a:avLst/>
          </a:prstGeom>
          <a:noFill/>
          <a:ln>
            <a:noFill/>
          </a:ln>
        </p:spPr>
        <p:txBody>
          <a:bodyPr spcFirstLastPara="1" wrap="square" lIns="91425" tIns="45700" rIns="91425" bIns="45700" anchor="t" anchorCtr="0">
            <a:spAutoFit/>
          </a:bodyPr>
          <a:lstStyle/>
          <a:p>
            <a:pPr marL="0" marR="0" lvl="1" indent="0" algn="l" rtl="0">
              <a:lnSpc>
                <a:spcPct val="150000"/>
              </a:lnSpc>
              <a:spcBef>
                <a:spcPts val="0"/>
              </a:spcBef>
              <a:spcAft>
                <a:spcPts val="0"/>
              </a:spcAft>
              <a:buClr>
                <a:srgbClr val="000000"/>
              </a:buClr>
              <a:buSzPts val="2000"/>
              <a:buFont typeface="Arial"/>
              <a:buNone/>
            </a:pPr>
            <a:r>
              <a:rPr lang="en" sz="2000" b="1" i="0" u="none" strike="noStrike" cap="none">
                <a:solidFill>
                  <a:srgbClr val="374151"/>
                </a:solidFill>
                <a:latin typeface="Arial"/>
                <a:ea typeface="Arial"/>
                <a:cs typeface="Arial"/>
                <a:sym typeface="Arial"/>
              </a:rPr>
              <a:t>SOLUTION:</a:t>
            </a:r>
            <a:endParaRPr sz="2000" b="1" i="0" u="none" strike="noStrike" cap="none">
              <a:solidFill>
                <a:srgbClr val="374151"/>
              </a:solidFill>
              <a:latin typeface="Arial"/>
              <a:ea typeface="Arial"/>
              <a:cs typeface="Arial"/>
              <a:sym typeface="Arial"/>
            </a:endParaRPr>
          </a:p>
          <a:p>
            <a:pPr marL="742950" marR="0" lvl="1" indent="-196850" algn="l" rtl="0">
              <a:lnSpc>
                <a:spcPct val="150000"/>
              </a:lnSpc>
              <a:spcBef>
                <a:spcPts val="0"/>
              </a:spcBef>
              <a:spcAft>
                <a:spcPts val="0"/>
              </a:spcAft>
              <a:buClr>
                <a:srgbClr val="000000"/>
              </a:buClr>
              <a:buSzPts val="1400"/>
              <a:buFont typeface="Arial"/>
              <a:buNone/>
            </a:pPr>
            <a:r>
              <a:rPr lang="en" sz="1800" b="0" i="0" u="none" strike="noStrike" cap="none">
                <a:solidFill>
                  <a:srgbClr val="374151"/>
                </a:solidFill>
                <a:latin typeface="Arial"/>
                <a:ea typeface="Arial"/>
                <a:cs typeface="Arial"/>
                <a:sym typeface="Arial"/>
              </a:rPr>
              <a:t>         The proposed solution also includes robust backend infrastructure to support seamless music streaming directly within the application, eliminating the need for external plugins or software. Leveraging Django's powerful ORM and caching mechanisms, the application will ensure efficient data retrieval and delivery, enhancing overall performance and user experience. Furthermore, the integration of cloud storage solutions for music files will enable scalable and reliable content delivery, accommodating a growing user base and expanding music library.</a:t>
            </a:r>
            <a:endParaRPr sz="1800" b="0" i="0" u="none" strike="noStrike" cap="none">
              <a:solidFill>
                <a:srgbClr val="374151"/>
              </a:solidFill>
              <a:latin typeface="Arial"/>
              <a:ea typeface="Arial"/>
              <a:cs typeface="Arial"/>
              <a:sym typeface="Arial"/>
            </a:endParaRPr>
          </a:p>
        </p:txBody>
      </p:sp>
      <p:cxnSp>
        <p:nvCxnSpPr>
          <p:cNvPr id="122" name="Google Shape;122;p4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3" name="Google Shape;123;p4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2c9eb45f32d_0_9"/>
          <p:cNvSpPr txBox="1"/>
          <p:nvPr/>
        </p:nvSpPr>
        <p:spPr>
          <a:xfrm>
            <a:off x="371875" y="711175"/>
            <a:ext cx="7949100" cy="354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000000"/>
                </a:solidFill>
                <a:latin typeface="Arial"/>
                <a:ea typeface="Arial"/>
                <a:cs typeface="Arial"/>
                <a:sym typeface="Arial"/>
              </a:rPr>
              <a:t>SOLUTION:</a:t>
            </a:r>
            <a:endParaRPr sz="2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rial"/>
                <a:ea typeface="Arial"/>
                <a:cs typeface="Arial"/>
                <a:sym typeface="Arial"/>
              </a:rPr>
              <a:t>                  Moreover, the project will prioritize user feedback and iterative development to continuously enhance and refine the application's features and functionalities. Through user testing and analytics, the team will gather insights to optimize the user experience, improve recommendation accuracy, and address any usability issues. Additionally, regular updates and maintenance will ensure the application remains secure, up-to-date with industry standards, and capable of meeting evolving user needs. By adopting an agile development approach and incorporating user-centric design principles, the proposed solution aims to deliver a cutting-edge music web application that sets new standards for personalized music discovery and engagement.</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4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34" name="Google Shape;134;p42"/>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42"/>
          <p:cNvSpPr/>
          <p:nvPr/>
        </p:nvSpPr>
        <p:spPr>
          <a:xfrm>
            <a:off x="-84668" y="615950"/>
            <a:ext cx="8951700" cy="40641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42"/>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Front-end</a:t>
            </a:r>
            <a:endParaRPr sz="1400" b="0" i="0" u="none" strike="noStrike" cap="none">
              <a:solidFill>
                <a:srgbClr val="000000"/>
              </a:solidFill>
              <a:latin typeface="Arial"/>
              <a:ea typeface="Arial"/>
              <a:cs typeface="Arial"/>
              <a:sym typeface="Arial"/>
            </a:endParaRPr>
          </a:p>
        </p:txBody>
      </p:sp>
      <p:sp>
        <p:nvSpPr>
          <p:cNvPr id="137" name="Google Shape;137;p42"/>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Back-end</a:t>
            </a:r>
            <a:endParaRPr sz="1400" b="0" i="0" u="none" strike="noStrike" cap="none">
              <a:solidFill>
                <a:srgbClr val="000000"/>
              </a:solidFill>
              <a:latin typeface="Arial"/>
              <a:ea typeface="Arial"/>
              <a:cs typeface="Arial"/>
              <a:sym typeface="Arial"/>
            </a:endParaRPr>
          </a:p>
        </p:txBody>
      </p:sp>
      <p:cxnSp>
        <p:nvCxnSpPr>
          <p:cNvPr id="138" name="Google Shape;138;p4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9" name="Google Shape;139;p42"/>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pic>
        <p:nvPicPr>
          <p:cNvPr id="140" name="Google Shape;140;p42"/>
          <p:cNvPicPr preferRelativeResize="0"/>
          <p:nvPr/>
        </p:nvPicPr>
        <p:blipFill>
          <a:blip r:embed="rId3">
            <a:alphaModFix/>
          </a:blip>
          <a:stretch>
            <a:fillRect/>
          </a:stretch>
        </p:blipFill>
        <p:spPr>
          <a:xfrm>
            <a:off x="1780225" y="1770165"/>
            <a:ext cx="1705250" cy="995660"/>
          </a:xfrm>
          <a:prstGeom prst="rect">
            <a:avLst/>
          </a:prstGeom>
          <a:noFill/>
          <a:ln>
            <a:noFill/>
          </a:ln>
        </p:spPr>
      </p:pic>
      <p:pic>
        <p:nvPicPr>
          <p:cNvPr id="141" name="Google Shape;141;p42"/>
          <p:cNvPicPr preferRelativeResize="0"/>
          <p:nvPr/>
        </p:nvPicPr>
        <p:blipFill>
          <a:blip r:embed="rId4">
            <a:alphaModFix/>
          </a:blip>
          <a:stretch>
            <a:fillRect/>
          </a:stretch>
        </p:blipFill>
        <p:spPr>
          <a:xfrm>
            <a:off x="1780232" y="2765819"/>
            <a:ext cx="1705249" cy="1363275"/>
          </a:xfrm>
          <a:prstGeom prst="rect">
            <a:avLst/>
          </a:prstGeom>
          <a:noFill/>
          <a:ln>
            <a:noFill/>
          </a:ln>
        </p:spPr>
      </p:pic>
      <p:pic>
        <p:nvPicPr>
          <p:cNvPr id="142" name="Google Shape;142;p42"/>
          <p:cNvPicPr preferRelativeResize="0"/>
          <p:nvPr/>
        </p:nvPicPr>
        <p:blipFill>
          <a:blip r:embed="rId5">
            <a:alphaModFix/>
          </a:blip>
          <a:stretch>
            <a:fillRect/>
          </a:stretch>
        </p:blipFill>
        <p:spPr>
          <a:xfrm>
            <a:off x="5280300" y="1770175"/>
            <a:ext cx="2898400" cy="2173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1428</Words>
  <Application>Microsoft Office PowerPoint</Application>
  <PresentationFormat>On-screen Show (16:9)</PresentationFormat>
  <Paragraphs>69</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Times New Roman</vt:lpstr>
      <vt:lpstr>Roboto</vt:lpstr>
      <vt:lpstr>Simple Light</vt:lpstr>
      <vt:lpstr>PowerPoint Presentation</vt:lpstr>
      <vt:lpstr>PowerPoint Presentation</vt:lpstr>
      <vt:lpstr>Abstract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             </vt:lpstr>
      <vt:lpstr>Problem Statement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vt:lpstr>
      <vt:lpstr>Project Overview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vt:lpstr>
      <vt:lpstr>Proposed Solution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vt:lpstr>
      <vt:lpstr>PowerPoint Presentation</vt:lpstr>
      <vt:lpstr>PowerPoint Presentation</vt:lpstr>
      <vt:lpstr>Technology Used</vt:lpstr>
      <vt:lpstr>Modelling &amp; Results Data Modelling: The project begins with data modelling, defining the database schema using Django's ORM (Object-Relational Mapping). Entities such as User, Playlist, Song, and Artist are modelled, with appropriate relationships established to represent user interactions and music content organization. Customizations such as defining primary keys and optimizing database queries are implemented to ensure efficient data storage and retrieval. Implementation and Results: Following data modelling, the implementation phase focuses on building features to enable music discovery, organization, and social interaction. User registration and authentication functionalities are developed to provide personalized experiences and secure access to the application. A comprehensive music library is implemented, allowing users to browse, search, and explore a vast collection of songs, albums, and artists. Personalized playlist creation features enable users to curate their own collections of favorite songs, while recommendation systems suggest relevant music based on user preferences and listening history.  </vt:lpstr>
      <vt:lpstr>Signup Page</vt:lpstr>
      <vt:lpstr>Login Page</vt:lpstr>
      <vt:lpstr>Home-Page</vt:lpstr>
      <vt:lpstr>Home-Page 2</vt:lpstr>
      <vt:lpstr>All songs</vt:lpstr>
      <vt:lpstr>Song Page </vt:lpstr>
      <vt:lpstr>History Page </vt:lpstr>
      <vt:lpstr>Future Enhancements: </vt:lpstr>
      <vt:lpstr>Conclusion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nithish</cp:lastModifiedBy>
  <cp:revision>3</cp:revision>
  <dcterms:modified xsi:type="dcterms:W3CDTF">2024-04-09T11:39:11Z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