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60837"/>
  </p:normalViewPr>
  <p:slideViewPr>
    <p:cSldViewPr snapToGrid="0">
      <p:cViewPr varScale="1">
        <p:scale>
          <a:sx n="99" d="100"/>
          <a:sy n="99" d="100"/>
        </p:scale>
        <p:origin x="200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rexa.info/paper/04587c10a7c92baa01948f71f2513d5928fe8e8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r>
              <a:rPr lang="en-US" sz="1100" b="0" i="0" u="none" strike="noStrike" cap="none" dirty="0">
                <a:solidFill>
                  <a:srgbClr val="000000"/>
                </a:solidFill>
                <a:effectLst/>
                <a:latin typeface="Arial"/>
                <a:ea typeface="Arial"/>
                <a:cs typeface="Arial"/>
                <a:sym typeface="Arial"/>
              </a:rPr>
              <a:t>This dataset is originally from the National Institute of Diabetes and Digestive and Kidney Diseases. The objective of the dataset is to diagnostically predict whether or not a patient has diabetes, based on certain diagnostic measurements included in the dataset. Several constraints were placed on the selection of these instances from a larger database. In particular, all patients here are females at least 21 years old of Pima Indian heritage.</a:t>
            </a:r>
          </a:p>
          <a:p>
            <a:pPr fontAlgn="base"/>
            <a:endParaRPr lang="en-US" sz="1100" b="0" i="0" u="none" strike="noStrike" cap="none" dirty="0">
              <a:solidFill>
                <a:srgbClr val="000000"/>
              </a:solidFill>
              <a:effectLst/>
              <a:latin typeface="Arial"/>
              <a:ea typeface="Arial"/>
              <a:cs typeface="Arial"/>
              <a:sym typeface="Arial"/>
            </a:endParaRPr>
          </a:p>
          <a:p>
            <a:pPr fontAlgn="base"/>
            <a:endParaRPr lang="en-US" sz="1100" b="0" i="0" u="none" strike="noStrike" cap="none" dirty="0">
              <a:solidFill>
                <a:srgbClr val="000000"/>
              </a:solidFill>
              <a:effectLst/>
              <a:latin typeface="Arial"/>
              <a:ea typeface="Arial"/>
              <a:cs typeface="Arial"/>
              <a:sym typeface="Arial"/>
            </a:endParaRPr>
          </a:p>
          <a:p>
            <a:pPr fontAlgn="base"/>
            <a:r>
              <a:rPr lang="en-US" sz="1100" b="0" i="0" u="none" strike="noStrike" cap="none" dirty="0">
                <a:solidFill>
                  <a:srgbClr val="000000"/>
                </a:solidFill>
                <a:effectLst/>
                <a:latin typeface="Arial"/>
                <a:ea typeface="Arial"/>
                <a:cs typeface="Arial"/>
                <a:sym typeface="Arial"/>
              </a:rPr>
              <a:t>Content</a:t>
            </a:r>
          </a:p>
          <a:p>
            <a:pPr fontAlgn="base"/>
            <a:r>
              <a:rPr lang="en-US" sz="1100" b="0" i="0" u="none" strike="noStrike" cap="none" dirty="0">
                <a:solidFill>
                  <a:srgbClr val="000000"/>
                </a:solidFill>
                <a:effectLst/>
                <a:latin typeface="Arial"/>
                <a:ea typeface="Arial"/>
                <a:cs typeface="Arial"/>
                <a:sym typeface="Arial"/>
              </a:rPr>
              <a:t>The datasets consists of several medical predictor variables and one target variable, Outcome. Predictor variables includes the number of pregnancies the patient has had, their BMI, insulin level, age, and so on.</a:t>
            </a:r>
          </a:p>
          <a:p>
            <a:pPr fontAlgn="base"/>
            <a:r>
              <a:rPr lang="en-US" sz="1100" b="0" i="0" u="none" strike="noStrike" cap="none" dirty="0">
                <a:solidFill>
                  <a:srgbClr val="000000"/>
                </a:solidFill>
                <a:effectLst/>
                <a:latin typeface="Arial"/>
                <a:ea typeface="Arial"/>
                <a:cs typeface="Arial"/>
                <a:sym typeface="Arial"/>
              </a:rPr>
              <a:t>Acknowledgements</a:t>
            </a:r>
          </a:p>
          <a:p>
            <a:pPr fontAlgn="base"/>
            <a:r>
              <a:rPr lang="en-US" sz="1100" b="0" i="0" u="none" strike="noStrike" cap="none" dirty="0">
                <a:solidFill>
                  <a:srgbClr val="000000"/>
                </a:solidFill>
                <a:effectLst/>
                <a:latin typeface="Arial"/>
                <a:ea typeface="Arial"/>
                <a:cs typeface="Arial"/>
                <a:sym typeface="Arial"/>
              </a:rPr>
              <a:t>Smith, J.W., Everhart, J.E., Dickson, W.C., </a:t>
            </a:r>
            <a:r>
              <a:rPr lang="en-US" sz="1100" b="0" i="0" u="none" strike="noStrike" cap="none" dirty="0" err="1">
                <a:solidFill>
                  <a:srgbClr val="000000"/>
                </a:solidFill>
                <a:effectLst/>
                <a:latin typeface="Arial"/>
                <a:ea typeface="Arial"/>
                <a:cs typeface="Arial"/>
                <a:sym typeface="Arial"/>
              </a:rPr>
              <a:t>Knowler</a:t>
            </a:r>
            <a:r>
              <a:rPr lang="en-US" sz="1100" b="0" i="0" u="none" strike="noStrike" cap="none" dirty="0">
                <a:solidFill>
                  <a:srgbClr val="000000"/>
                </a:solidFill>
                <a:effectLst/>
                <a:latin typeface="Arial"/>
                <a:ea typeface="Arial"/>
                <a:cs typeface="Arial"/>
                <a:sym typeface="Arial"/>
              </a:rPr>
              <a:t>, W.C., &amp; Johannes, R.S. (1988). </a:t>
            </a:r>
            <a:r>
              <a:rPr lang="en-US" sz="1100" b="0" i="0" u="none" strike="noStrike" cap="none" dirty="0">
                <a:solidFill>
                  <a:srgbClr val="000000"/>
                </a:solidFill>
                <a:effectLst/>
                <a:latin typeface="Arial"/>
                <a:ea typeface="Arial"/>
                <a:cs typeface="Arial"/>
                <a:sym typeface="Arial"/>
                <a:hlinkClick r:id="rId3"/>
              </a:rPr>
              <a:t>Using the ADAP learning algorithm to forecast the onset of diabetes mellitus</a:t>
            </a:r>
            <a:r>
              <a:rPr lang="en-US" sz="1100" b="0" i="0" u="none" strike="noStrike" cap="none" dirty="0">
                <a:solidFill>
                  <a:srgbClr val="000000"/>
                </a:solidFill>
                <a:effectLst/>
                <a:latin typeface="Arial"/>
                <a:ea typeface="Arial"/>
                <a:cs typeface="Arial"/>
                <a:sym typeface="Arial"/>
              </a:rPr>
              <a:t>. </a:t>
            </a:r>
            <a:r>
              <a:rPr lang="en-US" sz="1100" b="0" i="1" u="none" strike="noStrike" cap="none" dirty="0">
                <a:solidFill>
                  <a:srgbClr val="000000"/>
                </a:solidFill>
                <a:effectLst/>
                <a:latin typeface="Arial"/>
                <a:ea typeface="Arial"/>
                <a:cs typeface="Arial"/>
                <a:sym typeface="Arial"/>
              </a:rPr>
              <a:t>In Proceedings of the Symposium on Computer Applications and Medical Care</a:t>
            </a:r>
            <a:r>
              <a:rPr lang="en-US" sz="1100" b="0" i="0" u="none" strike="noStrike" cap="none" dirty="0">
                <a:solidFill>
                  <a:srgbClr val="000000"/>
                </a:solidFill>
                <a:effectLst/>
                <a:latin typeface="Arial"/>
                <a:ea typeface="Arial"/>
                <a:cs typeface="Arial"/>
                <a:sym typeface="Arial"/>
              </a:rPr>
              <a:t> (pp. 261--265). IEEE Computer Society Press.</a:t>
            </a:r>
          </a:p>
          <a:p>
            <a:pPr fontAlgn="base"/>
            <a:r>
              <a:rPr lang="en-US" sz="1100" b="0" i="0" u="none" strike="noStrike" cap="none" dirty="0">
                <a:solidFill>
                  <a:srgbClr val="000000"/>
                </a:solidFill>
                <a:effectLst/>
                <a:latin typeface="Arial"/>
                <a:ea typeface="Arial"/>
                <a:cs typeface="Arial"/>
                <a:sym typeface="Arial"/>
              </a:rPr>
              <a:t>Inspiration</a:t>
            </a:r>
          </a:p>
          <a:p>
            <a:pPr fontAlgn="base"/>
            <a:r>
              <a:rPr lang="en-US" sz="1100" b="0" i="0" u="none" strike="noStrike" cap="none" dirty="0">
                <a:solidFill>
                  <a:srgbClr val="000000"/>
                </a:solidFill>
                <a:effectLst/>
                <a:latin typeface="Arial"/>
                <a:ea typeface="Arial"/>
                <a:cs typeface="Arial"/>
                <a:sym typeface="Arial"/>
              </a:rPr>
              <a:t>Can you build a machine learning model to accurately predict whether or not the patients in the dataset have diabetes or not?</a:t>
            </a:r>
          </a:p>
          <a:p>
            <a:endParaRPr lang="en-US" dirty="0"/>
          </a:p>
        </p:txBody>
      </p:sp>
    </p:spTree>
    <p:extLst>
      <p:ext uri="{BB962C8B-B14F-4D97-AF65-F5344CB8AC3E}">
        <p14:creationId xmlns:p14="http://schemas.microsoft.com/office/powerpoint/2010/main" val="1572973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22245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3">
            <a:alphaModFix/>
          </a:blip>
          <a:stretch>
            <a:fillRect/>
          </a:stretch>
        </p:blipFill>
        <p:spPr>
          <a:xfrm>
            <a:off x="8159445" y="4144200"/>
            <a:ext cx="984551" cy="999300"/>
          </a:xfrm>
          <a:prstGeom prst="rect">
            <a:avLst/>
          </a:prstGeom>
          <a:noFill/>
          <a:ln>
            <a:noFill/>
          </a:ln>
        </p:spPr>
      </p:pic>
      <p:sp>
        <p:nvSpPr>
          <p:cNvPr id="7" name="Google Shape;7;p1"/>
          <p:cNvSpPr txBox="1">
            <a:spLocks noGrp="1"/>
          </p:cNvSpPr>
          <p:nvPr>
            <p:ph type="title"/>
          </p:nvPr>
        </p:nvSpPr>
        <p:spPr>
          <a:xfrm>
            <a:off x="311700" y="649750"/>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22245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4">
            <a:alphaModFix/>
          </a:blip>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15">
            <a:alphaModFix/>
          </a:blip>
          <a:stretch>
            <a:fillRect/>
          </a:stretch>
        </p:blipFill>
        <p:spPr>
          <a:xfrm>
            <a:off x="388600" y="65336"/>
            <a:ext cx="1913424" cy="4408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100" dirty="0"/>
              <a:t>D</a:t>
            </a:r>
            <a:endParaRPr sz="1100" dirty="0"/>
          </a:p>
        </p:txBody>
      </p:sp>
      <p:sp>
        <p:nvSpPr>
          <p:cNvPr id="58" name="Google Shape;58;p13"/>
          <p:cNvSpPr txBox="1">
            <a:spLocks noGrp="1"/>
          </p:cNvSpPr>
          <p:nvPr>
            <p:ph type="subTitle" idx="1"/>
          </p:nvPr>
        </p:nvSpPr>
        <p:spPr>
          <a:xfrm>
            <a:off x="311700" y="2834124"/>
            <a:ext cx="8520600" cy="16790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Exploring Risk Factors Associated with Diabetes</a:t>
            </a:r>
          </a:p>
          <a:p>
            <a:pPr marL="0" lvl="0" indent="0" algn="ctr" rtl="0">
              <a:spcBef>
                <a:spcPts val="0"/>
              </a:spcBef>
              <a:spcAft>
                <a:spcPts val="0"/>
              </a:spcAft>
              <a:buNone/>
            </a:pPr>
            <a:r>
              <a:rPr lang="en-US" dirty="0"/>
              <a:t>By Sandeep Bansal</a:t>
            </a:r>
            <a:endParaRPr dirty="0"/>
          </a:p>
        </p:txBody>
      </p:sp>
      <p:pic>
        <p:nvPicPr>
          <p:cNvPr id="4" name="Picture 3" descr="A hand holding up a sign&#10;&#10;Description automatically generated">
            <a:extLst>
              <a:ext uri="{FF2B5EF4-FFF2-40B4-BE49-F238E27FC236}">
                <a16:creationId xmlns:a16="http://schemas.microsoft.com/office/drawing/2014/main" id="{4B2985BC-9473-8A47-A9FD-C1D6D038A613}"/>
              </a:ext>
            </a:extLst>
          </p:cNvPr>
          <p:cNvPicPr>
            <a:picLocks noChangeAspect="1"/>
          </p:cNvPicPr>
          <p:nvPr/>
        </p:nvPicPr>
        <p:blipFill>
          <a:blip r:embed="rId3"/>
          <a:stretch>
            <a:fillRect/>
          </a:stretch>
        </p:blipFill>
        <p:spPr>
          <a:xfrm>
            <a:off x="1249251" y="630280"/>
            <a:ext cx="6735649" cy="22961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31E2D-1D20-7F4D-A1F0-22DFCB83401B}"/>
              </a:ext>
            </a:extLst>
          </p:cNvPr>
          <p:cNvSpPr>
            <a:spLocks noGrp="1"/>
          </p:cNvSpPr>
          <p:nvPr>
            <p:ph type="title"/>
          </p:nvPr>
        </p:nvSpPr>
        <p:spPr>
          <a:xfrm>
            <a:off x="685800" y="639290"/>
            <a:ext cx="8585039" cy="1367880"/>
          </a:xfrm>
        </p:spPr>
        <p:txBody>
          <a:bodyPr/>
          <a:lstStyle/>
          <a:p>
            <a:pPr algn="l"/>
            <a:r>
              <a:rPr lang="en-US" sz="3200" dirty="0"/>
              <a:t>Research Question &amp; Motivation</a:t>
            </a:r>
            <a:br>
              <a:rPr lang="en-US" sz="3200" dirty="0"/>
            </a:br>
            <a:r>
              <a:rPr lang="en-US" sz="1800" dirty="0"/>
              <a:t>Can a machine learning model accurately predict whether or not patients have Diabetes?</a:t>
            </a:r>
          </a:p>
        </p:txBody>
      </p:sp>
      <p:pic>
        <p:nvPicPr>
          <p:cNvPr id="4" name="Picture 3" descr="A stop sign&#10;&#10;Description automatically generated">
            <a:extLst>
              <a:ext uri="{FF2B5EF4-FFF2-40B4-BE49-F238E27FC236}">
                <a16:creationId xmlns:a16="http://schemas.microsoft.com/office/drawing/2014/main" id="{C215F6BC-18AB-4443-A407-8712E1DC9DB2}"/>
              </a:ext>
            </a:extLst>
          </p:cNvPr>
          <p:cNvPicPr>
            <a:picLocks noChangeAspect="1"/>
          </p:cNvPicPr>
          <p:nvPr/>
        </p:nvPicPr>
        <p:blipFill>
          <a:blip r:embed="rId2"/>
          <a:stretch>
            <a:fillRect/>
          </a:stretch>
        </p:blipFill>
        <p:spPr>
          <a:xfrm>
            <a:off x="1967948" y="1649361"/>
            <a:ext cx="6490252" cy="3136330"/>
          </a:xfrm>
          <a:prstGeom prst="rect">
            <a:avLst/>
          </a:prstGeom>
        </p:spPr>
      </p:pic>
    </p:spTree>
    <p:extLst>
      <p:ext uri="{BB962C8B-B14F-4D97-AF65-F5344CB8AC3E}">
        <p14:creationId xmlns:p14="http://schemas.microsoft.com/office/powerpoint/2010/main" val="1645546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2097-36C2-7649-8372-3BC2FB0D2239}"/>
              </a:ext>
            </a:extLst>
          </p:cNvPr>
          <p:cNvSpPr>
            <a:spLocks noGrp="1"/>
          </p:cNvSpPr>
          <p:nvPr>
            <p:ph type="title"/>
          </p:nvPr>
        </p:nvSpPr>
        <p:spPr>
          <a:xfrm>
            <a:off x="375310" y="727566"/>
            <a:ext cx="8520600" cy="1037624"/>
          </a:xfrm>
        </p:spPr>
        <p:txBody>
          <a:bodyPr/>
          <a:lstStyle/>
          <a:p>
            <a:r>
              <a:rPr lang="en-US" dirty="0"/>
              <a:t>Dataset </a:t>
            </a:r>
          </a:p>
        </p:txBody>
      </p:sp>
      <p:sp>
        <p:nvSpPr>
          <p:cNvPr id="4" name="TextBox 3">
            <a:extLst>
              <a:ext uri="{FF2B5EF4-FFF2-40B4-BE49-F238E27FC236}">
                <a16:creationId xmlns:a16="http://schemas.microsoft.com/office/drawing/2014/main" id="{7CC6DC92-305B-424C-B81A-A75F755F4B4E}"/>
              </a:ext>
            </a:extLst>
          </p:cNvPr>
          <p:cNvSpPr txBox="1"/>
          <p:nvPr/>
        </p:nvSpPr>
        <p:spPr>
          <a:xfrm>
            <a:off x="0" y="1508760"/>
            <a:ext cx="9037320" cy="1477328"/>
          </a:xfrm>
          <a:prstGeom prst="rect">
            <a:avLst/>
          </a:prstGeom>
          <a:noFill/>
        </p:spPr>
        <p:txBody>
          <a:bodyPr wrap="square" rtlCol="0">
            <a:spAutoFit/>
          </a:bodyPr>
          <a:lstStyle/>
          <a:p>
            <a:r>
              <a:rPr lang="en-US" sz="1800" dirty="0"/>
              <a:t>Source: Kaggle open source</a:t>
            </a:r>
          </a:p>
          <a:p>
            <a:endParaRPr lang="en-US" sz="1800" dirty="0"/>
          </a:p>
          <a:p>
            <a:r>
              <a:rPr lang="en-US" sz="1800" dirty="0"/>
              <a:t>Shape: (768, 9)</a:t>
            </a:r>
          </a:p>
          <a:p>
            <a:endParaRPr lang="en-US" sz="1800" dirty="0"/>
          </a:p>
          <a:p>
            <a:endParaRPr lang="en-US" sz="1800" dirty="0"/>
          </a:p>
        </p:txBody>
      </p:sp>
      <p:pic>
        <p:nvPicPr>
          <p:cNvPr id="6" name="Picture 5" descr="Table&#10;&#10;Description automatically generated">
            <a:extLst>
              <a:ext uri="{FF2B5EF4-FFF2-40B4-BE49-F238E27FC236}">
                <a16:creationId xmlns:a16="http://schemas.microsoft.com/office/drawing/2014/main" id="{02604CEF-7C50-5646-92CC-C353AC74F57C}"/>
              </a:ext>
            </a:extLst>
          </p:cNvPr>
          <p:cNvPicPr>
            <a:picLocks noChangeAspect="1"/>
          </p:cNvPicPr>
          <p:nvPr/>
        </p:nvPicPr>
        <p:blipFill>
          <a:blip r:embed="rId3"/>
          <a:stretch>
            <a:fillRect/>
          </a:stretch>
        </p:blipFill>
        <p:spPr>
          <a:xfrm>
            <a:off x="3322320" y="1443303"/>
            <a:ext cx="5371096" cy="3494457"/>
          </a:xfrm>
          <a:prstGeom prst="rect">
            <a:avLst/>
          </a:prstGeom>
        </p:spPr>
      </p:pic>
    </p:spTree>
    <p:extLst>
      <p:ext uri="{BB962C8B-B14F-4D97-AF65-F5344CB8AC3E}">
        <p14:creationId xmlns:p14="http://schemas.microsoft.com/office/powerpoint/2010/main" val="1597804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A1564-CE8C-A44B-B866-257B049DC6F6}"/>
              </a:ext>
            </a:extLst>
          </p:cNvPr>
          <p:cNvSpPr>
            <a:spLocks noGrp="1"/>
          </p:cNvSpPr>
          <p:nvPr>
            <p:ph type="title"/>
          </p:nvPr>
        </p:nvSpPr>
        <p:spPr>
          <a:xfrm>
            <a:off x="470726" y="679859"/>
            <a:ext cx="8520600" cy="841800"/>
          </a:xfrm>
        </p:spPr>
        <p:txBody>
          <a:bodyPr/>
          <a:lstStyle/>
          <a:p>
            <a:r>
              <a:rPr lang="en-US" dirty="0"/>
              <a:t>Methodology and Approach: </a:t>
            </a:r>
          </a:p>
        </p:txBody>
      </p:sp>
      <p:sp>
        <p:nvSpPr>
          <p:cNvPr id="3" name="TextBox 2">
            <a:extLst>
              <a:ext uri="{FF2B5EF4-FFF2-40B4-BE49-F238E27FC236}">
                <a16:creationId xmlns:a16="http://schemas.microsoft.com/office/drawing/2014/main" id="{F1ABE2AC-F70F-624C-8681-7ADEFC21A194}"/>
              </a:ext>
            </a:extLst>
          </p:cNvPr>
          <p:cNvSpPr txBox="1"/>
          <p:nvPr/>
        </p:nvSpPr>
        <p:spPr>
          <a:xfrm>
            <a:off x="228600" y="1599578"/>
            <a:ext cx="8520600" cy="2369880"/>
          </a:xfrm>
          <a:prstGeom prst="rect">
            <a:avLst/>
          </a:prstGeom>
          <a:noFill/>
        </p:spPr>
        <p:txBody>
          <a:bodyPr wrap="square" rtlCol="0">
            <a:spAutoFit/>
          </a:bodyPr>
          <a:lstStyle/>
          <a:p>
            <a:pPr marL="285750" indent="-285750">
              <a:buFont typeface="Arial" panose="020B0604020202020204" pitchFamily="34" charset="0"/>
              <a:buChar char="•"/>
            </a:pPr>
            <a:r>
              <a:rPr lang="en-US" sz="2800" dirty="0"/>
              <a:t>Logistic Regression</a:t>
            </a:r>
          </a:p>
          <a:p>
            <a:pPr lvl="4"/>
            <a:r>
              <a:rPr lang="en-US" sz="2400" dirty="0"/>
              <a:t>        Calculates the probability that a given value belongs to a   	specific class. </a:t>
            </a:r>
          </a:p>
          <a:p>
            <a:pPr lvl="4"/>
            <a:endParaRPr lang="en-US" sz="2400" dirty="0"/>
          </a:p>
          <a:p>
            <a:pPr lvl="4"/>
            <a:r>
              <a:rPr lang="en-US" sz="2400" dirty="0"/>
              <a:t>Model Metrics: </a:t>
            </a:r>
          </a:p>
          <a:p>
            <a:pPr lvl="4"/>
            <a:endParaRPr lang="en-US" sz="2400" dirty="0"/>
          </a:p>
        </p:txBody>
      </p:sp>
      <p:graphicFrame>
        <p:nvGraphicFramePr>
          <p:cNvPr id="4" name="Table 3">
            <a:extLst>
              <a:ext uri="{FF2B5EF4-FFF2-40B4-BE49-F238E27FC236}">
                <a16:creationId xmlns:a16="http://schemas.microsoft.com/office/drawing/2014/main" id="{7B31483A-C451-E247-9B75-52AE0CFD41B1}"/>
              </a:ext>
            </a:extLst>
          </p:cNvPr>
          <p:cNvGraphicFramePr>
            <a:graphicFrameLocks noGrp="1"/>
          </p:cNvGraphicFramePr>
          <p:nvPr>
            <p:extLst>
              <p:ext uri="{D42A27DB-BD31-4B8C-83A1-F6EECF244321}">
                <p14:modId xmlns:p14="http://schemas.microsoft.com/office/powerpoint/2010/main" val="3801087082"/>
              </p:ext>
            </p:extLst>
          </p:nvPr>
        </p:nvGraphicFramePr>
        <p:xfrm>
          <a:off x="311150" y="3621842"/>
          <a:ext cx="3575050" cy="1315920"/>
        </p:xfrm>
        <a:graphic>
          <a:graphicData uri="http://schemas.openxmlformats.org/drawingml/2006/table">
            <a:tbl>
              <a:tblPr/>
              <a:tblGrid>
                <a:gridCol w="1787525">
                  <a:extLst>
                    <a:ext uri="{9D8B030D-6E8A-4147-A177-3AD203B41FA5}">
                      <a16:colId xmlns:a16="http://schemas.microsoft.com/office/drawing/2014/main" val="886637390"/>
                    </a:ext>
                  </a:extLst>
                </a:gridCol>
                <a:gridCol w="1787525">
                  <a:extLst>
                    <a:ext uri="{9D8B030D-6E8A-4147-A177-3AD203B41FA5}">
                      <a16:colId xmlns:a16="http://schemas.microsoft.com/office/drawing/2014/main" val="313232138"/>
                    </a:ext>
                  </a:extLst>
                </a:gridCol>
              </a:tblGrid>
              <a:tr h="328980">
                <a:tc>
                  <a:txBody>
                    <a:bodyPr/>
                    <a:lstStyle/>
                    <a:p>
                      <a:r>
                        <a:rPr lang="en-US" b="1">
                          <a:effectLst/>
                        </a:rPr>
                        <a:t>Accuracy</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endParaRPr lang="en-US"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000717050"/>
                  </a:ext>
                </a:extLst>
              </a:tr>
              <a:tr h="328980">
                <a:tc>
                  <a:txBody>
                    <a:bodyPr/>
                    <a:lstStyle/>
                    <a:p>
                      <a:r>
                        <a:rPr lang="en-US" b="1">
                          <a:effectLst/>
                        </a:rPr>
                        <a:t>Precision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endParaRPr lang="en-US"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639391532"/>
                  </a:ext>
                </a:extLst>
              </a:tr>
              <a:tr h="328980">
                <a:tc>
                  <a:txBody>
                    <a:bodyPr/>
                    <a:lstStyle/>
                    <a:p>
                      <a:r>
                        <a:rPr lang="en-US" b="1" dirty="0">
                          <a:effectLst/>
                        </a:rPr>
                        <a:t>F1_Score</a:t>
                      </a:r>
                      <a:endParaRPr lang="en-US"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endParaRPr lang="en-US"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82581733"/>
                  </a:ext>
                </a:extLst>
              </a:tr>
              <a:tr h="328980">
                <a:tc>
                  <a:txBody>
                    <a:bodyPr/>
                    <a:lstStyle/>
                    <a:p>
                      <a:r>
                        <a:rPr lang="en-US" b="1">
                          <a:effectLst/>
                        </a:rPr>
                        <a:t>Recall</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endParaRPr lang="en-US" dirty="0"/>
                    </a:p>
                  </a:txBody>
                  <a:tcPr>
                    <a:lnL w="9525" cap="flat" cmpd="sng" algn="ctr">
                      <a:solidFill>
                        <a:srgbClr val="DFE2E5"/>
                      </a:solidFill>
                      <a:prstDash val="solid"/>
                      <a:round/>
                      <a:headEnd type="none" w="med" len="med"/>
                      <a:tailEnd type="none" w="med" len="med"/>
                    </a:lnL>
                    <a:lnT w="9525" cap="flat" cmpd="sng" algn="ctr">
                      <a:solidFill>
                        <a:srgbClr val="DFE2E5"/>
                      </a:solidFill>
                      <a:prstDash val="solid"/>
                      <a:round/>
                      <a:headEnd type="none" w="med" len="med"/>
                      <a:tailEnd type="none" w="med" len="med"/>
                    </a:lnT>
                  </a:tcPr>
                </a:tc>
                <a:extLst>
                  <a:ext uri="{0D108BD9-81ED-4DB2-BD59-A6C34878D82A}">
                    <a16:rowId xmlns:a16="http://schemas.microsoft.com/office/drawing/2014/main" val="852081165"/>
                  </a:ext>
                </a:extLst>
              </a:tr>
            </a:tbl>
          </a:graphicData>
        </a:graphic>
      </p:graphicFrame>
      <p:pic>
        <p:nvPicPr>
          <p:cNvPr id="6" name="Picture 5" descr="Table&#10;&#10;Description automatically generated">
            <a:extLst>
              <a:ext uri="{FF2B5EF4-FFF2-40B4-BE49-F238E27FC236}">
                <a16:creationId xmlns:a16="http://schemas.microsoft.com/office/drawing/2014/main" id="{EC9EB555-ABD5-C944-86EC-B4A6DF0616F0}"/>
              </a:ext>
            </a:extLst>
          </p:cNvPr>
          <p:cNvPicPr>
            <a:picLocks noChangeAspect="1"/>
          </p:cNvPicPr>
          <p:nvPr/>
        </p:nvPicPr>
        <p:blipFill>
          <a:blip r:embed="rId2"/>
          <a:stretch>
            <a:fillRect/>
          </a:stretch>
        </p:blipFill>
        <p:spPr>
          <a:xfrm>
            <a:off x="4084320" y="2820628"/>
            <a:ext cx="4475480" cy="2322871"/>
          </a:xfrm>
          <a:prstGeom prst="rect">
            <a:avLst/>
          </a:prstGeom>
        </p:spPr>
      </p:pic>
    </p:spTree>
    <p:extLst>
      <p:ext uri="{BB962C8B-B14F-4D97-AF65-F5344CB8AC3E}">
        <p14:creationId xmlns:p14="http://schemas.microsoft.com/office/powerpoint/2010/main" val="476238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C13ED-7434-B541-8AAD-72903E8A611E}"/>
              </a:ext>
            </a:extLst>
          </p:cNvPr>
          <p:cNvSpPr>
            <a:spLocks noGrp="1"/>
          </p:cNvSpPr>
          <p:nvPr>
            <p:ph type="title"/>
          </p:nvPr>
        </p:nvSpPr>
        <p:spPr>
          <a:xfrm>
            <a:off x="311700" y="559866"/>
            <a:ext cx="8520600" cy="841800"/>
          </a:xfrm>
        </p:spPr>
        <p:txBody>
          <a:bodyPr/>
          <a:lstStyle/>
          <a:p>
            <a:r>
              <a:rPr lang="en-US" dirty="0"/>
              <a:t>Results and Findings </a:t>
            </a:r>
          </a:p>
        </p:txBody>
      </p:sp>
      <p:pic>
        <p:nvPicPr>
          <p:cNvPr id="4" name="Picture 3" descr="Chart, treemap chart&#10;&#10;Description automatically generated">
            <a:extLst>
              <a:ext uri="{FF2B5EF4-FFF2-40B4-BE49-F238E27FC236}">
                <a16:creationId xmlns:a16="http://schemas.microsoft.com/office/drawing/2014/main" id="{390247BD-4F0A-BD4E-BDD6-B5C913B204D1}"/>
              </a:ext>
            </a:extLst>
          </p:cNvPr>
          <p:cNvPicPr>
            <a:picLocks noChangeAspect="1"/>
          </p:cNvPicPr>
          <p:nvPr/>
        </p:nvPicPr>
        <p:blipFill>
          <a:blip r:embed="rId2"/>
          <a:stretch>
            <a:fillRect/>
          </a:stretch>
        </p:blipFill>
        <p:spPr>
          <a:xfrm>
            <a:off x="4572000" y="1147278"/>
            <a:ext cx="4147173" cy="3996222"/>
          </a:xfrm>
          <a:prstGeom prst="rect">
            <a:avLst/>
          </a:prstGeom>
        </p:spPr>
      </p:pic>
      <p:graphicFrame>
        <p:nvGraphicFramePr>
          <p:cNvPr id="6" name="Table 5">
            <a:extLst>
              <a:ext uri="{FF2B5EF4-FFF2-40B4-BE49-F238E27FC236}">
                <a16:creationId xmlns:a16="http://schemas.microsoft.com/office/drawing/2014/main" id="{0AEC5887-D92F-954C-A4A7-E140D12F7D91}"/>
              </a:ext>
            </a:extLst>
          </p:cNvPr>
          <p:cNvGraphicFramePr>
            <a:graphicFrameLocks noGrp="1"/>
          </p:cNvGraphicFramePr>
          <p:nvPr>
            <p:extLst>
              <p:ext uri="{D42A27DB-BD31-4B8C-83A1-F6EECF244321}">
                <p14:modId xmlns:p14="http://schemas.microsoft.com/office/powerpoint/2010/main" val="3500420694"/>
              </p:ext>
            </p:extLst>
          </p:nvPr>
        </p:nvGraphicFramePr>
        <p:xfrm>
          <a:off x="268928" y="1661159"/>
          <a:ext cx="4458970" cy="2922475"/>
        </p:xfrm>
        <a:graphic>
          <a:graphicData uri="http://schemas.openxmlformats.org/drawingml/2006/table">
            <a:tbl>
              <a:tblPr/>
              <a:tblGrid>
                <a:gridCol w="2229485">
                  <a:extLst>
                    <a:ext uri="{9D8B030D-6E8A-4147-A177-3AD203B41FA5}">
                      <a16:colId xmlns:a16="http://schemas.microsoft.com/office/drawing/2014/main" val="2982835338"/>
                    </a:ext>
                  </a:extLst>
                </a:gridCol>
                <a:gridCol w="2229485">
                  <a:extLst>
                    <a:ext uri="{9D8B030D-6E8A-4147-A177-3AD203B41FA5}">
                      <a16:colId xmlns:a16="http://schemas.microsoft.com/office/drawing/2014/main" val="3994312496"/>
                    </a:ext>
                  </a:extLst>
                </a:gridCol>
              </a:tblGrid>
              <a:tr h="584495">
                <a:tc>
                  <a:txBody>
                    <a:bodyPr/>
                    <a:lstStyle/>
                    <a:p>
                      <a:r>
                        <a:rPr lang="en-US" b="1">
                          <a:effectLst/>
                        </a:rPr>
                        <a:t>Model</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b="1">
                          <a:effectLst/>
                        </a:rPr>
                        <a:t>Evaluation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880382215"/>
                  </a:ext>
                </a:extLst>
              </a:tr>
              <a:tr h="584495">
                <a:tc>
                  <a:txBody>
                    <a:bodyPr/>
                    <a:lstStyle/>
                    <a:p>
                      <a:r>
                        <a:rPr lang="en-US" b="1" dirty="0">
                          <a:effectLst/>
                        </a:rPr>
                        <a:t>Accuracy</a:t>
                      </a:r>
                      <a:endParaRPr lang="en-US"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effectLst/>
                        </a:rPr>
                        <a:t>0.75</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986701335"/>
                  </a:ext>
                </a:extLst>
              </a:tr>
              <a:tr h="584495">
                <a:tc>
                  <a:txBody>
                    <a:bodyPr/>
                    <a:lstStyle/>
                    <a:p>
                      <a:r>
                        <a:rPr lang="en-US" b="1">
                          <a:effectLst/>
                        </a:rPr>
                        <a:t>Precision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a:effectLst/>
                        </a:rPr>
                        <a:t>0.89</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968289611"/>
                  </a:ext>
                </a:extLst>
              </a:tr>
              <a:tr h="584495">
                <a:tc>
                  <a:txBody>
                    <a:bodyPr/>
                    <a:lstStyle/>
                    <a:p>
                      <a:r>
                        <a:rPr lang="en-US" b="1">
                          <a:effectLst/>
                        </a:rPr>
                        <a:t>F1_Score</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effectLst/>
                        </a:rPr>
                        <a:t>0.82</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661679718"/>
                  </a:ext>
                </a:extLst>
              </a:tr>
              <a:tr h="584495">
                <a:tc>
                  <a:txBody>
                    <a:bodyPr/>
                    <a:lstStyle/>
                    <a:p>
                      <a:r>
                        <a:rPr lang="en-US" b="1">
                          <a:effectLst/>
                        </a:rPr>
                        <a:t>Recall</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dirty="0">
                          <a:effectLst/>
                        </a:rPr>
                        <a:t>0.76</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316940662"/>
                  </a:ext>
                </a:extLst>
              </a:tr>
            </a:tbl>
          </a:graphicData>
        </a:graphic>
      </p:graphicFrame>
    </p:spTree>
    <p:extLst>
      <p:ext uri="{BB962C8B-B14F-4D97-AF65-F5344CB8AC3E}">
        <p14:creationId xmlns:p14="http://schemas.microsoft.com/office/powerpoint/2010/main" val="1585479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CD042-1C2B-074E-899B-0298A7B67BEE}"/>
              </a:ext>
            </a:extLst>
          </p:cNvPr>
          <p:cNvSpPr>
            <a:spLocks noGrp="1"/>
          </p:cNvSpPr>
          <p:nvPr>
            <p:ph type="title"/>
          </p:nvPr>
        </p:nvSpPr>
        <p:spPr>
          <a:xfrm>
            <a:off x="311700" y="626850"/>
            <a:ext cx="8520600" cy="841800"/>
          </a:xfrm>
        </p:spPr>
        <p:txBody>
          <a:bodyPr/>
          <a:lstStyle/>
          <a:p>
            <a:r>
              <a:rPr lang="en-US" dirty="0"/>
              <a:t>Results and Findings</a:t>
            </a:r>
          </a:p>
        </p:txBody>
      </p:sp>
      <p:pic>
        <p:nvPicPr>
          <p:cNvPr id="4100" name="Picture 4" descr="alt text">
            <a:extLst>
              <a:ext uri="{FF2B5EF4-FFF2-40B4-BE49-F238E27FC236}">
                <a16:creationId xmlns:a16="http://schemas.microsoft.com/office/drawing/2014/main" id="{E08FAD25-4B11-0D4A-86C3-C1998A2BE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480" y="1468650"/>
            <a:ext cx="8520600" cy="3469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870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2A44D-E3DA-FC47-83BE-F9BFFBD9FBF9}"/>
              </a:ext>
            </a:extLst>
          </p:cNvPr>
          <p:cNvSpPr>
            <a:spLocks noGrp="1"/>
          </p:cNvSpPr>
          <p:nvPr>
            <p:ph type="title"/>
          </p:nvPr>
        </p:nvSpPr>
        <p:spPr>
          <a:xfrm>
            <a:off x="311700" y="870690"/>
            <a:ext cx="8520600" cy="3823230"/>
          </a:xfrm>
        </p:spPr>
        <p:txBody>
          <a:bodyPr/>
          <a:lstStyle/>
          <a:p>
            <a:r>
              <a:rPr lang="en-US" dirty="0"/>
              <a:t>Thank you!</a:t>
            </a:r>
          </a:p>
        </p:txBody>
      </p:sp>
    </p:spTree>
    <p:extLst>
      <p:ext uri="{BB962C8B-B14F-4D97-AF65-F5344CB8AC3E}">
        <p14:creationId xmlns:p14="http://schemas.microsoft.com/office/powerpoint/2010/main" val="359649166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304</Words>
  <Application>Microsoft Macintosh PowerPoint</Application>
  <PresentationFormat>On-screen Show (16:9)</PresentationFormat>
  <Paragraphs>40</Paragraphs>
  <Slides>7</Slides>
  <Notes>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Light</vt:lpstr>
      <vt:lpstr>D</vt:lpstr>
      <vt:lpstr>Research Question &amp; Motivation Can a machine learning model accurately predict whether or not patients have Diabetes?</vt:lpstr>
      <vt:lpstr>Dataset </vt:lpstr>
      <vt:lpstr>Methodology and Approach: </vt:lpstr>
      <vt:lpstr>Results and Findings </vt:lpstr>
      <vt:lpstr>Results and Findings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munna bansal</cp:lastModifiedBy>
  <cp:revision>5</cp:revision>
  <dcterms:modified xsi:type="dcterms:W3CDTF">2020-10-13T20:22:20Z</dcterms:modified>
</cp:coreProperties>
</file>