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9" r:id="rId2"/>
    <p:sldId id="280" r:id="rId3"/>
    <p:sldId id="282" r:id="rId4"/>
    <p:sldId id="258" r:id="rId5"/>
    <p:sldId id="260" r:id="rId6"/>
    <p:sldId id="261" r:id="rId7"/>
    <p:sldId id="264" r:id="rId8"/>
    <p:sldId id="275" r:id="rId9"/>
    <p:sldId id="276" r:id="rId10"/>
    <p:sldId id="278" r:id="rId11"/>
    <p:sldId id="279" r:id="rId12"/>
    <p:sldId id="266" r:id="rId13"/>
    <p:sldId id="269" r:id="rId14"/>
    <p:sldId id="272" r:id="rId15"/>
    <p:sldId id="273" r:id="rId16"/>
    <p:sldId id="283" r:id="rId17"/>
    <p:sldId id="268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82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5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9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3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8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517" y="903083"/>
            <a:ext cx="9730133" cy="22627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Bharosa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7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64" y="690868"/>
            <a:ext cx="8745166" cy="14980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Flow–Update Complaint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(Manually Escalated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25" y="2914810"/>
            <a:ext cx="907103" cy="484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9464" y="2762659"/>
            <a:ext cx="1417653" cy="701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50323" y="2772391"/>
            <a:ext cx="1604412" cy="691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31499" y="2928593"/>
            <a:ext cx="15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0539" y="2772391"/>
            <a:ext cx="1245140" cy="70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127075" y="2928593"/>
            <a:ext cx="12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1818" y="2762659"/>
            <a:ext cx="1303506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936597" y="2928593"/>
            <a:ext cx="17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Attended 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39706" y="2772392"/>
            <a:ext cx="1245140" cy="691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146394" y="2928593"/>
            <a:ext cx="8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3267117" y="3113260"/>
            <a:ext cx="483206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1"/>
          </p:cNvCxnSpPr>
          <p:nvPr/>
        </p:nvCxnSpPr>
        <p:spPr>
          <a:xfrm>
            <a:off x="5354735" y="3118126"/>
            <a:ext cx="665804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 flipV="1">
            <a:off x="7264769" y="3118126"/>
            <a:ext cx="707049" cy="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13" idx="1"/>
          </p:cNvCxnSpPr>
          <p:nvPr/>
        </p:nvCxnSpPr>
        <p:spPr>
          <a:xfrm>
            <a:off x="9275324" y="3118126"/>
            <a:ext cx="5643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71818" y="3974157"/>
            <a:ext cx="1303506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7971818" y="4173166"/>
            <a:ext cx="13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Escalated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71818" y="5185655"/>
            <a:ext cx="1303506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8064230" y="535994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Reopen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11" idx="2"/>
            <a:endCxn id="37" idx="0"/>
          </p:cNvCxnSpPr>
          <p:nvPr/>
        </p:nvCxnSpPr>
        <p:spPr>
          <a:xfrm>
            <a:off x="8623571" y="3473592"/>
            <a:ext cx="0" cy="500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9" idx="0"/>
          </p:cNvCxnSpPr>
          <p:nvPr/>
        </p:nvCxnSpPr>
        <p:spPr>
          <a:xfrm>
            <a:off x="8623571" y="4685090"/>
            <a:ext cx="0" cy="500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1"/>
          </p:cNvCxnSpPr>
          <p:nvPr/>
        </p:nvCxnSpPr>
        <p:spPr>
          <a:xfrm flipH="1">
            <a:off x="7529209" y="5541122"/>
            <a:ext cx="442609" cy="3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209" y="3297925"/>
            <a:ext cx="9727" cy="2266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29209" y="3297925"/>
            <a:ext cx="442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04734" y="2401545"/>
            <a:ext cx="190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After 60 days</a:t>
            </a:r>
            <a:endParaRPr lang="en-IN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64" y="690868"/>
            <a:ext cx="8745166" cy="14980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Flow–Update Complaint (TAT Escalated)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411" y="2877657"/>
            <a:ext cx="907103" cy="484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9464" y="2762659"/>
            <a:ext cx="1417653" cy="701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50323" y="2772391"/>
            <a:ext cx="1604412" cy="691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31499" y="2928593"/>
            <a:ext cx="15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0539" y="2772391"/>
            <a:ext cx="1245140" cy="70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127075" y="2928593"/>
            <a:ext cx="12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1818" y="2762659"/>
            <a:ext cx="1303506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936597" y="2928593"/>
            <a:ext cx="17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Attended 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39706" y="2772392"/>
            <a:ext cx="1245140" cy="691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146394" y="2928593"/>
            <a:ext cx="8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3267117" y="3113260"/>
            <a:ext cx="483206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1"/>
          </p:cNvCxnSpPr>
          <p:nvPr/>
        </p:nvCxnSpPr>
        <p:spPr>
          <a:xfrm>
            <a:off x="5354735" y="3118126"/>
            <a:ext cx="665804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 flipV="1">
            <a:off x="7264769" y="3118126"/>
            <a:ext cx="707049" cy="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13" idx="1"/>
          </p:cNvCxnSpPr>
          <p:nvPr/>
        </p:nvCxnSpPr>
        <p:spPr>
          <a:xfrm>
            <a:off x="9275324" y="3118126"/>
            <a:ext cx="5643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50323" y="4203525"/>
            <a:ext cx="1604412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3856166" y="4378959"/>
            <a:ext cx="13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Escalated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60723" y="4203525"/>
            <a:ext cx="1614791" cy="71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7013642" y="4369459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Reopen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37" idx="3"/>
            <a:endCxn id="39" idx="1"/>
          </p:cNvCxnSpPr>
          <p:nvPr/>
        </p:nvCxnSpPr>
        <p:spPr>
          <a:xfrm>
            <a:off x="5354735" y="4558992"/>
            <a:ext cx="1405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</p:cNvCxnSpPr>
          <p:nvPr/>
        </p:nvCxnSpPr>
        <p:spPr>
          <a:xfrm flipH="1">
            <a:off x="2558290" y="3463861"/>
            <a:ext cx="1" cy="37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22595" y="3483593"/>
            <a:ext cx="1" cy="72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22979" y="3483593"/>
            <a:ext cx="9720" cy="35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019472" y="3843424"/>
            <a:ext cx="1313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19472" y="3843424"/>
            <a:ext cx="9728" cy="36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58290" y="3843424"/>
            <a:ext cx="1412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962012" y="3843424"/>
            <a:ext cx="0" cy="360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  <a:endCxn id="37" idx="0"/>
          </p:cNvCxnSpPr>
          <p:nvPr/>
        </p:nvCxnSpPr>
        <p:spPr>
          <a:xfrm>
            <a:off x="4552529" y="3463861"/>
            <a:ext cx="0" cy="739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51461" y="3924487"/>
            <a:ext cx="109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15 days</a:t>
            </a:r>
            <a:endParaRPr lang="en-IN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13337" y="3891669"/>
            <a:ext cx="11673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After 15 days</a:t>
            </a:r>
            <a:endParaRPr lang="en-IN" sz="1000" dirty="0"/>
          </a:p>
          <a:p>
            <a:endParaRPr lang="en-IN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3390" y="3506686"/>
            <a:ext cx="1384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After 15 days</a:t>
            </a:r>
            <a:endParaRPr lang="en-IN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5487" y="2457356"/>
            <a:ext cx="1242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After 60 days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54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684" y="244444"/>
            <a:ext cx="8915399" cy="7395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Framework Structure-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202" y="1237244"/>
            <a:ext cx="9831456" cy="46713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81" y="1573289"/>
            <a:ext cx="1844935" cy="565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7576" y="165886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50" y="2894996"/>
            <a:ext cx="1839854" cy="5485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6973" y="295926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81" y="2852275"/>
            <a:ext cx="1979050" cy="6024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62899" y="2951812"/>
            <a:ext cx="139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24" y="2852275"/>
            <a:ext cx="1840539" cy="6024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26825" y="2975727"/>
            <a:ext cx="137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TestNG.xml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90" y="4107775"/>
            <a:ext cx="1719404" cy="5655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05909" y="419265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Utilities Files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44" y="4114411"/>
            <a:ext cx="1748781" cy="5655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48445" y="421274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91404" y="3153515"/>
            <a:ext cx="750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6931" y="3153515"/>
            <a:ext cx="1077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57217" y="2157290"/>
            <a:ext cx="2023" cy="709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563402" y="3454757"/>
            <a:ext cx="1" cy="639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93999" y="3475553"/>
            <a:ext cx="0" cy="638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0" y="4107775"/>
            <a:ext cx="1719404" cy="5655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92840" y="4192656"/>
            <a:ext cx="11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 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77" y="4094562"/>
            <a:ext cx="1561642" cy="5655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74523" y="4212746"/>
            <a:ext cx="12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8704993" y="3454758"/>
            <a:ext cx="1" cy="639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</p:cNvCxnSpPr>
          <p:nvPr/>
        </p:nvCxnSpPr>
        <p:spPr>
          <a:xfrm flipV="1">
            <a:off x="3131702" y="3794982"/>
            <a:ext cx="0" cy="312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1702" y="3794982"/>
            <a:ext cx="1755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883285" y="3443591"/>
            <a:ext cx="4291" cy="35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77411" y="2866931"/>
            <a:ext cx="80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797894" y="3572942"/>
            <a:ext cx="111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27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107" y="280078"/>
            <a:ext cx="8911687" cy="7882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File Structure-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88" y="1347288"/>
            <a:ext cx="4159464" cy="505486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89" y="1338234"/>
            <a:ext cx="4038808" cy="50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Summary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62079"/>
              </p:ext>
            </p:extLst>
          </p:nvPr>
        </p:nvGraphicFramePr>
        <p:xfrm>
          <a:off x="2248622" y="2447637"/>
          <a:ext cx="7823200" cy="240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/>
                <a:gridCol w="1097251"/>
                <a:gridCol w="803563"/>
                <a:gridCol w="1079500"/>
                <a:gridCol w="535709"/>
                <a:gridCol w="730828"/>
                <a:gridCol w="2331749"/>
              </a:tblGrid>
              <a:tr h="8004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TestCases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Remarks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004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Complaint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 is working fine but there is some bug in functionality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8004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Complaint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 is working fine but there is some bug in functionality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109" y="1459345"/>
            <a:ext cx="10054503" cy="53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7" y="1835067"/>
            <a:ext cx="9744364" cy="44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49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Extent Report-Pie Chart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582" y="1618205"/>
            <a:ext cx="10036031" cy="4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133" y="606003"/>
            <a:ext cx="8911687" cy="12808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Extent Report-Test Case Status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1" y="1653309"/>
            <a:ext cx="9396637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Mail configuration in framework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Storing error codes and other codes with descriptions in local DB.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use Jenkins for Continuous integration.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054" y="397773"/>
            <a:ext cx="8911687" cy="7701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167897"/>
            <a:ext cx="8845315" cy="5690103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statement</a:t>
            </a: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Table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Flow-Register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Flow-Update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Structure</a:t>
            </a: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Test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 Report structure</a:t>
            </a:r>
          </a:p>
          <a:p>
            <a:pPr lvl="0"/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13" y="2329874"/>
            <a:ext cx="5622202" cy="1429326"/>
          </a:xfrm>
        </p:spPr>
        <p:txBody>
          <a:bodyPr>
            <a:normAutofit/>
          </a:bodyPr>
          <a:lstStyle/>
          <a:p>
            <a:pPr marL="0" indent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20" y="397773"/>
            <a:ext cx="8911687" cy="7701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431" y="1041147"/>
            <a:ext cx="8845315" cy="556285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Bharosa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portal for insurance policyholders,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manual testing processes.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users and complaints increases, the manual testing approach becomes increasingly inefficient,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time-consuming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human errors, leading to potential defects and quality issues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portal handles a vast amount of user data, insurance policies, and complaint details. Manually verifying the accuracy and integrity of data across multiple scenarios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troubling task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increasing the risk of data-related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overcome manual API testing issues we using Rest Assured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automation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framework, allowing for efficient testing with multiple data sets and scenarios, ensuring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across various complaint types and insurance policies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harosa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API automation covers modules register complaint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complaint and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0875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364" y="169752"/>
            <a:ext cx="8915399" cy="7718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Comparative Statement-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6128" y="1490971"/>
            <a:ext cx="8915399" cy="4574851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03084"/>
              </p:ext>
            </p:extLst>
          </p:nvPr>
        </p:nvGraphicFramePr>
        <p:xfrm>
          <a:off x="2018844" y="1114291"/>
          <a:ext cx="9795928" cy="650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87"/>
                <a:gridCol w="3630439"/>
                <a:gridCol w="3793402"/>
              </a:tblGrid>
              <a:tr h="4972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testing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Automation API Testing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 Preparation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test scenarios based on requirements.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test scenarios and prioritize them.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Test Execution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Manually send API requests using tools or scripts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Validate responses against expected results.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 test scripts to automate API requests and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responses. Develop assertions to validate responses automatically.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3.Regression Testing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test cases for regression testing after code changes. verify that previous functionalities still work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expected.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Possible to integrate automation tests into Continuous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Integration/Continuous Deployment (CI/CD)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pipelines. trigger automated tests as part of the build and deployment process.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4.Adaptation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 test cases based on changes in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or API behavior.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 test scripts and frameworks.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scripts to accommodate changes in API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 requirements.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1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823" y="305556"/>
            <a:ext cx="8915399" cy="9981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7732" y="1303700"/>
            <a:ext cx="8915399" cy="50971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36425"/>
              </p:ext>
            </p:extLst>
          </p:nvPr>
        </p:nvGraphicFramePr>
        <p:xfrm>
          <a:off x="2743199" y="2235200"/>
          <a:ext cx="8312728" cy="311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6583"/>
                <a:gridCol w="2169197"/>
                <a:gridCol w="2305720"/>
                <a:gridCol w="1168029"/>
                <a:gridCol w="1183199"/>
              </a:tblGrid>
              <a:tr h="879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taken by manually in sec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taken in automation in sec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saved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time saved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79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Complaint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879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Complaint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740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663" y="685800"/>
            <a:ext cx="8915399" cy="82612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Team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358" y="1656785"/>
            <a:ext cx="8915399" cy="424687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65923"/>
              </p:ext>
            </p:extLst>
          </p:nvPr>
        </p:nvGraphicFramePr>
        <p:xfrm>
          <a:off x="2720362" y="2667704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Abhishek</a:t>
                      </a:r>
                      <a:r>
                        <a:rPr lang="en-US" dirty="0" smtClean="0"/>
                        <a:t> and Sandeep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 </a:t>
                      </a:r>
                      <a:r>
                        <a:rPr lang="en-US" baseline="0" dirty="0" smtClean="0"/>
                        <a:t>Complaint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Debabrata</a:t>
                      </a:r>
                      <a:r>
                        <a:rPr lang="en-US" baseline="0" dirty="0" err="1" smtClean="0"/>
                        <a:t>,Nutan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Manisha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</a:t>
                      </a:r>
                      <a:r>
                        <a:rPr lang="en-US" baseline="0" dirty="0" smtClean="0"/>
                        <a:t>Complaint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830" y="108642"/>
            <a:ext cx="8915399" cy="6609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700" y="1231272"/>
            <a:ext cx="8915399" cy="450942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41455"/>
              </p:ext>
            </p:extLst>
          </p:nvPr>
        </p:nvGraphicFramePr>
        <p:xfrm>
          <a:off x="1711107" y="869132"/>
          <a:ext cx="9759635" cy="548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17"/>
                <a:gridCol w="2046083"/>
                <a:gridCol w="2429529"/>
                <a:gridCol w="1099128"/>
                <a:gridCol w="3351978"/>
              </a:tblGrid>
              <a:tr h="6699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for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 Of Application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46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InteliiJ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Community Version</a:t>
                      </a:r>
                    </a:p>
                    <a:p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framework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2023.3.4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to develop and maintain automated UI tests.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902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Maven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 and manage projects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3.9.6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automates the source code compilation and dependency management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22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Assured Library 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 and</a:t>
                      </a:r>
                      <a:r>
                        <a:rPr lang="en-I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send API Request 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5.4.0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automate web application testing to verify that it works as expected.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9752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TestNG</a:t>
                      </a:r>
                      <a:r>
                        <a:rPr lang="en-I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Library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Framework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Designing 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7.8.0</a:t>
                      </a:r>
                      <a:endParaRPr lang="en-I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provides a powerful and wide variety of annotations to support test cases.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22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is object oriented and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platform-independent language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384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Extent Report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Reporting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5.1.1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track multiple test case runs in a single test suite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show the time needed for test execution.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1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Log4j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 file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2.23.0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track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test script result in log file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345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dom4j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align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format XML file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5.2.5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Beautify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request payload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2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84357" y="444168"/>
            <a:ext cx="9033016" cy="7174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Application Flow – Register complaint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9397" y="1780098"/>
            <a:ext cx="2758401" cy="4842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10"/>
          <p:cNvSpPr txBox="1">
            <a:spLocks/>
          </p:cNvSpPr>
          <p:nvPr/>
        </p:nvSpPr>
        <p:spPr>
          <a:xfrm rot="10800000" flipV="1">
            <a:off x="1929397" y="1845433"/>
            <a:ext cx="2824683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 Insurance Company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7039" y="2264364"/>
            <a:ext cx="2180760" cy="241786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828" y="3261215"/>
            <a:ext cx="221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Complaint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29396" y="2430061"/>
            <a:ext cx="2758401" cy="514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18932" y="2491070"/>
            <a:ext cx="17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Against Broker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9397" y="3125040"/>
            <a:ext cx="2758401" cy="514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649" y="3191701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Against surveyor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29396" y="3831273"/>
            <a:ext cx="2758401" cy="514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25010" y="3898155"/>
            <a:ext cx="211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Against TPA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29395" y="4526252"/>
            <a:ext cx="2758401" cy="514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86099" y="4575404"/>
            <a:ext cx="218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Against Agent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73140" y="3191701"/>
            <a:ext cx="2481410" cy="5437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73140" y="3320450"/>
            <a:ext cx="259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Reference number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Elbow Connector 106"/>
          <p:cNvCxnSpPr/>
          <p:nvPr/>
        </p:nvCxnSpPr>
        <p:spPr>
          <a:xfrm>
            <a:off x="4674821" y="2048517"/>
            <a:ext cx="1579241" cy="351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87797" y="2862334"/>
            <a:ext cx="1579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674822" y="3933501"/>
            <a:ext cx="1579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flipV="1">
            <a:off x="4700773" y="4367381"/>
            <a:ext cx="1579241" cy="4160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2" idx="3"/>
          </p:cNvCxnSpPr>
          <p:nvPr/>
        </p:nvCxnSpPr>
        <p:spPr>
          <a:xfrm flipV="1">
            <a:off x="4687798" y="3376367"/>
            <a:ext cx="1579239" cy="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60" idx="1"/>
          </p:cNvCxnSpPr>
          <p:nvPr/>
        </p:nvCxnSpPr>
        <p:spPr>
          <a:xfrm flipV="1">
            <a:off x="8447799" y="3463561"/>
            <a:ext cx="1125341" cy="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77" y="733632"/>
            <a:ext cx="8745166" cy="14980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Flow-Update Complaint  (Non-Escalated)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963" y="3231205"/>
            <a:ext cx="907103" cy="484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8527" y="3054485"/>
            <a:ext cx="1417653" cy="701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76606" y="3064217"/>
            <a:ext cx="1604412" cy="691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20562" y="3209642"/>
            <a:ext cx="15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6488" y="3064217"/>
            <a:ext cx="1245140" cy="70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117546" y="3231205"/>
            <a:ext cx="12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1484" y="3064217"/>
            <a:ext cx="1418980" cy="681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927068" y="3209642"/>
            <a:ext cx="17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Attended 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14846" y="3053440"/>
            <a:ext cx="1245140" cy="6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136960" y="3227719"/>
            <a:ext cx="8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3256180" y="3405086"/>
            <a:ext cx="520426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1"/>
          </p:cNvCxnSpPr>
          <p:nvPr/>
        </p:nvCxnSpPr>
        <p:spPr>
          <a:xfrm>
            <a:off x="5381018" y="3409952"/>
            <a:ext cx="625470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>
            <a:off x="7224435" y="3394308"/>
            <a:ext cx="707049" cy="1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1"/>
          </p:cNvCxnSpPr>
          <p:nvPr/>
        </p:nvCxnSpPr>
        <p:spPr>
          <a:xfrm>
            <a:off x="9350464" y="3394065"/>
            <a:ext cx="564382" cy="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64931" y="2669094"/>
            <a:ext cx="199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60 days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512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1602</TotalTime>
  <Words>721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Bima Bharosa API Automation</vt:lpstr>
      <vt:lpstr>Problem Statement</vt:lpstr>
      <vt:lpstr>Problem Statement</vt:lpstr>
      <vt:lpstr>Comparative Statement-</vt:lpstr>
      <vt:lpstr>Comparison Table</vt:lpstr>
      <vt:lpstr>  Team Structure</vt:lpstr>
      <vt:lpstr>Tools used</vt:lpstr>
      <vt:lpstr>Application Flow – Register complaint </vt:lpstr>
      <vt:lpstr>Application Flow-Update Complaint  (Non-Escalated)</vt:lpstr>
      <vt:lpstr>Application Flow–Update Complaint  (Manually Escalated)</vt:lpstr>
      <vt:lpstr>Application Flow–Update Complaint (TAT Escalated)</vt:lpstr>
      <vt:lpstr>Framework Structure- </vt:lpstr>
      <vt:lpstr>Project File Structure-</vt:lpstr>
      <vt:lpstr>Test Case Summary</vt:lpstr>
      <vt:lpstr>Project Plan</vt:lpstr>
      <vt:lpstr>Project Plan</vt:lpstr>
      <vt:lpstr>Extent Report-Pie Chart </vt:lpstr>
      <vt:lpstr>Extent Report-Test Case Status</vt:lpstr>
      <vt:lpstr>Future Scope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Bima Bharosa API Automation</dc:title>
  <dc:creator>Nutan Rohidas Bhor</dc:creator>
  <cp:lastModifiedBy>Debabrata Jena</cp:lastModifiedBy>
  <cp:revision>109</cp:revision>
  <dcterms:created xsi:type="dcterms:W3CDTF">2024-04-05T06:15:36Z</dcterms:created>
  <dcterms:modified xsi:type="dcterms:W3CDTF">2024-04-26T13:26:05Z</dcterms:modified>
</cp:coreProperties>
</file>