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2"/>
  </p:notesMasterIdLst>
  <p:sldIdLst>
    <p:sldId id="256" r:id="rId2"/>
    <p:sldId id="257" r:id="rId3"/>
    <p:sldId id="277" r:id="rId4"/>
    <p:sldId id="278" r:id="rId5"/>
    <p:sldId id="259" r:id="rId6"/>
    <p:sldId id="279" r:id="rId7"/>
    <p:sldId id="260" r:id="rId8"/>
    <p:sldId id="280" r:id="rId9"/>
    <p:sldId id="261" r:id="rId10"/>
    <p:sldId id="262" r:id="rId11"/>
    <p:sldId id="281" r:id="rId12"/>
    <p:sldId id="264" r:id="rId13"/>
    <p:sldId id="266" r:id="rId14"/>
    <p:sldId id="267" r:id="rId15"/>
    <p:sldId id="284" r:id="rId16"/>
    <p:sldId id="283" r:id="rId17"/>
    <p:sldId id="285" r:id="rId18"/>
    <p:sldId id="271" r:id="rId19"/>
    <p:sldId id="272" r:id="rId20"/>
    <p:sldId id="273" r:id="rId21"/>
    <p:sldId id="286" r:id="rId22"/>
    <p:sldId id="287" r:id="rId23"/>
    <p:sldId id="288" r:id="rId24"/>
    <p:sldId id="289" r:id="rId25"/>
    <p:sldId id="290" r:id="rId26"/>
    <p:sldId id="291" r:id="rId27"/>
    <p:sldId id="292" r:id="rId28"/>
    <p:sldId id="293" r:id="rId29"/>
    <p:sldId id="294" r:id="rId30"/>
    <p:sldId id="276" r:id="rId31"/>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64623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16: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2" name="Google Shape;132;p16: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18</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17: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0" name="Google Shape;140;p17: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19</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18: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8" name="Google Shape;148;p18: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20</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 name="Google Shape;26;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 name="Google Shape;40;p4: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4: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5: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5: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6: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6: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7: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7: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9: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9: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0" name="Google Shape;80;p9: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1: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6" name="Google Shape;96;p11: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Calibri"/>
              <a:buNone/>
            </a:pPr>
            <a:endParaRPr/>
          </a:p>
        </p:txBody>
      </p:sp>
      <p:sp>
        <p:nvSpPr>
          <p:cNvPr id="103" name="Google Shape;103;p1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5" name="Google Shape;15;p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alphaModFix/>
          </a:blip>
          <a:srcRect/>
          <a:stretch/>
        </p:blipFill>
        <p:spPr>
          <a:xfrm>
            <a:off x="179696" y="152400"/>
            <a:ext cx="868725" cy="972000"/>
          </a:xfrm>
          <a:prstGeom prst="rect">
            <a:avLst/>
          </a:prstGeom>
          <a:noFill/>
          <a:ln>
            <a:noFill/>
          </a:ln>
        </p:spPr>
      </p:pic>
      <p:pic>
        <p:nvPicPr>
          <p:cNvPr id="16" name="Google Shape;16;p2"/>
          <p:cNvPicPr preferRelativeResize="0"/>
          <p:nvPr/>
        </p:nvPicPr>
        <p:blipFill rotWithShape="1">
          <a:blip r:embed="rId3">
            <a:alphaModFix/>
          </a:blip>
          <a:srcRect/>
          <a:stretch/>
        </p:blipFill>
        <p:spPr>
          <a:xfrm>
            <a:off x="7530152" y="1676400"/>
            <a:ext cx="1600200" cy="5050808"/>
          </a:xfrm>
          <a:prstGeom prst="rect">
            <a:avLst/>
          </a:prstGeom>
          <a:noFill/>
          <a:ln>
            <a:noFill/>
          </a:ln>
        </p:spPr>
      </p:pic>
      <p:pic>
        <p:nvPicPr>
          <p:cNvPr id="17" name="Google Shape;17;p2"/>
          <p:cNvPicPr preferRelativeResize="0"/>
          <p:nvPr/>
        </p:nvPicPr>
        <p:blipFill rotWithShape="1">
          <a:blip r:embed="rId4">
            <a:alphaModFix/>
          </a:blip>
          <a:src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3">
            <a:alphaModFix/>
          </a:blip>
          <a:srcRect/>
          <a:stretch/>
        </p:blipFill>
        <p:spPr>
          <a:xfrm>
            <a:off x="1" y="-13648"/>
            <a:ext cx="9144000" cy="6934200"/>
          </a:xfrm>
          <a:prstGeom prst="rect">
            <a:avLst/>
          </a:prstGeom>
          <a:noFill/>
          <a:ln>
            <a:noFill/>
          </a:ln>
        </p:spPr>
      </p:pic>
      <p:sp>
        <p:nvSpPr>
          <p:cNvPr id="11" name="Google Shape;11;p1"/>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2" name="Google Shape;12;p1"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alphaModFix/>
          </a:blip>
          <a:src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jetbrains.com/pychar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3"/>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rgbClr val="FF0000"/>
                </a:solidFill>
                <a:latin typeface="Trebuchet MS"/>
                <a:ea typeface="Trebuchet MS"/>
                <a:cs typeface="Trebuchet MS"/>
                <a:sym typeface="Trebuchet MS"/>
              </a:rPr>
              <a:t>Project Work : </a:t>
            </a:r>
            <a:endParaRPr sz="4000">
              <a:solidFill>
                <a:srgbClr val="FF0000"/>
              </a:solidFill>
              <a:latin typeface="Trebuchet MS"/>
              <a:ea typeface="Trebuchet MS"/>
              <a:cs typeface="Trebuchet MS"/>
              <a:sym typeface="Trebuchet MS"/>
            </a:endParaRPr>
          </a:p>
          <a:p>
            <a:pPr marL="0" marR="0" lvl="0" indent="0" algn="ctr" rtl="0">
              <a:spcBef>
                <a:spcPts val="0"/>
              </a:spcBef>
              <a:spcAft>
                <a:spcPts val="0"/>
              </a:spcAft>
              <a:buNone/>
            </a:pPr>
            <a:r>
              <a:rPr lang="en-US" sz="2400">
                <a:solidFill>
                  <a:srgbClr val="FF0000"/>
                </a:solidFill>
                <a:latin typeface="Trebuchet MS"/>
                <a:ea typeface="Trebuchet MS"/>
                <a:cs typeface="Trebuchet MS"/>
                <a:sym typeface="Trebuchet MS"/>
              </a:rPr>
              <a:t>UE15CS490(Major)/UE15CS492(Minor)</a:t>
            </a:r>
            <a:endParaRPr sz="2400">
              <a:solidFill>
                <a:srgbClr val="FF0000"/>
              </a:solidFill>
              <a:latin typeface="Trebuchet MS"/>
              <a:ea typeface="Trebuchet MS"/>
              <a:cs typeface="Trebuchet MS"/>
              <a:sym typeface="Trebuchet MS"/>
            </a:endParaRPr>
          </a:p>
          <a:p>
            <a:pPr marL="0" marR="0" lvl="0" indent="0" algn="ctr" rtl="0">
              <a:spcBef>
                <a:spcPts val="0"/>
              </a:spcBef>
              <a:spcAft>
                <a:spcPts val="0"/>
              </a:spcAft>
              <a:buNone/>
            </a:pPr>
            <a:r>
              <a:rPr lang="en-US" sz="4000">
                <a:solidFill>
                  <a:srgbClr val="FF0000"/>
                </a:solidFill>
                <a:latin typeface="Trebuchet MS"/>
                <a:ea typeface="Trebuchet MS"/>
                <a:cs typeface="Trebuchet MS"/>
                <a:sym typeface="Trebuchet MS"/>
              </a:rPr>
              <a:t>Final ISA(Review 5) / ESA 2019</a:t>
            </a:r>
            <a:endParaRPr sz="4000">
              <a:solidFill>
                <a:srgbClr val="FF0000"/>
              </a:solidFill>
              <a:latin typeface="Trebuchet MS"/>
              <a:ea typeface="Trebuchet MS"/>
              <a:cs typeface="Trebuchet MS"/>
              <a:sym typeface="Trebuchet MS"/>
            </a:endParaRPr>
          </a:p>
        </p:txBody>
      </p:sp>
      <p:sp>
        <p:nvSpPr>
          <p:cNvPr id="23" name="Google Shape;23;p3"/>
          <p:cNvSpPr txBox="1"/>
          <p:nvPr/>
        </p:nvSpPr>
        <p:spPr>
          <a:xfrm>
            <a:off x="411400" y="4261911"/>
            <a:ext cx="8458200" cy="18479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33CC"/>
              </a:buClr>
              <a:buSzPts val="2000"/>
              <a:buFont typeface="Trebuchet MS"/>
              <a:buNone/>
            </a:pPr>
            <a:r>
              <a:rPr lang="en-US" sz="2000" dirty="0">
                <a:solidFill>
                  <a:srgbClr val="0033CC"/>
                </a:solidFill>
                <a:latin typeface="Trebuchet MS"/>
                <a:ea typeface="Trebuchet MS"/>
                <a:cs typeface="Trebuchet MS"/>
                <a:sym typeface="Trebuchet MS"/>
              </a:rPr>
              <a:t>Project Title      </a:t>
            </a:r>
            <a:r>
              <a:rPr lang="en-US" sz="2000" dirty="0" smtClean="0">
                <a:solidFill>
                  <a:srgbClr val="0033CC"/>
                </a:solidFill>
                <a:latin typeface="Trebuchet MS"/>
                <a:ea typeface="Trebuchet MS"/>
                <a:cs typeface="Trebuchet MS"/>
                <a:sym typeface="Trebuchet MS"/>
              </a:rPr>
              <a:t>: Performance Comparison of Machine Learning Techniques used for Music Genre Classification  </a:t>
            </a:r>
            <a:endParaRPr sz="2000" dirty="0">
              <a:solidFill>
                <a:srgbClr val="0033CC"/>
              </a:solidFill>
              <a:latin typeface="Trebuchet MS"/>
              <a:ea typeface="Trebuchet MS"/>
              <a:cs typeface="Trebuchet MS"/>
              <a:sym typeface="Trebuchet MS"/>
            </a:endParaRPr>
          </a:p>
          <a:p>
            <a:pPr marL="0" marR="0" lvl="0" indent="0" algn="l" rtl="0">
              <a:spcBef>
                <a:spcPts val="0"/>
              </a:spcBef>
              <a:spcAft>
                <a:spcPts val="0"/>
              </a:spcAft>
              <a:buClr>
                <a:schemeClr val="dk1"/>
              </a:buClr>
              <a:buSzPts val="2000"/>
              <a:buFont typeface="Arial"/>
              <a:buNone/>
            </a:pPr>
            <a:r>
              <a:rPr lang="en-US" sz="2000" dirty="0">
                <a:solidFill>
                  <a:srgbClr val="0033CC"/>
                </a:solidFill>
                <a:latin typeface="Trebuchet MS"/>
                <a:ea typeface="Trebuchet MS"/>
                <a:cs typeface="Trebuchet MS"/>
                <a:sym typeface="Trebuchet MS"/>
              </a:rPr>
              <a:t>Project ID 	: </a:t>
            </a:r>
            <a:r>
              <a:rPr lang="en-US" sz="2000" dirty="0" smtClean="0">
                <a:solidFill>
                  <a:srgbClr val="0033CC"/>
                </a:solidFill>
                <a:latin typeface="Trebuchet MS"/>
                <a:ea typeface="Trebuchet MS"/>
                <a:cs typeface="Trebuchet MS"/>
                <a:sym typeface="Trebuchet MS"/>
              </a:rPr>
              <a:t>PW19RBA01</a:t>
            </a:r>
            <a:endParaRPr sz="2000" dirty="0">
              <a:solidFill>
                <a:srgbClr val="0033CC"/>
              </a:solidFill>
              <a:latin typeface="Trebuchet MS"/>
              <a:ea typeface="Trebuchet MS"/>
              <a:cs typeface="Trebuchet MS"/>
              <a:sym typeface="Trebuchet MS"/>
            </a:endParaRPr>
          </a:p>
          <a:p>
            <a:pPr marL="0" marR="0" lvl="0" indent="0" algn="l" rtl="0">
              <a:spcBef>
                <a:spcPts val="0"/>
              </a:spcBef>
              <a:spcAft>
                <a:spcPts val="0"/>
              </a:spcAft>
              <a:buClr>
                <a:srgbClr val="0033CC"/>
              </a:buClr>
              <a:buSzPts val="2000"/>
              <a:buFont typeface="Trebuchet MS"/>
              <a:buNone/>
            </a:pPr>
            <a:r>
              <a:rPr lang="en-US" sz="2000" dirty="0">
                <a:solidFill>
                  <a:srgbClr val="0033CC"/>
                </a:solidFill>
                <a:latin typeface="Trebuchet MS"/>
                <a:ea typeface="Trebuchet MS"/>
                <a:cs typeface="Trebuchet MS"/>
                <a:sym typeface="Trebuchet MS"/>
              </a:rPr>
              <a:t>Project Guide	: </a:t>
            </a:r>
            <a:r>
              <a:rPr lang="en-US" sz="2000" dirty="0" smtClean="0">
                <a:solidFill>
                  <a:srgbClr val="0033CC"/>
                </a:solidFill>
                <a:latin typeface="Trebuchet MS"/>
                <a:ea typeface="Trebuchet MS"/>
                <a:cs typeface="Trebuchet MS"/>
                <a:sym typeface="Trebuchet MS"/>
              </a:rPr>
              <a:t>Prof. Raghu B.A. Rao                 </a:t>
            </a:r>
            <a:endParaRPr sz="2000" dirty="0">
              <a:solidFill>
                <a:srgbClr val="0033CC"/>
              </a:solidFill>
              <a:latin typeface="Trebuchet MS"/>
              <a:ea typeface="Trebuchet MS"/>
              <a:cs typeface="Trebuchet MS"/>
              <a:sym typeface="Trebuchet MS"/>
            </a:endParaRPr>
          </a:p>
          <a:p>
            <a:pPr marL="0" marR="0" lvl="0" indent="0" algn="l" rtl="0">
              <a:spcBef>
                <a:spcPts val="0"/>
              </a:spcBef>
              <a:spcAft>
                <a:spcPts val="0"/>
              </a:spcAft>
              <a:buClr>
                <a:srgbClr val="0033CC"/>
              </a:buClr>
              <a:buSzPts val="2000"/>
              <a:buFont typeface="Trebuchet MS"/>
              <a:buNone/>
            </a:pPr>
            <a:r>
              <a:rPr lang="en-US" sz="2000" dirty="0">
                <a:solidFill>
                  <a:srgbClr val="0033CC"/>
                </a:solidFill>
                <a:latin typeface="Trebuchet MS"/>
                <a:ea typeface="Trebuchet MS"/>
                <a:cs typeface="Trebuchet MS"/>
                <a:sym typeface="Trebuchet MS"/>
              </a:rPr>
              <a:t>Project Team 	: </a:t>
            </a:r>
            <a:r>
              <a:rPr lang="en-US" sz="2000" dirty="0" smtClean="0">
                <a:solidFill>
                  <a:srgbClr val="0033CC"/>
                </a:solidFill>
                <a:latin typeface="Trebuchet MS"/>
                <a:ea typeface="Trebuchet MS"/>
                <a:cs typeface="Trebuchet MS"/>
                <a:sym typeface="Trebuchet MS"/>
              </a:rPr>
              <a:t>Sandeep K Mysore(01FB15ECS262)</a:t>
            </a:r>
            <a:endParaRPr sz="1800" dirty="0">
              <a:solidFill>
                <a:srgbClr val="0033CC"/>
              </a:solidFill>
              <a:latin typeface="Arial"/>
              <a:ea typeface="Arial"/>
              <a:cs typeface="Arial"/>
              <a:sym typeface="Arial"/>
            </a:endParaRPr>
          </a:p>
          <a:p>
            <a:pPr marL="0" marR="0" lvl="0" indent="0" algn="l" rtl="0">
              <a:spcBef>
                <a:spcPts val="0"/>
              </a:spcBef>
              <a:spcAft>
                <a:spcPts val="0"/>
              </a:spcAft>
              <a:buClr>
                <a:schemeClr val="dk1"/>
              </a:buClr>
              <a:buSzPts val="2000"/>
              <a:buFont typeface="Arial"/>
              <a:buNone/>
            </a:pPr>
            <a:endParaRPr sz="2000" dirty="0">
              <a:solidFill>
                <a:srgbClr val="0033CC"/>
              </a:solidFill>
              <a:latin typeface="Trebuchet MS"/>
              <a:ea typeface="Trebuchet MS"/>
              <a:cs typeface="Trebuchet MS"/>
              <a:sym typeface="Trebuchet MS"/>
            </a:endParaRPr>
          </a:p>
          <a:p>
            <a:pPr marL="0" marR="0" lvl="0" indent="0" algn="l" rtl="0">
              <a:spcBef>
                <a:spcPts val="0"/>
              </a:spcBef>
              <a:spcAft>
                <a:spcPts val="0"/>
              </a:spcAft>
              <a:buClr>
                <a:schemeClr val="dk1"/>
              </a:buClr>
              <a:buSzPts val="2000"/>
              <a:buFont typeface="Arial"/>
              <a:buNone/>
            </a:pPr>
            <a:endParaRPr sz="20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9"/>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9"/>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Technologies / Methodologies </a:t>
            </a:r>
            <a:endParaRPr/>
          </a:p>
        </p:txBody>
      </p:sp>
      <p:sp>
        <p:nvSpPr>
          <p:cNvPr id="69" name="Google Shape;69;p9"/>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chemeClr val="dk1"/>
              </a:buClr>
              <a:buSzPts val="2000"/>
              <a:buFont typeface="Arial"/>
              <a:buNone/>
            </a:pPr>
            <a:r>
              <a:rPr lang="en-US" sz="2400" b="0" i="0" u="none" strike="noStrike" cap="none" dirty="0" smtClean="0">
                <a:solidFill>
                  <a:srgbClr val="0070C0"/>
                </a:solidFill>
                <a:latin typeface="+mn-lt"/>
                <a:ea typeface="Trebuchet MS"/>
                <a:cs typeface="Trebuchet MS"/>
                <a:sym typeface="Trebuchet MS"/>
              </a:rPr>
              <a:t>The Software Technologies used in this project are:</a:t>
            </a:r>
          </a:p>
          <a:p>
            <a:pPr marL="342900" lvl="0" indent="-342900" algn="just">
              <a:buFont typeface="Arial" panose="020B0604020202020204" pitchFamily="34" charset="0"/>
              <a:buChar char="•"/>
            </a:pPr>
            <a:r>
              <a:rPr lang="en-US" sz="2400" dirty="0">
                <a:solidFill>
                  <a:srgbClr val="0070C0"/>
                </a:solidFill>
                <a:latin typeface="+mn-lt"/>
              </a:rPr>
              <a:t>Python</a:t>
            </a:r>
          </a:p>
          <a:p>
            <a:pPr lvl="0" algn="just"/>
            <a:r>
              <a:rPr lang="en-US" sz="2400" dirty="0" smtClean="0">
                <a:solidFill>
                  <a:srgbClr val="0070C0"/>
                </a:solidFill>
                <a:latin typeface="+mn-lt"/>
              </a:rPr>
              <a:t>     Version</a:t>
            </a:r>
            <a:r>
              <a:rPr lang="en-US" sz="2400" dirty="0">
                <a:solidFill>
                  <a:srgbClr val="0070C0"/>
                </a:solidFill>
                <a:latin typeface="+mn-lt"/>
              </a:rPr>
              <a:t>: 2.7</a:t>
            </a:r>
          </a:p>
          <a:p>
            <a:pPr lvl="0" algn="just"/>
            <a:r>
              <a:rPr lang="en-US" sz="2400" dirty="0">
                <a:solidFill>
                  <a:srgbClr val="0070C0"/>
                </a:solidFill>
                <a:latin typeface="+mn-lt"/>
              </a:rPr>
              <a:t> </a:t>
            </a:r>
            <a:r>
              <a:rPr lang="en-US" sz="2400" dirty="0" smtClean="0">
                <a:solidFill>
                  <a:srgbClr val="0070C0"/>
                </a:solidFill>
                <a:latin typeface="+mn-lt"/>
              </a:rPr>
              <a:t>    Source</a:t>
            </a:r>
            <a:r>
              <a:rPr lang="en-US" sz="2400" dirty="0">
                <a:solidFill>
                  <a:srgbClr val="0070C0"/>
                </a:solidFill>
                <a:latin typeface="+mn-lt"/>
              </a:rPr>
              <a:t>: </a:t>
            </a:r>
            <a:r>
              <a:rPr lang="en-US" sz="2400" u="sng" dirty="0">
                <a:solidFill>
                  <a:srgbClr val="0070C0"/>
                </a:solidFill>
                <a:latin typeface="+mn-lt"/>
                <a:hlinkClick r:id="rId3"/>
              </a:rPr>
              <a:t>https://www.python.org/</a:t>
            </a:r>
            <a:endParaRPr lang="en-US" sz="2400" dirty="0">
              <a:solidFill>
                <a:srgbClr val="0070C0"/>
              </a:solidFill>
              <a:latin typeface="+mn-lt"/>
            </a:endParaRPr>
          </a:p>
          <a:p>
            <a:pPr algn="just"/>
            <a:r>
              <a:rPr lang="en-US" sz="2400" dirty="0">
                <a:solidFill>
                  <a:srgbClr val="0070C0"/>
                </a:solidFill>
                <a:latin typeface="+mn-lt"/>
              </a:rPr>
              <a:t> </a:t>
            </a:r>
          </a:p>
          <a:p>
            <a:pPr marL="342900" lvl="0" indent="-342900" algn="just">
              <a:buFont typeface="Arial" panose="020B0604020202020204" pitchFamily="34" charset="0"/>
              <a:buChar char="•"/>
            </a:pPr>
            <a:r>
              <a:rPr lang="en-US" sz="2400" dirty="0" err="1">
                <a:solidFill>
                  <a:srgbClr val="0070C0"/>
                </a:solidFill>
                <a:latin typeface="+mn-lt"/>
              </a:rPr>
              <a:t>Pycharm</a:t>
            </a:r>
            <a:r>
              <a:rPr lang="en-US" sz="2400" dirty="0">
                <a:solidFill>
                  <a:srgbClr val="0070C0"/>
                </a:solidFill>
                <a:latin typeface="+mn-lt"/>
              </a:rPr>
              <a:t> IDE</a:t>
            </a:r>
          </a:p>
          <a:p>
            <a:pPr lvl="0" algn="just"/>
            <a:r>
              <a:rPr lang="en-US" sz="2400" dirty="0" smtClean="0">
                <a:solidFill>
                  <a:srgbClr val="0070C0"/>
                </a:solidFill>
                <a:latin typeface="+mn-lt"/>
              </a:rPr>
              <a:t>     Description</a:t>
            </a:r>
            <a:r>
              <a:rPr lang="en-US" sz="2400" dirty="0">
                <a:solidFill>
                  <a:srgbClr val="0070C0"/>
                </a:solidFill>
                <a:latin typeface="+mn-lt"/>
              </a:rPr>
              <a:t>: Python IDE for professional developers</a:t>
            </a:r>
          </a:p>
          <a:p>
            <a:pPr lvl="0" algn="just"/>
            <a:r>
              <a:rPr lang="en-US" sz="2400" dirty="0" smtClean="0">
                <a:solidFill>
                  <a:srgbClr val="0070C0"/>
                </a:solidFill>
                <a:latin typeface="+mn-lt"/>
              </a:rPr>
              <a:t>     Version</a:t>
            </a:r>
            <a:r>
              <a:rPr lang="en-US" sz="2400" dirty="0">
                <a:solidFill>
                  <a:srgbClr val="0070C0"/>
                </a:solidFill>
                <a:latin typeface="+mn-lt"/>
              </a:rPr>
              <a:t>: 3</a:t>
            </a:r>
          </a:p>
          <a:p>
            <a:pPr lvl="0" algn="just"/>
            <a:r>
              <a:rPr lang="en-US" sz="2400" dirty="0" smtClean="0">
                <a:solidFill>
                  <a:srgbClr val="0070C0"/>
                </a:solidFill>
                <a:latin typeface="+mn-lt"/>
              </a:rPr>
              <a:t>     Source</a:t>
            </a:r>
            <a:r>
              <a:rPr lang="en-US" sz="2400" dirty="0">
                <a:solidFill>
                  <a:srgbClr val="0070C0"/>
                </a:solidFill>
                <a:latin typeface="+mn-lt"/>
              </a:rPr>
              <a:t>: </a:t>
            </a:r>
            <a:r>
              <a:rPr lang="en-US" sz="2400" u="sng" dirty="0">
                <a:solidFill>
                  <a:srgbClr val="0070C0"/>
                </a:solidFill>
                <a:latin typeface="+mn-lt"/>
                <a:hlinkClick r:id="rId4"/>
              </a:rPr>
              <a:t>https://www.jetbrains.com/pycharm/</a:t>
            </a:r>
            <a:endParaRPr lang="en-US" sz="2400" dirty="0">
              <a:solidFill>
                <a:srgbClr val="0070C0"/>
              </a:solidFill>
              <a:latin typeface="+mn-lt"/>
            </a:endParaRPr>
          </a:p>
          <a:p>
            <a:pPr marL="342900" marR="0" lvl="0" indent="-342900" algn="just" rtl="0">
              <a:lnSpc>
                <a:spcPct val="100000"/>
              </a:lnSpc>
              <a:spcBef>
                <a:spcPts val="400"/>
              </a:spcBef>
              <a:spcAft>
                <a:spcPts val="0"/>
              </a:spcAft>
              <a:buClr>
                <a:schemeClr val="dk1"/>
              </a:buClr>
              <a:buSzPts val="2000"/>
              <a:buFont typeface="Arial"/>
              <a:buNone/>
            </a:pPr>
            <a:endParaRPr sz="2400" b="0" i="0" u="none" strike="noStrike" cap="none" dirty="0">
              <a:solidFill>
                <a:srgbClr val="0070C0"/>
              </a:solidFill>
              <a:latin typeface="+mn-lt"/>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01357066"/>
              </p:ext>
            </p:extLst>
          </p:nvPr>
        </p:nvGraphicFramePr>
        <p:xfrm>
          <a:off x="457200" y="2354421"/>
          <a:ext cx="8229600" cy="2692723"/>
        </p:xfrm>
        <a:graphic>
          <a:graphicData uri="http://schemas.openxmlformats.org/drawingml/2006/table">
            <a:tbl>
              <a:tblPr firstRow="1" firstCol="1" bandRow="1">
                <a:tableStyleId>{72833802-FEF1-4C79-8D5D-14CF1EAF98D9}</a:tableStyleId>
              </a:tblPr>
              <a:tblGrid>
                <a:gridCol w="4114800"/>
                <a:gridCol w="4114800"/>
              </a:tblGrid>
              <a:tr h="0">
                <a:tc>
                  <a:txBody>
                    <a:bodyPr/>
                    <a:lstStyle/>
                    <a:p>
                      <a:pPr marL="0" marR="0" algn="just">
                        <a:lnSpc>
                          <a:spcPct val="150000"/>
                        </a:lnSpc>
                        <a:spcBef>
                          <a:spcPts val="0"/>
                        </a:spcBef>
                        <a:spcAft>
                          <a:spcPts val="0"/>
                        </a:spcAft>
                      </a:pPr>
                      <a:r>
                        <a:rPr lang="en-US" sz="1200">
                          <a:effectLst/>
                        </a:rPr>
                        <a:t>Packages</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Version</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a:effectLst/>
                        </a:rPr>
                        <a:t>Tensorflow</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1.13.1</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a:effectLst/>
                        </a:rPr>
                        <a:t>Keras</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2.2.4</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a:effectLst/>
                        </a:rPr>
                        <a:t>Numpy</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1.16.2</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a:effectLst/>
                        </a:rPr>
                        <a:t>Pip</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19.0.3</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a:effectLst/>
                        </a:rPr>
                        <a:t>Conda</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4.6.14</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a:effectLst/>
                        </a:rPr>
                        <a:t>Python-speech-features</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0.6</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a:effectLst/>
                        </a:rPr>
                        <a:t>Scikit-learn</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0.20.3</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a:effectLst/>
                        </a:rPr>
                        <a:t>Scipy</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1.2.1</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a:effectLst/>
                        </a:rPr>
                        <a:t>Sox</a:t>
                      </a:r>
                      <a:endParaRPr lang="en-US" sz="11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a:effectLst/>
                        </a:rPr>
                        <a:t>1.3.7</a:t>
                      </a:r>
                      <a:endParaRPr lang="en-US" sz="1100">
                        <a:effectLst/>
                        <a:latin typeface="Calibri"/>
                        <a:ea typeface="Calibri"/>
                        <a:cs typeface="Times New Roman"/>
                      </a:endParaRPr>
                    </a:p>
                  </a:txBody>
                  <a:tcPr marL="68580" marR="68580" marT="0" marB="0"/>
                </a:tc>
              </a:tr>
              <a:tr h="0">
                <a:tc>
                  <a:txBody>
                    <a:bodyPr/>
                    <a:lstStyle/>
                    <a:p>
                      <a:pPr marL="0" marR="0" algn="just">
                        <a:lnSpc>
                          <a:spcPct val="150000"/>
                        </a:lnSpc>
                        <a:spcBef>
                          <a:spcPts val="0"/>
                        </a:spcBef>
                        <a:spcAft>
                          <a:spcPts val="0"/>
                        </a:spcAft>
                      </a:pPr>
                      <a:r>
                        <a:rPr lang="en-US" sz="1200" dirty="0" err="1">
                          <a:effectLst/>
                        </a:rPr>
                        <a:t>Librosa</a:t>
                      </a:r>
                      <a:endParaRPr lang="en-US" sz="11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200" dirty="0">
                          <a:effectLst/>
                        </a:rPr>
                        <a:t>0.6.3</a:t>
                      </a:r>
                      <a:endParaRPr lang="en-US" sz="1100" dirty="0">
                        <a:effectLst/>
                        <a:latin typeface="Calibri"/>
                        <a:ea typeface="Calibri"/>
                        <a:cs typeface="Times New Roman"/>
                      </a:endParaRPr>
                    </a:p>
                  </a:txBody>
                  <a:tcPr marL="68580" marR="68580" marT="0" marB="0"/>
                </a:tc>
              </a:tr>
            </a:tbl>
          </a:graphicData>
        </a:graphic>
      </p:graphicFrame>
      <p:sp>
        <p:nvSpPr>
          <p:cNvPr id="4" name="Rectangle 1"/>
          <p:cNvSpPr>
            <a:spLocks noChangeArrowheads="1"/>
          </p:cNvSpPr>
          <p:nvPr/>
        </p:nvSpPr>
        <p:spPr bwMode="auto">
          <a:xfrm>
            <a:off x="457200" y="23542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27344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1"/>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3" name="Google Shape;83;p11"/>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System Architecture</a:t>
            </a:r>
            <a:endParaRPr sz="1800">
              <a:solidFill>
                <a:schemeClr val="dk1"/>
              </a:solidFill>
              <a:latin typeface="Arial"/>
              <a:ea typeface="Arial"/>
              <a:cs typeface="Arial"/>
              <a:sym typeface="Arial"/>
            </a:endParaRPr>
          </a:p>
        </p:txBody>
      </p:sp>
      <p:sp>
        <p:nvSpPr>
          <p:cNvPr id="84" name="Google Shape;84;p11"/>
          <p:cNvSpPr txBox="1"/>
          <p:nvPr/>
        </p:nvSpPr>
        <p:spPr>
          <a:xfrm>
            <a:off x="505650" y="1617675"/>
            <a:ext cx="6868544" cy="4758900"/>
          </a:xfrm>
          <a:prstGeom prst="rect">
            <a:avLst/>
          </a:prstGeom>
          <a:noFill/>
          <a:ln>
            <a:noFill/>
          </a:ln>
        </p:spPr>
        <p:txBody>
          <a:bodyPr spcFirstLastPara="1" wrap="square" lIns="91425" tIns="45700" rIns="91425" bIns="45700" anchor="ctr" anchorCtr="0">
            <a:noAutofit/>
          </a:bodyPr>
          <a:lstStyle/>
          <a:p>
            <a:pPr marL="0" marR="0" lvl="0" indent="0" algn="just" rtl="0">
              <a:spcBef>
                <a:spcPts val="480"/>
              </a:spcBef>
              <a:spcAft>
                <a:spcPts val="0"/>
              </a:spcAft>
              <a:buClr>
                <a:schemeClr val="dk1"/>
              </a:buClr>
              <a:buSzPts val="1100"/>
              <a:buFont typeface="Arial"/>
              <a:buNone/>
            </a:pPr>
            <a:endParaRPr sz="1800" b="0" i="0" u="none" strike="noStrike" cap="none" dirty="0">
              <a:solidFill>
                <a:srgbClr val="0033CC"/>
              </a:solidFill>
              <a:latin typeface="Trebuchet MS"/>
              <a:ea typeface="Trebuchet MS"/>
              <a:cs typeface="Trebuchet MS"/>
              <a:sym typeface="Trebuchet MS"/>
            </a:endParaRPr>
          </a:p>
        </p:txBody>
      </p:sp>
      <p:pic>
        <p:nvPicPr>
          <p:cNvPr id="5" name="Picture 4" descr="C:\Users\Admin\Desktop\sandeep\arch2.png"/>
          <p:cNvPicPr/>
          <p:nvPr/>
        </p:nvPicPr>
        <p:blipFill>
          <a:blip r:embed="rId3">
            <a:extLst>
              <a:ext uri="{28A0092B-C50C-407E-A947-70E740481C1C}">
                <a14:useLocalDpi xmlns:a14="http://schemas.microsoft.com/office/drawing/2010/main" val="0"/>
              </a:ext>
            </a:extLst>
          </a:blip>
          <a:srcRect/>
          <a:stretch>
            <a:fillRect/>
          </a:stretch>
        </p:blipFill>
        <p:spPr bwMode="auto">
          <a:xfrm>
            <a:off x="3072447" y="2473960"/>
            <a:ext cx="2999105" cy="3434080"/>
          </a:xfrm>
          <a:prstGeom prst="rect">
            <a:avLst/>
          </a:prstGeom>
          <a:noFill/>
          <a:ln>
            <a:noFill/>
          </a:ln>
        </p:spPr>
      </p:pic>
      <p:sp>
        <p:nvSpPr>
          <p:cNvPr id="6" name="Google Shape;84;p11"/>
          <p:cNvSpPr txBox="1"/>
          <p:nvPr/>
        </p:nvSpPr>
        <p:spPr>
          <a:xfrm>
            <a:off x="658050" y="1770075"/>
            <a:ext cx="6868544" cy="4758900"/>
          </a:xfrm>
          <a:prstGeom prst="rect">
            <a:avLst/>
          </a:prstGeom>
          <a:noFill/>
          <a:ln>
            <a:noFill/>
          </a:ln>
        </p:spPr>
        <p:txBody>
          <a:bodyPr spcFirstLastPara="1" wrap="square" lIns="91425" tIns="45700" rIns="91425" bIns="45700" anchor="ctr" anchorCtr="0">
            <a:noAutofit/>
          </a:bodyPr>
          <a:lstStyle/>
          <a:p>
            <a:pPr marL="0" marR="0" lvl="0" indent="0" algn="just" rtl="0">
              <a:spcBef>
                <a:spcPts val="480"/>
              </a:spcBef>
              <a:spcAft>
                <a:spcPts val="0"/>
              </a:spcAft>
              <a:buClr>
                <a:schemeClr val="dk1"/>
              </a:buClr>
              <a:buSzPts val="1100"/>
              <a:buFont typeface="Arial"/>
              <a:buNone/>
            </a:pPr>
            <a:endParaRPr sz="1800" b="0" i="0" u="none" strike="noStrike" cap="none" dirty="0">
              <a:solidFill>
                <a:srgbClr val="0033CC"/>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9" name="Google Shape;99;p13"/>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Modules</a:t>
            </a:r>
            <a:endParaRPr sz="1800">
              <a:solidFill>
                <a:schemeClr val="dk1"/>
              </a:solidFill>
              <a:latin typeface="Arial"/>
              <a:ea typeface="Arial"/>
              <a:cs typeface="Arial"/>
              <a:sym typeface="Arial"/>
            </a:endParaRPr>
          </a:p>
        </p:txBody>
      </p:sp>
      <p:sp>
        <p:nvSpPr>
          <p:cNvPr id="100" name="Google Shape;100;p13"/>
          <p:cNvSpPr txBox="1"/>
          <p:nvPr/>
        </p:nvSpPr>
        <p:spPr>
          <a:xfrm>
            <a:off x="533400" y="1828800"/>
            <a:ext cx="6863700" cy="4724400"/>
          </a:xfrm>
          <a:prstGeom prst="rect">
            <a:avLst/>
          </a:prstGeom>
          <a:noFill/>
          <a:ln>
            <a:noFill/>
          </a:ln>
        </p:spPr>
        <p:txBody>
          <a:bodyPr spcFirstLastPara="1" wrap="square" lIns="91425" tIns="45700" rIns="91425" bIns="45700" anchor="t" anchorCtr="0">
            <a:noAutofit/>
          </a:bodyPr>
          <a:lstStyle/>
          <a:p>
            <a:pPr marL="457200" marR="0" lvl="0" indent="0" algn="just" rtl="0">
              <a:spcBef>
                <a:spcPts val="480"/>
              </a:spcBef>
              <a:spcAft>
                <a:spcPts val="0"/>
              </a:spcAft>
              <a:buClr>
                <a:schemeClr val="dk1"/>
              </a:buClr>
              <a:buSzPts val="1100"/>
              <a:buFont typeface="Arial"/>
              <a:buNone/>
            </a:pPr>
            <a:endParaRPr sz="2400" dirty="0">
              <a:solidFill>
                <a:srgbClr val="0033CC"/>
              </a:solidFill>
              <a:latin typeface="+mn-lt"/>
              <a:ea typeface="Trebuchet MS"/>
              <a:cs typeface="Trebuchet MS"/>
              <a:sym typeface="Trebuchet MS"/>
            </a:endParaRPr>
          </a:p>
          <a:p>
            <a:pPr marL="457200" marR="0" lvl="0" indent="0" algn="just" rtl="0">
              <a:spcBef>
                <a:spcPts val="480"/>
              </a:spcBef>
              <a:spcAft>
                <a:spcPts val="0"/>
              </a:spcAft>
              <a:buClr>
                <a:schemeClr val="dk1"/>
              </a:buClr>
              <a:buSzPts val="1100"/>
              <a:buFont typeface="Arial"/>
              <a:buNone/>
            </a:pPr>
            <a:endParaRPr sz="2400" dirty="0">
              <a:solidFill>
                <a:srgbClr val="0033CC"/>
              </a:solidFill>
              <a:latin typeface="+mn-lt"/>
              <a:ea typeface="Trebuchet MS"/>
              <a:cs typeface="Trebuchet MS"/>
              <a:sym typeface="Trebuchet MS"/>
            </a:endParaRPr>
          </a:p>
          <a:p>
            <a:pPr marL="0" marR="0" lvl="0" indent="0" algn="just" rtl="0">
              <a:spcBef>
                <a:spcPts val="480"/>
              </a:spcBef>
              <a:spcAft>
                <a:spcPts val="0"/>
              </a:spcAft>
              <a:buClr>
                <a:schemeClr val="dk1"/>
              </a:buClr>
              <a:buSzPts val="1100"/>
              <a:buFont typeface="Arial"/>
              <a:buNone/>
            </a:pPr>
            <a:r>
              <a:rPr lang="en-US" sz="2400" dirty="0" smtClean="0">
                <a:solidFill>
                  <a:srgbClr val="0033CC"/>
                </a:solidFill>
                <a:latin typeface="+mn-lt"/>
                <a:ea typeface="Trebuchet MS"/>
                <a:cs typeface="Trebuchet MS"/>
                <a:sym typeface="Trebuchet MS"/>
              </a:rPr>
              <a:t>The Modules are:</a:t>
            </a:r>
          </a:p>
          <a:p>
            <a:pPr marR="0" lvl="0" algn="just" rtl="0">
              <a:spcBef>
                <a:spcPts val="480"/>
              </a:spcBef>
              <a:spcAft>
                <a:spcPts val="0"/>
              </a:spcAft>
              <a:buClr>
                <a:schemeClr val="dk1"/>
              </a:buClr>
              <a:buSzPts val="1100"/>
            </a:pPr>
            <a:r>
              <a:rPr lang="en-US" sz="2400" dirty="0" smtClean="0">
                <a:solidFill>
                  <a:srgbClr val="0033CC"/>
                </a:solidFill>
                <a:latin typeface="+mn-lt"/>
                <a:ea typeface="Trebuchet MS"/>
                <a:cs typeface="Trebuchet MS"/>
                <a:sym typeface="Trebuchet MS"/>
              </a:rPr>
              <a:t>1. Data Preprocessing</a:t>
            </a:r>
          </a:p>
          <a:p>
            <a:pPr marR="0" lvl="0" algn="just" rtl="0">
              <a:spcBef>
                <a:spcPts val="480"/>
              </a:spcBef>
              <a:spcAft>
                <a:spcPts val="0"/>
              </a:spcAft>
              <a:buClr>
                <a:schemeClr val="dk1"/>
              </a:buClr>
              <a:buSzPts val="1100"/>
            </a:pPr>
            <a:r>
              <a:rPr lang="en-US" sz="2400" dirty="0" smtClean="0">
                <a:solidFill>
                  <a:srgbClr val="0033CC"/>
                </a:solidFill>
                <a:latin typeface="+mn-lt"/>
                <a:ea typeface="Trebuchet MS"/>
                <a:cs typeface="Trebuchet MS"/>
                <a:sym typeface="Trebuchet MS"/>
              </a:rPr>
              <a:t>2. Feature Extraction</a:t>
            </a:r>
          </a:p>
          <a:p>
            <a:pPr marR="0" lvl="0" algn="just" rtl="0">
              <a:spcBef>
                <a:spcPts val="480"/>
              </a:spcBef>
              <a:spcAft>
                <a:spcPts val="0"/>
              </a:spcAft>
              <a:buClr>
                <a:schemeClr val="dk1"/>
              </a:buClr>
              <a:buSzPts val="1100"/>
            </a:pPr>
            <a:r>
              <a:rPr lang="en-US" sz="2400" dirty="0" smtClean="0">
                <a:solidFill>
                  <a:srgbClr val="0033CC"/>
                </a:solidFill>
                <a:latin typeface="+mn-lt"/>
                <a:ea typeface="Trebuchet MS"/>
                <a:cs typeface="Trebuchet MS"/>
                <a:sym typeface="Trebuchet MS"/>
              </a:rPr>
              <a:t>3. Classification</a:t>
            </a:r>
          </a:p>
          <a:p>
            <a:pPr marR="0" lvl="0" algn="just" rtl="0">
              <a:spcBef>
                <a:spcPts val="480"/>
              </a:spcBef>
              <a:spcAft>
                <a:spcPts val="0"/>
              </a:spcAft>
              <a:buClr>
                <a:schemeClr val="dk1"/>
              </a:buClr>
              <a:buSzPts val="1100"/>
            </a:pPr>
            <a:r>
              <a:rPr lang="en-US" sz="2400" dirty="0" smtClean="0">
                <a:solidFill>
                  <a:srgbClr val="0033CC"/>
                </a:solidFill>
                <a:latin typeface="+mn-lt"/>
                <a:ea typeface="Trebuchet MS"/>
                <a:cs typeface="Trebuchet MS"/>
                <a:sym typeface="Trebuchet MS"/>
              </a:rPr>
              <a:t>4. GUI</a:t>
            </a:r>
            <a:endParaRPr sz="2400" dirty="0">
              <a:solidFill>
                <a:srgbClr val="0033CC"/>
              </a:solidFill>
              <a:latin typeface="+mn-lt"/>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6" name="Google Shape;106;p1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Design Approach</a:t>
            </a:r>
            <a:endParaRPr sz="1800">
              <a:solidFill>
                <a:schemeClr val="dk1"/>
              </a:solidFill>
              <a:latin typeface="Arial"/>
              <a:ea typeface="Arial"/>
              <a:cs typeface="Arial"/>
              <a:sym typeface="Arial"/>
            </a:endParaRPr>
          </a:p>
        </p:txBody>
      </p:sp>
      <p:sp>
        <p:nvSpPr>
          <p:cNvPr id="107" name="Google Shape;107;p14"/>
          <p:cNvSpPr txBox="1"/>
          <p:nvPr/>
        </p:nvSpPr>
        <p:spPr>
          <a:xfrm>
            <a:off x="221673" y="1617675"/>
            <a:ext cx="8035635" cy="4724400"/>
          </a:xfrm>
          <a:prstGeom prst="rect">
            <a:avLst/>
          </a:prstGeom>
          <a:noFill/>
          <a:ln>
            <a:noFill/>
          </a:ln>
        </p:spPr>
        <p:txBody>
          <a:bodyPr spcFirstLastPara="1" wrap="square" lIns="91425" tIns="45700" rIns="91425" bIns="45700" anchor="ctr" anchorCtr="0">
            <a:noAutofit/>
          </a:bodyPr>
          <a:lstStyle/>
          <a:p>
            <a:pPr algn="just"/>
            <a:r>
              <a:rPr lang="en-US" sz="2400" b="1" dirty="0" smtClean="0">
                <a:solidFill>
                  <a:srgbClr val="0070C0"/>
                </a:solidFill>
              </a:rPr>
              <a:t>Choice </a:t>
            </a:r>
            <a:r>
              <a:rPr lang="en-US" sz="2400" b="1" dirty="0">
                <a:solidFill>
                  <a:srgbClr val="0070C0"/>
                </a:solidFill>
              </a:rPr>
              <a:t>of Dataset</a:t>
            </a:r>
            <a:endParaRPr lang="en-US" sz="2400" dirty="0">
              <a:solidFill>
                <a:srgbClr val="0070C0"/>
              </a:solidFill>
            </a:endParaRPr>
          </a:p>
          <a:p>
            <a:pPr marL="342900" lvl="0" indent="-342900" algn="just">
              <a:buFont typeface="Arial" panose="020B0604020202020204" pitchFamily="34" charset="0"/>
              <a:buChar char="•"/>
            </a:pPr>
            <a:r>
              <a:rPr lang="en-US" sz="2400" dirty="0">
                <a:solidFill>
                  <a:srgbClr val="0070C0"/>
                </a:solidFill>
              </a:rPr>
              <a:t>GTZAN dataset was finally decided upon. </a:t>
            </a:r>
          </a:p>
          <a:p>
            <a:pPr marL="342900" lvl="0" indent="-342900" algn="just">
              <a:buFont typeface="Arial" panose="020B0604020202020204" pitchFamily="34" charset="0"/>
              <a:buChar char="•"/>
            </a:pPr>
            <a:r>
              <a:rPr lang="en-US" sz="2400" dirty="0">
                <a:solidFill>
                  <a:srgbClr val="0070C0"/>
                </a:solidFill>
              </a:rPr>
              <a:t>This dataset was chosen because of the format of the dataset (.au format). This was inline with the proposed approach.</a:t>
            </a:r>
          </a:p>
          <a:p>
            <a:pPr algn="just"/>
            <a:r>
              <a:rPr lang="en-US" sz="2400" b="1" dirty="0">
                <a:solidFill>
                  <a:srgbClr val="0070C0"/>
                </a:solidFill>
              </a:rPr>
              <a:t> </a:t>
            </a:r>
            <a:endParaRPr lang="en-US" sz="2400" dirty="0">
              <a:solidFill>
                <a:srgbClr val="0070C0"/>
              </a:solidFill>
            </a:endParaRPr>
          </a:p>
          <a:p>
            <a:pPr algn="just"/>
            <a:r>
              <a:rPr lang="en-US" sz="2400" b="1" dirty="0">
                <a:solidFill>
                  <a:srgbClr val="0070C0"/>
                </a:solidFill>
              </a:rPr>
              <a:t>  </a:t>
            </a:r>
            <a:endParaRPr lang="en-US" sz="2400" dirty="0">
              <a:solidFill>
                <a:srgbClr val="0070C0"/>
              </a:solidFill>
            </a:endParaRPr>
          </a:p>
          <a:p>
            <a:pPr algn="just"/>
            <a:r>
              <a:rPr lang="en-US" sz="2400" b="1" dirty="0">
                <a:solidFill>
                  <a:srgbClr val="0070C0"/>
                </a:solidFill>
              </a:rPr>
              <a:t> </a:t>
            </a:r>
            <a:endParaRPr lang="en-US" sz="2400" dirty="0">
              <a:solidFill>
                <a:srgbClr val="0070C0"/>
              </a:solidFill>
            </a:endParaRPr>
          </a:p>
          <a:p>
            <a:pPr marL="457200" marR="0" lvl="0" indent="0" algn="just" rtl="0">
              <a:spcBef>
                <a:spcPts val="480"/>
              </a:spcBef>
              <a:spcAft>
                <a:spcPts val="0"/>
              </a:spcAft>
              <a:buClr>
                <a:srgbClr val="0033CC"/>
              </a:buClr>
              <a:buSzPts val="1800"/>
              <a:buFont typeface="Trebuchet MS"/>
              <a:buNone/>
            </a:pPr>
            <a:endParaRPr sz="2400" b="0" i="0" u="none" strike="noStrike" cap="none" dirty="0">
              <a:solidFill>
                <a:srgbClr val="0070C0"/>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7" y="1842655"/>
            <a:ext cx="8451273" cy="3046988"/>
          </a:xfrm>
          <a:prstGeom prst="rect">
            <a:avLst/>
          </a:prstGeom>
          <a:noFill/>
        </p:spPr>
        <p:txBody>
          <a:bodyPr wrap="square" rtlCol="0">
            <a:spAutoFit/>
          </a:bodyPr>
          <a:lstStyle/>
          <a:p>
            <a:pPr algn="just"/>
            <a:r>
              <a:rPr lang="en-US" sz="2400" b="1" dirty="0">
                <a:solidFill>
                  <a:srgbClr val="0070C0"/>
                </a:solidFill>
              </a:rPr>
              <a:t>Data Preprocessing Methods</a:t>
            </a:r>
            <a:endParaRPr lang="en-US" sz="2400" dirty="0">
              <a:solidFill>
                <a:srgbClr val="0070C0"/>
              </a:solidFill>
            </a:endParaRPr>
          </a:p>
          <a:p>
            <a:pPr marL="342900" lvl="0" indent="-342900" algn="just">
              <a:buFont typeface="Arial" panose="020B0604020202020204" pitchFamily="34" charset="0"/>
              <a:buChar char="•"/>
            </a:pPr>
            <a:r>
              <a:rPr lang="en-US" sz="2400" dirty="0" err="1">
                <a:solidFill>
                  <a:srgbClr val="0070C0"/>
                </a:solidFill>
              </a:rPr>
              <a:t>SoX</a:t>
            </a:r>
            <a:r>
              <a:rPr lang="en-US" sz="2400" dirty="0">
                <a:solidFill>
                  <a:srgbClr val="0070C0"/>
                </a:solidFill>
              </a:rPr>
              <a:t> or Sound </a:t>
            </a:r>
            <a:r>
              <a:rPr lang="en-US" sz="2400" dirty="0" err="1">
                <a:solidFill>
                  <a:srgbClr val="0070C0"/>
                </a:solidFill>
              </a:rPr>
              <a:t>eXchange</a:t>
            </a:r>
            <a:r>
              <a:rPr lang="en-US" sz="2400" dirty="0">
                <a:solidFill>
                  <a:srgbClr val="0070C0"/>
                </a:solidFill>
              </a:rPr>
              <a:t> was the final approach used for data pre-processing.</a:t>
            </a:r>
          </a:p>
          <a:p>
            <a:pPr marL="342900" lvl="0" indent="-342900" algn="just">
              <a:buFont typeface="Arial" panose="020B0604020202020204" pitchFamily="34" charset="0"/>
              <a:buChar char="•"/>
            </a:pPr>
            <a:r>
              <a:rPr lang="en-US" sz="2400" dirty="0">
                <a:solidFill>
                  <a:srgbClr val="0070C0"/>
                </a:solidFill>
              </a:rPr>
              <a:t>It was chosen as it is a very powerful cross-platform package/ utility that can handle multiple audio formats</a:t>
            </a:r>
          </a:p>
          <a:p>
            <a:pPr marL="342900" lvl="0" indent="-342900" algn="just">
              <a:buFont typeface="Arial" panose="020B0604020202020204" pitchFamily="34" charset="0"/>
              <a:buChar char="•"/>
            </a:pPr>
            <a:r>
              <a:rPr lang="en-US" sz="2400" dirty="0">
                <a:solidFill>
                  <a:srgbClr val="0070C0"/>
                </a:solidFill>
              </a:rPr>
              <a:t>It is rightly called the “The Swiss Army Knife” of sound processing programs.  </a:t>
            </a:r>
          </a:p>
          <a:p>
            <a:endParaRPr lang="en-US" sz="2400" dirty="0"/>
          </a:p>
        </p:txBody>
      </p:sp>
    </p:spTree>
    <p:extLst>
      <p:ext uri="{BB962C8B-B14F-4D97-AF65-F5344CB8AC3E}">
        <p14:creationId xmlns:p14="http://schemas.microsoft.com/office/powerpoint/2010/main" val="1361982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648691"/>
            <a:ext cx="8201891" cy="3416320"/>
          </a:xfrm>
          <a:prstGeom prst="rect">
            <a:avLst/>
          </a:prstGeom>
          <a:noFill/>
        </p:spPr>
        <p:txBody>
          <a:bodyPr wrap="square" rtlCol="0">
            <a:spAutoFit/>
          </a:bodyPr>
          <a:lstStyle/>
          <a:p>
            <a:pPr algn="just"/>
            <a:endParaRPr lang="en-US" sz="2400" dirty="0">
              <a:solidFill>
                <a:srgbClr val="0070C0"/>
              </a:solidFill>
            </a:endParaRPr>
          </a:p>
          <a:p>
            <a:pPr algn="just"/>
            <a:r>
              <a:rPr lang="en-US" sz="2400" b="1" dirty="0">
                <a:solidFill>
                  <a:srgbClr val="0070C0"/>
                </a:solidFill>
              </a:rPr>
              <a:t> </a:t>
            </a:r>
            <a:r>
              <a:rPr lang="en-US" sz="2400" b="1" dirty="0" smtClean="0">
                <a:solidFill>
                  <a:srgbClr val="0070C0"/>
                </a:solidFill>
              </a:rPr>
              <a:t>Choice </a:t>
            </a:r>
            <a:r>
              <a:rPr lang="en-US" sz="2400" b="1" dirty="0">
                <a:solidFill>
                  <a:srgbClr val="0070C0"/>
                </a:solidFill>
              </a:rPr>
              <a:t>of method for Feature Extraction</a:t>
            </a:r>
            <a:endParaRPr lang="en-US" sz="2400" dirty="0">
              <a:solidFill>
                <a:srgbClr val="0070C0"/>
              </a:solidFill>
            </a:endParaRPr>
          </a:p>
          <a:p>
            <a:pPr marL="342900" lvl="0" indent="-342900" algn="just">
              <a:buFont typeface="Arial" panose="020B0604020202020204" pitchFamily="34" charset="0"/>
              <a:buChar char="•"/>
            </a:pPr>
            <a:r>
              <a:rPr lang="en-US" sz="2400" dirty="0">
                <a:solidFill>
                  <a:srgbClr val="0070C0"/>
                </a:solidFill>
              </a:rPr>
              <a:t>The feature extraction method finally used were both FFT and MFCC</a:t>
            </a:r>
          </a:p>
          <a:p>
            <a:pPr marL="342900" lvl="0" indent="-342900" algn="just">
              <a:buFont typeface="Arial" panose="020B0604020202020204" pitchFamily="34" charset="0"/>
              <a:buChar char="•"/>
            </a:pPr>
            <a:r>
              <a:rPr lang="en-US" sz="2400" dirty="0">
                <a:solidFill>
                  <a:srgbClr val="0070C0"/>
                </a:solidFill>
              </a:rPr>
              <a:t>MFCC was chosen as it is a modernized and improvised feature extraction method which keeps FFT as part of the process.</a:t>
            </a:r>
          </a:p>
          <a:p>
            <a:pPr marL="342900" lvl="0" indent="-342900" algn="just">
              <a:buFont typeface="Arial" panose="020B0604020202020204" pitchFamily="34" charset="0"/>
              <a:buChar char="•"/>
            </a:pPr>
            <a:r>
              <a:rPr lang="en-US" sz="2400" dirty="0">
                <a:solidFill>
                  <a:srgbClr val="0070C0"/>
                </a:solidFill>
              </a:rPr>
              <a:t>The other reason was to provide a contrast between a modern and an older feature extraction method</a:t>
            </a:r>
            <a:r>
              <a:rPr lang="en-US" sz="2400" dirty="0" smtClean="0">
                <a:solidFill>
                  <a:srgbClr val="0070C0"/>
                </a:solidFill>
              </a:rPr>
              <a:t>.</a:t>
            </a:r>
            <a:endParaRPr lang="en-US" sz="2400" dirty="0">
              <a:solidFill>
                <a:srgbClr val="0070C0"/>
              </a:solidFill>
            </a:endParaRPr>
          </a:p>
        </p:txBody>
      </p:sp>
    </p:spTree>
    <p:extLst>
      <p:ext uri="{BB962C8B-B14F-4D97-AF65-F5344CB8AC3E}">
        <p14:creationId xmlns:p14="http://schemas.microsoft.com/office/powerpoint/2010/main" val="734729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1801091"/>
            <a:ext cx="8437418" cy="3785652"/>
          </a:xfrm>
          <a:prstGeom prst="rect">
            <a:avLst/>
          </a:prstGeom>
          <a:noFill/>
        </p:spPr>
        <p:txBody>
          <a:bodyPr wrap="square" rtlCol="0">
            <a:spAutoFit/>
          </a:bodyPr>
          <a:lstStyle/>
          <a:p>
            <a:pPr algn="just"/>
            <a:r>
              <a:rPr lang="en-US" sz="2400" b="1" dirty="0" smtClean="0">
                <a:solidFill>
                  <a:srgbClr val="0070C0"/>
                </a:solidFill>
              </a:rPr>
              <a:t>Method </a:t>
            </a:r>
            <a:r>
              <a:rPr lang="en-US" sz="2400" b="1" dirty="0">
                <a:solidFill>
                  <a:srgbClr val="0070C0"/>
                </a:solidFill>
              </a:rPr>
              <a:t>of Implementing CNN</a:t>
            </a:r>
            <a:endParaRPr lang="en-US" sz="2400" dirty="0">
              <a:solidFill>
                <a:srgbClr val="0070C0"/>
              </a:solidFill>
            </a:endParaRPr>
          </a:p>
          <a:p>
            <a:pPr marL="342900" lvl="0" indent="-342900" algn="just">
              <a:buFont typeface="Arial" panose="020B0604020202020204" pitchFamily="34" charset="0"/>
              <a:buChar char="•"/>
            </a:pPr>
            <a:r>
              <a:rPr lang="en-US" sz="2400" dirty="0">
                <a:solidFill>
                  <a:srgbClr val="0070C0"/>
                </a:solidFill>
              </a:rPr>
              <a:t>The final approach to implementing CNN was to use the VGG-16 Architecture. </a:t>
            </a:r>
          </a:p>
          <a:p>
            <a:pPr marL="342900" lvl="0" indent="-342900" algn="just">
              <a:buFont typeface="Arial" panose="020B0604020202020204" pitchFamily="34" charset="0"/>
              <a:buChar char="•"/>
            </a:pPr>
            <a:r>
              <a:rPr lang="en-US" sz="2400" dirty="0">
                <a:solidFill>
                  <a:srgbClr val="0070C0"/>
                </a:solidFill>
              </a:rPr>
              <a:t>This consists of 16 Layers in total. A combination of 4 Layers in is run sequentially 4 times. The layers consist of Conv2D layer applied twice, followed by a MaxPooling2D layer to reduce spatial dimensions followed by a dropout layer.</a:t>
            </a:r>
          </a:p>
          <a:p>
            <a:pPr algn="just"/>
            <a:endParaRPr lang="en-US" sz="2400" dirty="0">
              <a:solidFill>
                <a:srgbClr val="0070C0"/>
              </a:solidFill>
            </a:endParaRPr>
          </a:p>
          <a:p>
            <a:endParaRPr lang="en-US" sz="2400" dirty="0">
              <a:solidFill>
                <a:srgbClr val="0070C0"/>
              </a:solidFill>
            </a:endParaRPr>
          </a:p>
        </p:txBody>
      </p:sp>
    </p:spTree>
    <p:extLst>
      <p:ext uri="{BB962C8B-B14F-4D97-AF65-F5344CB8AC3E}">
        <p14:creationId xmlns:p14="http://schemas.microsoft.com/office/powerpoint/2010/main" val="2062440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5" name="Google Shape;135;p18"/>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sp>
        <p:nvSpPr>
          <p:cNvPr id="136" name="Google Shape;136;p18"/>
          <p:cNvSpPr txBox="1"/>
          <p:nvPr/>
        </p:nvSpPr>
        <p:spPr>
          <a:xfrm>
            <a:off x="683301" y="2443398"/>
            <a:ext cx="6863700" cy="3267855"/>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1800"/>
              <a:buFont typeface="Arial"/>
              <a:buNone/>
            </a:pPr>
            <a:endParaRPr sz="1800" dirty="0">
              <a:solidFill>
                <a:srgbClr val="0033CC"/>
              </a:solidFill>
              <a:latin typeface="Trebuchet MS"/>
              <a:ea typeface="Trebuchet MS"/>
              <a:cs typeface="Trebuchet MS"/>
              <a:sym typeface="Trebuchet MS"/>
            </a:endParaRPr>
          </a:p>
        </p:txBody>
      </p:sp>
      <p:pic>
        <p:nvPicPr>
          <p:cNvPr id="5" name="Picture 4" descr="C:\Users\Admin\Desktop\sandeep\flowchart.png"/>
          <p:cNvPicPr/>
          <p:nvPr/>
        </p:nvPicPr>
        <p:blipFill>
          <a:blip r:embed="rId3">
            <a:extLst>
              <a:ext uri="{28A0092B-C50C-407E-A947-70E740481C1C}">
                <a14:useLocalDpi xmlns:a14="http://schemas.microsoft.com/office/drawing/2010/main" val="0"/>
              </a:ext>
            </a:extLst>
          </a:blip>
          <a:srcRect/>
          <a:stretch>
            <a:fillRect/>
          </a:stretch>
        </p:blipFill>
        <p:spPr bwMode="auto">
          <a:xfrm>
            <a:off x="2347595" y="1981200"/>
            <a:ext cx="4448810" cy="466471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43" name="Google Shape;143;p19"/>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Project Completion</a:t>
            </a:r>
            <a:endParaRPr sz="1800">
              <a:solidFill>
                <a:schemeClr val="dk1"/>
              </a:solidFill>
              <a:latin typeface="Arial"/>
              <a:ea typeface="Arial"/>
              <a:cs typeface="Arial"/>
              <a:sym typeface="Arial"/>
            </a:endParaRPr>
          </a:p>
        </p:txBody>
      </p:sp>
      <p:sp>
        <p:nvSpPr>
          <p:cNvPr id="144" name="Google Shape;144;p19"/>
          <p:cNvSpPr txBox="1"/>
          <p:nvPr/>
        </p:nvSpPr>
        <p:spPr>
          <a:xfrm>
            <a:off x="533400" y="2368448"/>
            <a:ext cx="6863700" cy="382249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33CC"/>
              </a:buClr>
              <a:buSzPts val="1800"/>
              <a:buFont typeface="Trebuchet MS"/>
              <a:buNone/>
            </a:pPr>
            <a:r>
              <a:rPr lang="en-US" sz="1800" dirty="0">
                <a:solidFill>
                  <a:srgbClr val="0033CC"/>
                </a:solidFill>
                <a:latin typeface="Trebuchet MS"/>
                <a:ea typeface="Trebuchet MS"/>
                <a:cs typeface="Trebuchet MS"/>
                <a:sym typeface="Trebuchet MS"/>
              </a:rPr>
              <a:t>Project Report Status – </a:t>
            </a:r>
            <a:r>
              <a:rPr lang="en-US" sz="1800" dirty="0" smtClean="0">
                <a:solidFill>
                  <a:srgbClr val="0033CC"/>
                </a:solidFill>
                <a:latin typeface="Trebuchet MS"/>
                <a:ea typeface="Trebuchet MS"/>
                <a:cs typeface="Trebuchet MS"/>
                <a:sym typeface="Trebuchet MS"/>
              </a:rPr>
              <a:t>Ready</a:t>
            </a:r>
            <a:endParaRPr dirty="0"/>
          </a:p>
          <a:p>
            <a:pPr marL="0" marR="0" lvl="0" indent="0" algn="just" rtl="0">
              <a:lnSpc>
                <a:spcPct val="100000"/>
              </a:lnSpc>
              <a:spcBef>
                <a:spcPts val="0"/>
              </a:spcBef>
              <a:spcAft>
                <a:spcPts val="0"/>
              </a:spcAft>
              <a:buClr>
                <a:srgbClr val="0033CC"/>
              </a:buClr>
              <a:buSzPts val="1800"/>
              <a:buFont typeface="Trebuchet MS"/>
              <a:buNone/>
            </a:pPr>
            <a:r>
              <a:rPr lang="en-US" sz="1800" dirty="0">
                <a:solidFill>
                  <a:srgbClr val="0033CC"/>
                </a:solidFill>
                <a:latin typeface="Trebuchet MS"/>
                <a:ea typeface="Trebuchet MS"/>
                <a:cs typeface="Trebuchet MS"/>
                <a:sym typeface="Trebuchet MS"/>
              </a:rPr>
              <a:t>Project Demo – </a:t>
            </a:r>
            <a:r>
              <a:rPr lang="en-US" sz="1800" dirty="0" smtClean="0">
                <a:solidFill>
                  <a:srgbClr val="0033CC"/>
                </a:solidFill>
                <a:latin typeface="Trebuchet MS"/>
                <a:ea typeface="Trebuchet MS"/>
                <a:cs typeface="Trebuchet MS"/>
                <a:sym typeface="Trebuchet MS"/>
              </a:rPr>
              <a:t>Partially</a:t>
            </a:r>
            <a:r>
              <a:rPr lang="en-US" sz="1800" dirty="0" smtClean="0">
                <a:solidFill>
                  <a:srgbClr val="0033CC"/>
                </a:solidFill>
                <a:latin typeface="Trebuchet MS"/>
                <a:ea typeface="Trebuchet MS"/>
                <a:cs typeface="Trebuchet MS"/>
                <a:sym typeface="Trebuchet MS"/>
              </a:rPr>
              <a:t> done</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Problem Statement </a:t>
            </a:r>
            <a:endParaRPr/>
          </a:p>
        </p:txBody>
      </p:sp>
      <p:sp>
        <p:nvSpPr>
          <p:cNvPr id="30" name="Google Shape;30;p4"/>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r>
              <a:rPr lang="en-IN" sz="2400" dirty="0"/>
              <a:t> </a:t>
            </a:r>
            <a:endParaRPr lang="en-US" sz="2400" dirty="0"/>
          </a:p>
          <a:p>
            <a:pPr marL="342900" indent="-342900" algn="just">
              <a:buFont typeface="Arial" panose="020B0604020202020204" pitchFamily="34" charset="0"/>
              <a:buChar char="•"/>
            </a:pPr>
            <a:r>
              <a:rPr lang="en-US" sz="2400" dirty="0">
                <a:solidFill>
                  <a:srgbClr val="0070C0"/>
                </a:solidFill>
              </a:rPr>
              <a:t>Music Genre Classification is being used in multiple Music Streaming websites and applications to provide the users with means to understand more about the characteristics of the music they are listening to and to provide genre wise categorical recommendations. </a:t>
            </a:r>
            <a:endParaRPr lang="en-US" sz="2400" dirty="0" smtClean="0">
              <a:solidFill>
                <a:srgbClr val="0070C0"/>
              </a:solidFill>
            </a:endParaRPr>
          </a:p>
          <a:p>
            <a:pPr algn="just"/>
            <a:endParaRPr lang="en-US" sz="2400" dirty="0" smtClean="0">
              <a:solidFill>
                <a:srgbClr val="0070C0"/>
              </a:solidFill>
            </a:endParaRPr>
          </a:p>
          <a:p>
            <a:pPr marL="342900" indent="-342900" algn="just">
              <a:buFont typeface="Arial" panose="020B0604020202020204" pitchFamily="34" charset="0"/>
              <a:buChar char="•"/>
            </a:pPr>
            <a:r>
              <a:rPr lang="en-US" sz="2400" dirty="0" smtClean="0">
                <a:solidFill>
                  <a:srgbClr val="0070C0"/>
                </a:solidFill>
              </a:rPr>
              <a:t>Yet</a:t>
            </a:r>
            <a:r>
              <a:rPr lang="en-US" sz="2400" dirty="0">
                <a:solidFill>
                  <a:srgbClr val="0070C0"/>
                </a:solidFill>
              </a:rPr>
              <a:t>, this is a very daunting task in the Music Information Retrieval (MIR) domain.</a:t>
            </a:r>
          </a:p>
          <a:p>
            <a:r>
              <a:rPr lang="en-US" sz="2400" dirty="0"/>
              <a:t> </a:t>
            </a:r>
            <a:r>
              <a:rPr lang="en-US" sz="2400" dirty="0" smtClean="0">
                <a:solidFill>
                  <a:srgbClr val="0000FF"/>
                </a:solidFill>
                <a:latin typeface="Trebuchet MS"/>
                <a:ea typeface="Trebuchet MS"/>
                <a:cs typeface="Trebuchet MS"/>
                <a:sym typeface="Trebuchet MS"/>
              </a:rPr>
              <a:t> </a:t>
            </a:r>
            <a:endParaRPr sz="2400" b="0" i="0" u="none" strike="noStrike" cap="none" dirty="0">
              <a:solidFill>
                <a:srgbClr val="0000FF"/>
              </a:solidFill>
              <a:latin typeface="Trebuchet MS"/>
              <a:ea typeface="Trebuchet MS"/>
              <a:cs typeface="Trebuchet MS"/>
              <a:sym typeface="Trebuchet MS"/>
            </a:endParaRPr>
          </a:p>
          <a:p>
            <a:pPr marL="989013" marR="0" lvl="1" indent="-23812" algn="just" rtl="0">
              <a:spcBef>
                <a:spcPts val="480"/>
              </a:spcBef>
              <a:spcAft>
                <a:spcPts val="0"/>
              </a:spcAft>
              <a:buClr>
                <a:schemeClr val="dk1"/>
              </a:buClr>
              <a:buSzPts val="2400"/>
              <a:buFont typeface="Noto Sans Symbols"/>
              <a:buNone/>
            </a:pPr>
            <a:endParaRPr sz="2400" b="0" i="0" u="none" strike="noStrike" cap="none" dirty="0">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dirty="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1" name="Google Shape;151;p20"/>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Project Results</a:t>
            </a:r>
            <a:endParaRPr sz="1800">
              <a:solidFill>
                <a:schemeClr val="dk1"/>
              </a:solidFill>
              <a:latin typeface="Arial"/>
              <a:ea typeface="Arial"/>
              <a:cs typeface="Arial"/>
              <a:sym typeface="Arial"/>
            </a:endParaRPr>
          </a:p>
        </p:txBody>
      </p:sp>
      <p:sp>
        <p:nvSpPr>
          <p:cNvPr id="152" name="Google Shape;152;p20"/>
          <p:cNvSpPr txBox="1"/>
          <p:nvPr/>
        </p:nvSpPr>
        <p:spPr>
          <a:xfrm>
            <a:off x="422564" y="2049794"/>
            <a:ext cx="6863700" cy="3822492"/>
          </a:xfrm>
          <a:prstGeom prst="rect">
            <a:avLst/>
          </a:prstGeom>
          <a:noFill/>
          <a:ln>
            <a:noFill/>
          </a:ln>
        </p:spPr>
        <p:txBody>
          <a:bodyPr spcFirstLastPara="1" wrap="square" lIns="91425" tIns="45700" rIns="91425" bIns="45700" anchor="ctr" anchorCtr="0">
            <a:noAutofit/>
          </a:bodyPr>
          <a:lstStyle/>
          <a:p>
            <a:pPr lvl="0"/>
            <a:r>
              <a:rPr lang="en-US" dirty="0"/>
              <a:t>FFT-Logistic Regression pair :</a:t>
            </a:r>
          </a:p>
          <a:p>
            <a:r>
              <a:rPr lang="en-US" dirty="0"/>
              <a:t> </a:t>
            </a:r>
          </a:p>
          <a:p>
            <a:pPr marL="0" marR="0" lvl="0" indent="0" algn="just" rtl="0">
              <a:lnSpc>
                <a:spcPct val="100000"/>
              </a:lnSpc>
              <a:spcBef>
                <a:spcPts val="0"/>
              </a:spcBef>
              <a:spcAft>
                <a:spcPts val="0"/>
              </a:spcAft>
              <a:buClr>
                <a:srgbClr val="0033CC"/>
              </a:buClr>
              <a:buSzPts val="1800"/>
              <a:buFont typeface="Trebuchet MS"/>
              <a:buNone/>
            </a:pPr>
            <a:endParaRPr dirty="0"/>
          </a:p>
        </p:txBody>
      </p:sp>
      <p:pic>
        <p:nvPicPr>
          <p:cNvPr id="5" name="Picture 4" descr="C:\Users\Admin\Downloads\cm_logreg_fft.png"/>
          <p:cNvPicPr/>
          <p:nvPr/>
        </p:nvPicPr>
        <p:blipFill>
          <a:blip r:embed="rId3">
            <a:extLst>
              <a:ext uri="{28A0092B-C50C-407E-A947-70E740481C1C}">
                <a14:useLocalDpi xmlns:a14="http://schemas.microsoft.com/office/drawing/2010/main" val="0"/>
              </a:ext>
            </a:extLst>
          </a:blip>
          <a:srcRect/>
          <a:stretch>
            <a:fillRect/>
          </a:stretch>
        </p:blipFill>
        <p:spPr bwMode="auto">
          <a:xfrm>
            <a:off x="1872348" y="1765526"/>
            <a:ext cx="5848350" cy="43910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dmin\Downloads\cm_svm_fft.png"/>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579851"/>
            <a:ext cx="5848350" cy="4391025"/>
          </a:xfrm>
          <a:prstGeom prst="rect">
            <a:avLst/>
          </a:prstGeom>
          <a:noFill/>
          <a:ln>
            <a:noFill/>
          </a:ln>
        </p:spPr>
      </p:pic>
    </p:spTree>
    <p:extLst>
      <p:ext uri="{BB962C8B-B14F-4D97-AF65-F5344CB8AC3E}">
        <p14:creationId xmlns:p14="http://schemas.microsoft.com/office/powerpoint/2010/main" val="2861930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Downloads\cm_knn_fft.png"/>
          <p:cNvPicPr/>
          <p:nvPr/>
        </p:nvPicPr>
        <p:blipFill>
          <a:blip r:embed="rId2">
            <a:extLst>
              <a:ext uri="{28A0092B-C50C-407E-A947-70E740481C1C}">
                <a14:useLocalDpi xmlns:a14="http://schemas.microsoft.com/office/drawing/2010/main" val="0"/>
              </a:ext>
            </a:extLst>
          </a:blip>
          <a:srcRect/>
          <a:stretch>
            <a:fillRect/>
          </a:stretch>
        </p:blipFill>
        <p:spPr bwMode="auto">
          <a:xfrm>
            <a:off x="1523134" y="1635269"/>
            <a:ext cx="5848350" cy="4391025"/>
          </a:xfrm>
          <a:prstGeom prst="rect">
            <a:avLst/>
          </a:prstGeom>
          <a:noFill/>
          <a:ln>
            <a:noFill/>
          </a:ln>
        </p:spPr>
      </p:pic>
    </p:spTree>
    <p:extLst>
      <p:ext uri="{BB962C8B-B14F-4D97-AF65-F5344CB8AC3E}">
        <p14:creationId xmlns:p14="http://schemas.microsoft.com/office/powerpoint/2010/main" val="2031471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Downloads\cm_logreg_mfcc.png"/>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233487"/>
            <a:ext cx="5848350" cy="4391025"/>
          </a:xfrm>
          <a:prstGeom prst="rect">
            <a:avLst/>
          </a:prstGeom>
          <a:noFill/>
          <a:ln>
            <a:noFill/>
          </a:ln>
        </p:spPr>
      </p:pic>
    </p:spTree>
    <p:extLst>
      <p:ext uri="{BB962C8B-B14F-4D97-AF65-F5344CB8AC3E}">
        <p14:creationId xmlns:p14="http://schemas.microsoft.com/office/powerpoint/2010/main" val="4291929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Downloads\cm_SVM_mfcc.png"/>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233487"/>
            <a:ext cx="5848350" cy="4391025"/>
          </a:xfrm>
          <a:prstGeom prst="rect">
            <a:avLst/>
          </a:prstGeom>
          <a:noFill/>
          <a:ln>
            <a:noFill/>
          </a:ln>
        </p:spPr>
      </p:pic>
    </p:spTree>
    <p:extLst>
      <p:ext uri="{BB962C8B-B14F-4D97-AF65-F5344CB8AC3E}">
        <p14:creationId xmlns:p14="http://schemas.microsoft.com/office/powerpoint/2010/main" val="3918542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Downloads\cm_knn_mfcc.png"/>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233487"/>
            <a:ext cx="5848350" cy="4391025"/>
          </a:xfrm>
          <a:prstGeom prst="rect">
            <a:avLst/>
          </a:prstGeom>
          <a:noFill/>
          <a:ln>
            <a:noFill/>
          </a:ln>
        </p:spPr>
      </p:pic>
    </p:spTree>
    <p:extLst>
      <p:ext uri="{BB962C8B-B14F-4D97-AF65-F5344CB8AC3E}">
        <p14:creationId xmlns:p14="http://schemas.microsoft.com/office/powerpoint/2010/main" val="3681501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Downloads\cm_CNN.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92726"/>
            <a:ext cx="5943600" cy="5767763"/>
          </a:xfrm>
          <a:prstGeom prst="rect">
            <a:avLst/>
          </a:prstGeom>
          <a:noFill/>
          <a:ln>
            <a:noFill/>
          </a:ln>
        </p:spPr>
      </p:pic>
    </p:spTree>
    <p:extLst>
      <p:ext uri="{BB962C8B-B14F-4D97-AF65-F5344CB8AC3E}">
        <p14:creationId xmlns:p14="http://schemas.microsoft.com/office/powerpoint/2010/main" val="1671286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Downloads\Plot_CNN (1).png"/>
          <p:cNvPicPr/>
          <p:nvPr/>
        </p:nvPicPr>
        <p:blipFill>
          <a:blip r:embed="rId2">
            <a:extLst>
              <a:ext uri="{28A0092B-C50C-407E-A947-70E740481C1C}">
                <a14:useLocalDpi xmlns:a14="http://schemas.microsoft.com/office/drawing/2010/main" val="0"/>
              </a:ext>
            </a:extLst>
          </a:blip>
          <a:srcRect/>
          <a:stretch>
            <a:fillRect/>
          </a:stretch>
        </p:blipFill>
        <p:spPr bwMode="auto">
          <a:xfrm>
            <a:off x="346363" y="1648691"/>
            <a:ext cx="8063345" cy="4003964"/>
          </a:xfrm>
          <a:prstGeom prst="rect">
            <a:avLst/>
          </a:prstGeom>
          <a:noFill/>
          <a:ln>
            <a:noFill/>
          </a:ln>
        </p:spPr>
      </p:pic>
    </p:spTree>
    <p:extLst>
      <p:ext uri="{BB962C8B-B14F-4D97-AF65-F5344CB8AC3E}">
        <p14:creationId xmlns:p14="http://schemas.microsoft.com/office/powerpoint/2010/main" val="1337646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182" y="1662545"/>
            <a:ext cx="7966363" cy="523220"/>
          </a:xfrm>
          <a:prstGeom prst="rect">
            <a:avLst/>
          </a:prstGeom>
          <a:noFill/>
        </p:spPr>
        <p:txBody>
          <a:bodyPr wrap="square" rtlCol="0">
            <a:spAutoFit/>
          </a:bodyPr>
          <a:lstStyle/>
          <a:p>
            <a:r>
              <a:rPr lang="en-US" dirty="0" smtClean="0"/>
              <a:t>MFCC Result</a:t>
            </a:r>
          </a:p>
          <a:p>
            <a:endParaRPr lang="en-US" dirty="0"/>
          </a:p>
        </p:txBody>
      </p:sp>
      <p:pic>
        <p:nvPicPr>
          <p:cNvPr id="3" name="Picture 2" descr="C:\Users\Admin\Downloads\mfcc_res.png"/>
          <p:cNvPicPr/>
          <p:nvPr/>
        </p:nvPicPr>
        <p:blipFill>
          <a:blip r:embed="rId2">
            <a:extLst>
              <a:ext uri="{28A0092B-C50C-407E-A947-70E740481C1C}">
                <a14:useLocalDpi xmlns:a14="http://schemas.microsoft.com/office/drawing/2010/main" val="0"/>
              </a:ext>
            </a:extLst>
          </a:blip>
          <a:srcRect/>
          <a:stretch>
            <a:fillRect/>
          </a:stretch>
        </p:blipFill>
        <p:spPr bwMode="auto">
          <a:xfrm>
            <a:off x="942109" y="2406015"/>
            <a:ext cx="6601691" cy="2045970"/>
          </a:xfrm>
          <a:prstGeom prst="rect">
            <a:avLst/>
          </a:prstGeom>
          <a:noFill/>
          <a:ln>
            <a:noFill/>
          </a:ln>
        </p:spPr>
      </p:pic>
    </p:spTree>
    <p:extLst>
      <p:ext uri="{BB962C8B-B14F-4D97-AF65-F5344CB8AC3E}">
        <p14:creationId xmlns:p14="http://schemas.microsoft.com/office/powerpoint/2010/main" val="3348585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36" y="1593273"/>
            <a:ext cx="8340437" cy="523220"/>
          </a:xfrm>
          <a:prstGeom prst="rect">
            <a:avLst/>
          </a:prstGeom>
          <a:noFill/>
        </p:spPr>
        <p:txBody>
          <a:bodyPr wrap="square" rtlCol="0">
            <a:spAutoFit/>
          </a:bodyPr>
          <a:lstStyle/>
          <a:p>
            <a:r>
              <a:rPr lang="en-US" dirty="0" smtClean="0"/>
              <a:t>FFT Result:</a:t>
            </a:r>
          </a:p>
          <a:p>
            <a:endParaRPr lang="en-US" dirty="0"/>
          </a:p>
        </p:txBody>
      </p:sp>
      <p:pic>
        <p:nvPicPr>
          <p:cNvPr id="3" name="Picture 2" descr="C:\Users\Admin\Downloads\fft_res.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40547"/>
            <a:ext cx="5943600" cy="3176905"/>
          </a:xfrm>
          <a:prstGeom prst="rect">
            <a:avLst/>
          </a:prstGeom>
          <a:noFill/>
          <a:ln>
            <a:noFill/>
          </a:ln>
        </p:spPr>
      </p:pic>
    </p:spTree>
    <p:extLst>
      <p:ext uri="{BB962C8B-B14F-4D97-AF65-F5344CB8AC3E}">
        <p14:creationId xmlns:p14="http://schemas.microsoft.com/office/powerpoint/2010/main" val="777039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782" y="1717964"/>
            <a:ext cx="8437418"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70C0"/>
                </a:solidFill>
              </a:rPr>
              <a:t>This project demonstrates the performance, in terms of classification accuracy, of various Machine Learning and Deep Learning Algorithms for the purpose of classifying music based on genre. </a:t>
            </a:r>
            <a:endParaRPr lang="en-US" sz="2400" dirty="0" smtClean="0">
              <a:solidFill>
                <a:srgbClr val="0070C0"/>
              </a:solidFill>
            </a:endParaRPr>
          </a:p>
          <a:p>
            <a:pPr algn="just"/>
            <a:endParaRPr lang="en-US" sz="2400" dirty="0" smtClean="0">
              <a:solidFill>
                <a:srgbClr val="0070C0"/>
              </a:solidFill>
            </a:endParaRPr>
          </a:p>
          <a:p>
            <a:pPr marL="342900" indent="-342900" algn="just">
              <a:buFont typeface="Arial" panose="020B0604020202020204" pitchFamily="34" charset="0"/>
              <a:buChar char="•"/>
            </a:pPr>
            <a:r>
              <a:rPr lang="en-US" sz="2400" dirty="0" smtClean="0">
                <a:solidFill>
                  <a:srgbClr val="0070C0"/>
                </a:solidFill>
              </a:rPr>
              <a:t>K-Nearest </a:t>
            </a:r>
            <a:r>
              <a:rPr lang="en-US" sz="2400" dirty="0">
                <a:solidFill>
                  <a:srgbClr val="0070C0"/>
                </a:solidFill>
              </a:rPr>
              <a:t>Neighbors (KNN), Logistic Regression, Support Vector Machine (SVM) are the Machine Learning algorithms being compared in this project along with Convolutional Neural Network (CNN) which is a Deep Learning algorithm. </a:t>
            </a:r>
          </a:p>
          <a:p>
            <a:pPr algn="just"/>
            <a:endParaRPr lang="en-US" sz="2400" dirty="0">
              <a:solidFill>
                <a:srgbClr val="0070C0"/>
              </a:solidFill>
            </a:endParaRPr>
          </a:p>
        </p:txBody>
      </p:sp>
    </p:spTree>
    <p:extLst>
      <p:ext uri="{BB962C8B-B14F-4D97-AF65-F5344CB8AC3E}">
        <p14:creationId xmlns:p14="http://schemas.microsoft.com/office/powerpoint/2010/main" val="800015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p:nvPr/>
        </p:nvSpPr>
        <p:spPr>
          <a:xfrm>
            <a:off x="2847484" y="3352800"/>
            <a:ext cx="2506584" cy="70788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782" y="1814945"/>
            <a:ext cx="8437418" cy="3785652"/>
          </a:xfrm>
          <a:prstGeom prst="rect">
            <a:avLst/>
          </a:prstGeom>
          <a:noFill/>
        </p:spPr>
        <p:txBody>
          <a:bodyPr wrap="square" rtlCol="0">
            <a:spAutoFit/>
          </a:bodyPr>
          <a:lstStyle/>
          <a:p>
            <a:pPr marL="342900" indent="-342900" algn="just">
              <a:buFont typeface="Arial" panose="020B0604020202020204" pitchFamily="34" charset="0"/>
              <a:buChar char="•"/>
            </a:pPr>
            <a:endParaRPr lang="en-US" sz="2400" dirty="0" smtClean="0">
              <a:solidFill>
                <a:srgbClr val="0070C0"/>
              </a:solidFill>
            </a:endParaRPr>
          </a:p>
          <a:p>
            <a:pPr marL="342900" indent="-342900" algn="just">
              <a:buFont typeface="Arial" panose="020B0604020202020204" pitchFamily="34" charset="0"/>
              <a:buChar char="•"/>
            </a:pPr>
            <a:r>
              <a:rPr lang="en-US" sz="2400" dirty="0" smtClean="0">
                <a:solidFill>
                  <a:srgbClr val="0070C0"/>
                </a:solidFill>
              </a:rPr>
              <a:t>The </a:t>
            </a:r>
            <a:r>
              <a:rPr lang="en-US" sz="2400" dirty="0">
                <a:solidFill>
                  <a:srgbClr val="0070C0"/>
                </a:solidFill>
              </a:rPr>
              <a:t>algorithms are also trained on the features extracted from the GTZAN dataset which consists of audio clips for </a:t>
            </a:r>
            <a:r>
              <a:rPr lang="en-US" sz="2400" dirty="0" smtClean="0">
                <a:solidFill>
                  <a:srgbClr val="0070C0"/>
                </a:solidFill>
              </a:rPr>
              <a:t>9 </a:t>
            </a:r>
            <a:r>
              <a:rPr lang="en-US" sz="2400" dirty="0">
                <a:solidFill>
                  <a:srgbClr val="0070C0"/>
                </a:solidFill>
              </a:rPr>
              <a:t>different genres</a:t>
            </a:r>
            <a:r>
              <a:rPr lang="en-US" sz="2400" dirty="0" smtClean="0">
                <a:solidFill>
                  <a:srgbClr val="0070C0"/>
                </a:solidFill>
              </a:rPr>
              <a:t>.</a:t>
            </a:r>
          </a:p>
          <a:p>
            <a:pPr algn="just"/>
            <a:r>
              <a:rPr lang="en-US" sz="2400" dirty="0" smtClean="0">
                <a:solidFill>
                  <a:srgbClr val="0070C0"/>
                </a:solidFill>
              </a:rPr>
              <a:t> </a:t>
            </a:r>
          </a:p>
          <a:p>
            <a:pPr marL="342900" indent="-342900" algn="just">
              <a:buFont typeface="Arial" panose="020B0604020202020204" pitchFamily="34" charset="0"/>
              <a:buChar char="•"/>
            </a:pPr>
            <a:r>
              <a:rPr lang="en-US" sz="2400" dirty="0" smtClean="0">
                <a:solidFill>
                  <a:srgbClr val="0070C0"/>
                </a:solidFill>
              </a:rPr>
              <a:t>The </a:t>
            </a:r>
            <a:r>
              <a:rPr lang="en-US" sz="2400" dirty="0">
                <a:solidFill>
                  <a:srgbClr val="0070C0"/>
                </a:solidFill>
              </a:rPr>
              <a:t>feature extraction methods used in this project are Fast-Fourier Transforms (FFT) and Mel-Frequency Cepstral Coefficients (MFCC).</a:t>
            </a:r>
          </a:p>
          <a:p>
            <a:pPr marL="342900" indent="-342900" algn="just">
              <a:buFont typeface="Arial" panose="020B0604020202020204" pitchFamily="34" charset="0"/>
              <a:buChar char="•"/>
            </a:pPr>
            <a:endParaRPr lang="en-US" sz="2400" dirty="0">
              <a:solidFill>
                <a:srgbClr val="0070C0"/>
              </a:solidFill>
            </a:endParaRPr>
          </a:p>
          <a:p>
            <a:pPr marL="342900" indent="-342900" algn="just">
              <a:buFont typeface="Arial" panose="020B0604020202020204" pitchFamily="34" charset="0"/>
              <a:buChar char="•"/>
            </a:pPr>
            <a:endParaRPr lang="en-US" sz="2400" dirty="0">
              <a:solidFill>
                <a:srgbClr val="0070C0"/>
              </a:solidFill>
            </a:endParaRPr>
          </a:p>
        </p:txBody>
      </p:sp>
    </p:spTree>
    <p:extLst>
      <p:ext uri="{BB962C8B-B14F-4D97-AF65-F5344CB8AC3E}">
        <p14:creationId xmlns:p14="http://schemas.microsoft.com/office/powerpoint/2010/main" val="3897506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6"/>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6"/>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
        <p:nvSpPr>
          <p:cNvPr id="45" name="Google Shape;45;p6"/>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1077913" marR="0" lvl="1" indent="-112712" algn="just" rtl="0">
              <a:spcBef>
                <a:spcPts val="480"/>
              </a:spcBef>
              <a:spcAft>
                <a:spcPts val="0"/>
              </a:spcAft>
              <a:buClr>
                <a:schemeClr val="dk1"/>
              </a:buClr>
              <a:buSzPts val="2400"/>
              <a:buFont typeface="Noto Sans Symbols"/>
              <a:buNone/>
            </a:pPr>
            <a:r>
              <a:rPr lang="en-US" sz="2400" b="0" i="0" u="none" strike="noStrike" cap="none" dirty="0" smtClean="0">
                <a:solidFill>
                  <a:srgbClr val="0070C0"/>
                </a:solidFill>
                <a:latin typeface="+mn-lt"/>
                <a:ea typeface="Trebuchet MS"/>
                <a:cs typeface="Trebuchet MS"/>
                <a:sym typeface="Trebuchet MS"/>
              </a:rPr>
              <a:t>The Various papers for the literature survey are:</a:t>
            </a:r>
          </a:p>
          <a:p>
            <a:pPr marL="965201" marR="0" lvl="1" algn="just" rtl="0">
              <a:spcBef>
                <a:spcPts val="480"/>
              </a:spcBef>
              <a:spcAft>
                <a:spcPts val="0"/>
              </a:spcAft>
              <a:buClr>
                <a:schemeClr val="dk1"/>
              </a:buClr>
              <a:buSzPts val="2400"/>
            </a:pPr>
            <a:endParaRPr sz="2400" b="0" i="0" u="none" strike="noStrike" cap="none" dirty="0">
              <a:solidFill>
                <a:srgbClr val="0070C0"/>
              </a:solidFill>
              <a:latin typeface="+mn-lt"/>
              <a:ea typeface="Trebuchet MS"/>
              <a:cs typeface="Trebuchet MS"/>
              <a:sym typeface="Trebuchet MS"/>
            </a:endParaRPr>
          </a:p>
          <a:p>
            <a:pPr algn="just"/>
            <a:r>
              <a:rPr lang="en-US" sz="2400" dirty="0">
                <a:solidFill>
                  <a:srgbClr val="0070C0"/>
                </a:solidFill>
                <a:latin typeface="+mn-lt"/>
              </a:rPr>
              <a:t>[1] Sturm, Bob L, “An analysis of the GTZAN Music Genre Dataset</a:t>
            </a:r>
            <a:r>
              <a:rPr lang="en-US" sz="2400" dirty="0" smtClean="0">
                <a:solidFill>
                  <a:srgbClr val="0070C0"/>
                </a:solidFill>
                <a:latin typeface="+mn-lt"/>
              </a:rPr>
              <a:t>”</a:t>
            </a:r>
          </a:p>
          <a:p>
            <a:pPr algn="just"/>
            <a:endParaRPr lang="en-US" sz="2400" dirty="0">
              <a:solidFill>
                <a:srgbClr val="0070C0"/>
              </a:solidFill>
              <a:latin typeface="+mn-lt"/>
            </a:endParaRPr>
          </a:p>
          <a:p>
            <a:pPr algn="just"/>
            <a:r>
              <a:rPr lang="en-US" sz="2400" dirty="0">
                <a:solidFill>
                  <a:srgbClr val="0070C0"/>
                </a:solidFill>
                <a:latin typeface="+mn-lt"/>
              </a:rPr>
              <a:t>[2] Thierry </a:t>
            </a:r>
            <a:r>
              <a:rPr lang="en-US" sz="2400" dirty="0" err="1">
                <a:solidFill>
                  <a:srgbClr val="0070C0"/>
                </a:solidFill>
                <a:latin typeface="+mn-lt"/>
              </a:rPr>
              <a:t>Bertin-Mahieux</a:t>
            </a:r>
            <a:r>
              <a:rPr lang="en-US" sz="2400" dirty="0">
                <a:solidFill>
                  <a:srgbClr val="0070C0"/>
                </a:solidFill>
                <a:latin typeface="+mn-lt"/>
              </a:rPr>
              <a:t>, Daniel P.W. Ellis, Brian Whitman, Paul </a:t>
            </a:r>
            <a:r>
              <a:rPr lang="en-US" sz="2400" dirty="0" err="1">
                <a:solidFill>
                  <a:srgbClr val="0070C0"/>
                </a:solidFill>
                <a:latin typeface="+mn-lt"/>
              </a:rPr>
              <a:t>Lamere</a:t>
            </a:r>
            <a:r>
              <a:rPr lang="en-US" sz="2400" dirty="0">
                <a:solidFill>
                  <a:srgbClr val="0070C0"/>
                </a:solidFill>
                <a:latin typeface="+mn-lt"/>
              </a:rPr>
              <a:t>, “Million Song          Dataset”, 12th International Society for Music Information Retrieval Conference (ISMIR 2011</a:t>
            </a:r>
            <a:r>
              <a:rPr lang="en-US" sz="2400" dirty="0" smtClean="0">
                <a:solidFill>
                  <a:srgbClr val="0070C0"/>
                </a:solidFill>
                <a:latin typeface="+mn-lt"/>
              </a:rPr>
              <a:t>)</a:t>
            </a:r>
          </a:p>
          <a:p>
            <a:pPr algn="just"/>
            <a:endParaRPr lang="en-US" sz="2400" dirty="0">
              <a:solidFill>
                <a:srgbClr val="0070C0"/>
              </a:solidFill>
              <a:latin typeface="+mn-lt"/>
            </a:endParaRPr>
          </a:p>
          <a:p>
            <a:pPr marL="989013" marR="0" lvl="1" indent="-23812" algn="just" rtl="0">
              <a:spcBef>
                <a:spcPts val="480"/>
              </a:spcBef>
              <a:spcAft>
                <a:spcPts val="0"/>
              </a:spcAft>
              <a:buClr>
                <a:schemeClr val="dk1"/>
              </a:buClr>
              <a:buSzPts val="2400"/>
              <a:buFont typeface="Noto Sans Symbols"/>
              <a:buNone/>
            </a:pPr>
            <a:endParaRPr sz="2400" b="0" i="0" u="none" strike="noStrike" cap="none" dirty="0">
              <a:solidFill>
                <a:srgbClr val="0070C0"/>
              </a:solidFill>
              <a:latin typeface="+mn-lt"/>
              <a:ea typeface="Trebuchet MS"/>
              <a:cs typeface="Trebuchet MS"/>
              <a:sym typeface="Trebuchet MS"/>
            </a:endParaRPr>
          </a:p>
          <a:p>
            <a:pPr marL="342900" marR="0" lvl="0" indent="-342900" algn="just" rtl="0">
              <a:lnSpc>
                <a:spcPct val="100000"/>
              </a:lnSpc>
              <a:spcBef>
                <a:spcPts val="400"/>
              </a:spcBef>
              <a:spcAft>
                <a:spcPts val="0"/>
              </a:spcAft>
              <a:buClr>
                <a:schemeClr val="dk1"/>
              </a:buClr>
              <a:buSzPts val="2000"/>
              <a:buFont typeface="Arial"/>
              <a:buNone/>
            </a:pPr>
            <a:endParaRPr sz="2400" b="0" i="0" u="none" strike="noStrike" cap="none" dirty="0">
              <a:solidFill>
                <a:srgbClr val="0070C0"/>
              </a:solidFill>
              <a:latin typeface="+mn-lt"/>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964" y="1620982"/>
            <a:ext cx="8742218" cy="5262979"/>
          </a:xfrm>
          <a:prstGeom prst="rect">
            <a:avLst/>
          </a:prstGeom>
          <a:noFill/>
        </p:spPr>
        <p:txBody>
          <a:bodyPr wrap="square" rtlCol="0">
            <a:spAutoFit/>
          </a:bodyPr>
          <a:lstStyle/>
          <a:p>
            <a:pPr algn="just"/>
            <a:r>
              <a:rPr lang="en-US" sz="2400" dirty="0">
                <a:solidFill>
                  <a:srgbClr val="0070C0"/>
                </a:solidFill>
              </a:rPr>
              <a:t>[3] G. </a:t>
            </a:r>
            <a:r>
              <a:rPr lang="en-US" sz="2400" dirty="0" err="1">
                <a:solidFill>
                  <a:srgbClr val="0070C0"/>
                </a:solidFill>
              </a:rPr>
              <a:t>Jawaherlalnehru</a:t>
            </a:r>
            <a:r>
              <a:rPr lang="en-US" sz="2400" dirty="0">
                <a:solidFill>
                  <a:srgbClr val="0070C0"/>
                </a:solidFill>
              </a:rPr>
              <a:t>, S. </a:t>
            </a:r>
            <a:r>
              <a:rPr lang="en-US" sz="2400" dirty="0" err="1">
                <a:solidFill>
                  <a:srgbClr val="0070C0"/>
                </a:solidFill>
              </a:rPr>
              <a:t>Jothilakshmi</a:t>
            </a:r>
            <a:r>
              <a:rPr lang="en-US" sz="2400" dirty="0">
                <a:solidFill>
                  <a:srgbClr val="0070C0"/>
                </a:solidFill>
              </a:rPr>
              <a:t>, “Music Genre Classification using Deep Neural Networks”, © 2018 IJSRSET | Volume 4 | Issue 4 | Print ISSN: 2395-1990 | Online ISSN : 2394-4099 </a:t>
            </a:r>
          </a:p>
          <a:p>
            <a:pPr algn="just"/>
            <a:r>
              <a:rPr lang="en-US" sz="2400" dirty="0">
                <a:solidFill>
                  <a:srgbClr val="0070C0"/>
                </a:solidFill>
              </a:rPr>
              <a:t>[4] </a:t>
            </a:r>
            <a:r>
              <a:rPr lang="en-US" sz="2400" dirty="0" err="1">
                <a:solidFill>
                  <a:srgbClr val="0070C0"/>
                </a:solidFill>
              </a:rPr>
              <a:t>Alif</a:t>
            </a:r>
            <a:r>
              <a:rPr lang="en-US" sz="2400" dirty="0">
                <a:solidFill>
                  <a:srgbClr val="0070C0"/>
                </a:solidFill>
              </a:rPr>
              <a:t> </a:t>
            </a:r>
            <a:r>
              <a:rPr lang="en-US" sz="2400" dirty="0" err="1">
                <a:solidFill>
                  <a:srgbClr val="0070C0"/>
                </a:solidFill>
              </a:rPr>
              <a:t>Noushad</a:t>
            </a:r>
            <a:r>
              <a:rPr lang="en-US" sz="2400" dirty="0">
                <a:solidFill>
                  <a:srgbClr val="0070C0"/>
                </a:solidFill>
              </a:rPr>
              <a:t>, </a:t>
            </a:r>
            <a:r>
              <a:rPr lang="en-US" sz="2400" dirty="0" err="1">
                <a:solidFill>
                  <a:srgbClr val="0070C0"/>
                </a:solidFill>
              </a:rPr>
              <a:t>Albin</a:t>
            </a:r>
            <a:r>
              <a:rPr lang="en-US" sz="2400" dirty="0">
                <a:solidFill>
                  <a:srgbClr val="0070C0"/>
                </a:solidFill>
              </a:rPr>
              <a:t> Paul, </a:t>
            </a:r>
            <a:r>
              <a:rPr lang="en-US" sz="2400" dirty="0" err="1">
                <a:solidFill>
                  <a:srgbClr val="0070C0"/>
                </a:solidFill>
              </a:rPr>
              <a:t>Anjana</a:t>
            </a:r>
            <a:r>
              <a:rPr lang="en-US" sz="2400" dirty="0">
                <a:solidFill>
                  <a:srgbClr val="0070C0"/>
                </a:solidFill>
              </a:rPr>
              <a:t> </a:t>
            </a:r>
            <a:r>
              <a:rPr lang="en-US" sz="2400" dirty="0" err="1">
                <a:solidFill>
                  <a:srgbClr val="0070C0"/>
                </a:solidFill>
              </a:rPr>
              <a:t>Mukesh</a:t>
            </a:r>
            <a:r>
              <a:rPr lang="en-US" sz="2400" dirty="0">
                <a:solidFill>
                  <a:srgbClr val="0070C0"/>
                </a:solidFill>
              </a:rPr>
              <a:t>, </a:t>
            </a:r>
            <a:r>
              <a:rPr lang="en-US" sz="2400" dirty="0" err="1">
                <a:solidFill>
                  <a:srgbClr val="0070C0"/>
                </a:solidFill>
              </a:rPr>
              <a:t>Ebin</a:t>
            </a:r>
            <a:r>
              <a:rPr lang="en-US" sz="2400" dirty="0">
                <a:solidFill>
                  <a:srgbClr val="0070C0"/>
                </a:solidFill>
              </a:rPr>
              <a:t> B </a:t>
            </a:r>
            <a:r>
              <a:rPr lang="en-US" sz="2400" dirty="0" err="1">
                <a:solidFill>
                  <a:srgbClr val="0070C0"/>
                </a:solidFill>
              </a:rPr>
              <a:t>Plackal</a:t>
            </a:r>
            <a:r>
              <a:rPr lang="en-US" sz="2400" dirty="0">
                <a:solidFill>
                  <a:srgbClr val="0070C0"/>
                </a:solidFill>
              </a:rPr>
              <a:t>, Mohan T D and Anjali S, “A Study on Different Music Genre Classification Methods”, International Journal of Computer Science and Mobile Applications, Vol.6 Issue. 2, February- 2018, pg. 131-138</a:t>
            </a:r>
          </a:p>
          <a:p>
            <a:pPr algn="just"/>
            <a:r>
              <a:rPr lang="en-US" sz="2400" dirty="0">
                <a:solidFill>
                  <a:srgbClr val="0070C0"/>
                </a:solidFill>
              </a:rPr>
              <a:t>[5] Y.M.D. </a:t>
            </a:r>
            <a:r>
              <a:rPr lang="en-US" sz="2400" dirty="0" err="1">
                <a:solidFill>
                  <a:srgbClr val="0070C0"/>
                </a:solidFill>
              </a:rPr>
              <a:t>Chathuranga</a:t>
            </a:r>
            <a:r>
              <a:rPr lang="en-US" sz="2400" dirty="0">
                <a:solidFill>
                  <a:srgbClr val="0070C0"/>
                </a:solidFill>
              </a:rPr>
              <a:t>, K.L. </a:t>
            </a:r>
            <a:r>
              <a:rPr lang="en-US" sz="2400" dirty="0" err="1">
                <a:solidFill>
                  <a:srgbClr val="0070C0"/>
                </a:solidFill>
              </a:rPr>
              <a:t>Jayaratne</a:t>
            </a:r>
            <a:r>
              <a:rPr lang="en-US" sz="2400" dirty="0">
                <a:solidFill>
                  <a:srgbClr val="0070C0"/>
                </a:solidFill>
              </a:rPr>
              <a:t>,“Automatic Music Genre Classification of Audio Signals with Machine Learning Approaches”, GSTF International Journal on Computing (</a:t>
            </a:r>
            <a:r>
              <a:rPr lang="en-US" sz="2400" dirty="0" err="1">
                <a:solidFill>
                  <a:srgbClr val="0070C0"/>
                </a:solidFill>
              </a:rPr>
              <a:t>JoC</a:t>
            </a:r>
            <a:r>
              <a:rPr lang="en-US" sz="2400" dirty="0">
                <a:solidFill>
                  <a:srgbClr val="0070C0"/>
                </a:solidFill>
              </a:rPr>
              <a:t>), Vol. 3 No.2, July 2013</a:t>
            </a:r>
          </a:p>
          <a:p>
            <a:endParaRPr lang="en-US" sz="2400" dirty="0"/>
          </a:p>
        </p:txBody>
      </p:sp>
    </p:spTree>
    <p:extLst>
      <p:ext uri="{BB962C8B-B14F-4D97-AF65-F5344CB8AC3E}">
        <p14:creationId xmlns:p14="http://schemas.microsoft.com/office/powerpoint/2010/main" val="3431019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7"/>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7"/>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342900" indent="-342900" algn="just">
              <a:buFont typeface="Arial" panose="020B0604020202020204" pitchFamily="34" charset="0"/>
              <a:buChar char="•"/>
            </a:pPr>
            <a:endParaRPr lang="en-US" sz="2400" dirty="0" smtClean="0">
              <a:solidFill>
                <a:srgbClr val="0070C0"/>
              </a:solidFill>
              <a:latin typeface="+mn-lt"/>
            </a:endParaRPr>
          </a:p>
          <a:p>
            <a:pPr marL="342900" indent="-342900" algn="just">
              <a:buFont typeface="Arial" panose="020B0604020202020204" pitchFamily="34" charset="0"/>
              <a:buChar char="•"/>
            </a:pPr>
            <a:endParaRPr lang="en-US" sz="2400" dirty="0">
              <a:solidFill>
                <a:srgbClr val="0070C0"/>
              </a:solidFill>
              <a:latin typeface="+mn-lt"/>
            </a:endParaRPr>
          </a:p>
          <a:p>
            <a:pPr marL="342900" indent="-342900" algn="just">
              <a:buFont typeface="Arial" panose="020B0604020202020204" pitchFamily="34" charset="0"/>
              <a:buChar char="•"/>
            </a:pPr>
            <a:r>
              <a:rPr lang="en-US" sz="2400" dirty="0" smtClean="0">
                <a:solidFill>
                  <a:srgbClr val="0070C0"/>
                </a:solidFill>
                <a:latin typeface="+mn-lt"/>
              </a:rPr>
              <a:t>The </a:t>
            </a:r>
            <a:r>
              <a:rPr lang="en-US" sz="2400" dirty="0">
                <a:solidFill>
                  <a:srgbClr val="0070C0"/>
                </a:solidFill>
                <a:latin typeface="+mn-lt"/>
              </a:rPr>
              <a:t>proposed approach is to analyze the audio signals of the GTZAN dataset, which is in .au format, convert it to a more suitable .wav format and extract features from it. </a:t>
            </a:r>
            <a:endParaRPr lang="en-US" sz="2400" dirty="0" smtClean="0">
              <a:solidFill>
                <a:srgbClr val="0070C0"/>
              </a:solidFill>
              <a:latin typeface="+mn-lt"/>
            </a:endParaRPr>
          </a:p>
          <a:p>
            <a:pPr algn="just"/>
            <a:endParaRPr lang="en-US" sz="2400" dirty="0" smtClean="0">
              <a:solidFill>
                <a:srgbClr val="0070C0"/>
              </a:solidFill>
              <a:latin typeface="+mn-lt"/>
            </a:endParaRPr>
          </a:p>
          <a:p>
            <a:pPr marL="342900" indent="-342900" algn="just">
              <a:buFont typeface="Arial" panose="020B0604020202020204" pitchFamily="34" charset="0"/>
              <a:buChar char="•"/>
            </a:pPr>
            <a:r>
              <a:rPr lang="en-US" sz="2400" dirty="0" smtClean="0">
                <a:solidFill>
                  <a:srgbClr val="0070C0"/>
                </a:solidFill>
                <a:latin typeface="+mn-lt"/>
              </a:rPr>
              <a:t>For </a:t>
            </a:r>
            <a:r>
              <a:rPr lang="en-US" sz="2400" dirty="0">
                <a:solidFill>
                  <a:srgbClr val="0070C0"/>
                </a:solidFill>
                <a:latin typeface="+mn-lt"/>
              </a:rPr>
              <a:t>feature extraction we have used Fast Fourier Transforms (FFT) and Mel Frequency Cepstral Coefficients (MFCC) mainly because FFT has been around for some time and MFCC is a more modern </a:t>
            </a:r>
            <a:r>
              <a:rPr lang="en-US" sz="2400" dirty="0" smtClean="0">
                <a:solidFill>
                  <a:srgbClr val="0070C0"/>
                </a:solidFill>
                <a:latin typeface="+mn-lt"/>
              </a:rPr>
              <a:t>method.</a:t>
            </a:r>
          </a:p>
          <a:p>
            <a:pPr marL="342900" indent="-342900" algn="just">
              <a:buFont typeface="Arial" panose="020B0604020202020204" pitchFamily="34" charset="0"/>
              <a:buChar char="•"/>
            </a:pPr>
            <a:endParaRPr lang="en-US" sz="2400" dirty="0">
              <a:solidFill>
                <a:srgbClr val="0070C0"/>
              </a:solidFill>
              <a:latin typeface="+mn-lt"/>
            </a:endParaRPr>
          </a:p>
          <a:p>
            <a:pPr marL="989013" marR="0" lvl="1" indent="-23812" algn="just" rtl="0">
              <a:spcBef>
                <a:spcPts val="480"/>
              </a:spcBef>
              <a:spcAft>
                <a:spcPts val="0"/>
              </a:spcAft>
              <a:buClr>
                <a:schemeClr val="dk1"/>
              </a:buClr>
              <a:buSzPts val="2400"/>
              <a:buFont typeface="Noto Sans Symbols"/>
              <a:buNone/>
            </a:pPr>
            <a:endParaRPr sz="2400" b="0" i="0" u="none" strike="noStrike" cap="none" dirty="0">
              <a:solidFill>
                <a:srgbClr val="0070C0"/>
              </a:solidFill>
              <a:latin typeface="+mn-lt"/>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400" b="0" i="0" u="none" strike="noStrike" cap="none" dirty="0">
              <a:solidFill>
                <a:schemeClr val="dk1"/>
              </a:solidFill>
              <a:latin typeface="+mn-lt"/>
              <a:ea typeface="Trebuchet MS"/>
              <a:cs typeface="Trebuchet MS"/>
              <a:sym typeface="Trebuchet MS"/>
            </a:endParaRPr>
          </a:p>
        </p:txBody>
      </p:sp>
      <p:sp>
        <p:nvSpPr>
          <p:cNvPr id="53" name="Google Shape;53;p7"/>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Proposed Solution</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745673"/>
            <a:ext cx="8520545"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70C0"/>
                </a:solidFill>
              </a:rPr>
              <a:t>This provides a contrast, in development of algorithms with respect to time.</a:t>
            </a:r>
          </a:p>
          <a:p>
            <a:pPr algn="just"/>
            <a:r>
              <a:rPr lang="en-US" sz="2400" dirty="0">
                <a:solidFill>
                  <a:srgbClr val="0070C0"/>
                </a:solidFill>
              </a:rPr>
              <a:t> </a:t>
            </a:r>
          </a:p>
          <a:p>
            <a:pPr marL="342900" indent="-342900" algn="just">
              <a:buFont typeface="Arial" panose="020B0604020202020204" pitchFamily="34" charset="0"/>
              <a:buChar char="•"/>
            </a:pPr>
            <a:r>
              <a:rPr lang="en-US" sz="2400" dirty="0">
                <a:solidFill>
                  <a:srgbClr val="0070C0"/>
                </a:solidFill>
              </a:rPr>
              <a:t>The ML algorithms chosen for classification are CNN, KNN and SVM. CNN, a deep learning algorithm is also implemented for this purpose. The outcome will be classification accuracies of each of the feature-model pairs.</a:t>
            </a:r>
          </a:p>
          <a:p>
            <a:endParaRPr lang="en-US" sz="2400" dirty="0"/>
          </a:p>
        </p:txBody>
      </p:sp>
    </p:spTree>
    <p:extLst>
      <p:ext uri="{BB962C8B-B14F-4D97-AF65-F5344CB8AC3E}">
        <p14:creationId xmlns:p14="http://schemas.microsoft.com/office/powerpoint/2010/main" val="3748140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8"/>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Why Your Solution is Better?</a:t>
            </a:r>
            <a:endParaRPr/>
          </a:p>
        </p:txBody>
      </p:sp>
      <p:sp>
        <p:nvSpPr>
          <p:cNvPr id="61" name="Google Shape;61;p8"/>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chemeClr val="dk1"/>
              </a:buClr>
              <a:buSzPts val="2000"/>
              <a:buFont typeface="Arial"/>
              <a:buNone/>
            </a:pPr>
            <a:r>
              <a:rPr lang="en-US" sz="2400" dirty="0" smtClean="0">
                <a:solidFill>
                  <a:srgbClr val="0070C0"/>
                </a:solidFill>
                <a:latin typeface="+mn-lt"/>
                <a:ea typeface="Trebuchet MS"/>
                <a:cs typeface="Trebuchet MS"/>
                <a:sym typeface="Trebuchet MS"/>
              </a:rPr>
              <a:t>The features of the solution are:</a:t>
            </a:r>
          </a:p>
          <a:p>
            <a:pPr marL="342900" marR="0" lvl="0" indent="-342900" algn="just" rtl="0">
              <a:lnSpc>
                <a:spcPct val="100000"/>
              </a:lnSpc>
              <a:spcBef>
                <a:spcPts val="400"/>
              </a:spcBef>
              <a:spcAft>
                <a:spcPts val="0"/>
              </a:spcAft>
              <a:buClr>
                <a:schemeClr val="dk1"/>
              </a:buClr>
              <a:buSzPts val="2000"/>
              <a:buFont typeface="Arial"/>
              <a:buNone/>
            </a:pPr>
            <a:endParaRPr lang="en-US" sz="2400" dirty="0" smtClean="0">
              <a:solidFill>
                <a:srgbClr val="0070C0"/>
              </a:solidFill>
              <a:latin typeface="+mn-lt"/>
              <a:ea typeface="Trebuchet MS"/>
              <a:cs typeface="Trebuchet MS"/>
              <a:sym typeface="Trebuchet MS"/>
            </a:endParaRPr>
          </a:p>
          <a:p>
            <a:pPr marL="457200" marR="0" lvl="0" indent="-457200" algn="just" rtl="0">
              <a:lnSpc>
                <a:spcPct val="100000"/>
              </a:lnSpc>
              <a:spcBef>
                <a:spcPts val="400"/>
              </a:spcBef>
              <a:spcAft>
                <a:spcPts val="0"/>
              </a:spcAft>
              <a:buClr>
                <a:schemeClr val="dk1"/>
              </a:buClr>
              <a:buSzPts val="2000"/>
              <a:buFont typeface="Arial"/>
              <a:buAutoNum type="arabicPeriod"/>
            </a:pPr>
            <a:r>
              <a:rPr lang="en-US" sz="2400" b="0" i="0" u="none" strike="noStrike" cap="none" dirty="0" smtClean="0">
                <a:solidFill>
                  <a:srgbClr val="0070C0"/>
                </a:solidFill>
                <a:latin typeface="+mn-lt"/>
                <a:ea typeface="Trebuchet MS"/>
                <a:cs typeface="Trebuchet MS"/>
                <a:sym typeface="Trebuchet MS"/>
              </a:rPr>
              <a:t>Dataset – GTZAN</a:t>
            </a:r>
          </a:p>
          <a:p>
            <a:pPr marL="457200" marR="0" lvl="0" indent="-457200" algn="just" rtl="0">
              <a:lnSpc>
                <a:spcPct val="100000"/>
              </a:lnSpc>
              <a:spcBef>
                <a:spcPts val="400"/>
              </a:spcBef>
              <a:spcAft>
                <a:spcPts val="0"/>
              </a:spcAft>
              <a:buClr>
                <a:schemeClr val="dk1"/>
              </a:buClr>
              <a:buSzPts val="2000"/>
              <a:buFont typeface="Arial"/>
              <a:buAutoNum type="arabicPeriod"/>
            </a:pPr>
            <a:r>
              <a:rPr lang="en-US" sz="2400" b="0" i="0" u="none" strike="noStrike" cap="none" dirty="0" smtClean="0">
                <a:solidFill>
                  <a:srgbClr val="0070C0"/>
                </a:solidFill>
                <a:latin typeface="+mn-lt"/>
                <a:ea typeface="Trebuchet MS"/>
                <a:cs typeface="Trebuchet MS"/>
                <a:sym typeface="Trebuchet MS"/>
              </a:rPr>
              <a:t>Feature Extraction using MFCC</a:t>
            </a:r>
          </a:p>
          <a:p>
            <a:pPr marL="457200" marR="0" lvl="0" indent="-457200" algn="just" rtl="0">
              <a:lnSpc>
                <a:spcPct val="100000"/>
              </a:lnSpc>
              <a:spcBef>
                <a:spcPts val="400"/>
              </a:spcBef>
              <a:spcAft>
                <a:spcPts val="0"/>
              </a:spcAft>
              <a:buClr>
                <a:schemeClr val="dk1"/>
              </a:buClr>
              <a:buSzPts val="2000"/>
              <a:buFont typeface="Arial"/>
              <a:buAutoNum type="arabicPeriod"/>
            </a:pPr>
            <a:r>
              <a:rPr lang="en-US" sz="2400" dirty="0" smtClean="0">
                <a:solidFill>
                  <a:srgbClr val="0070C0"/>
                </a:solidFill>
                <a:latin typeface="+mn-lt"/>
                <a:ea typeface="Trebuchet MS"/>
                <a:cs typeface="Trebuchet MS"/>
                <a:sym typeface="Trebuchet MS"/>
              </a:rPr>
              <a:t>Training the model using KNN, SVM, LR and CNN</a:t>
            </a:r>
            <a:endParaRPr lang="en-US" sz="2400" b="0" i="0" u="none" strike="noStrike" cap="none" dirty="0" smtClean="0">
              <a:solidFill>
                <a:srgbClr val="0070C0"/>
              </a:solidFill>
              <a:latin typeface="+mn-lt"/>
              <a:ea typeface="Trebuchet MS"/>
              <a:cs typeface="Trebuchet MS"/>
              <a:sym typeface="Trebuchet MS"/>
            </a:endParaRPr>
          </a:p>
          <a:p>
            <a:pPr marL="457200" marR="0" lvl="0" indent="-457200" algn="just" rtl="0">
              <a:lnSpc>
                <a:spcPct val="100000"/>
              </a:lnSpc>
              <a:spcBef>
                <a:spcPts val="400"/>
              </a:spcBef>
              <a:spcAft>
                <a:spcPts val="0"/>
              </a:spcAft>
              <a:buClr>
                <a:schemeClr val="dk1"/>
              </a:buClr>
              <a:buSzPts val="2000"/>
              <a:buFont typeface="Arial"/>
              <a:buAutoNum type="arabicPeriod"/>
            </a:pPr>
            <a:endParaRPr sz="2400" b="0" i="0" u="none" strike="noStrike" cap="none" dirty="0">
              <a:solidFill>
                <a:srgbClr val="0070C0"/>
              </a:solidFill>
              <a:latin typeface="+mn-lt"/>
              <a:ea typeface="Trebuchet MS"/>
              <a:cs typeface="Trebuchet MS"/>
              <a:sym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807</Words>
  <Application>Microsoft Office PowerPoint</Application>
  <PresentationFormat>On-screen Show (4:3)</PresentationFormat>
  <Paragraphs>125</Paragraphs>
  <Slides>30</Slides>
  <Notes>13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Sandeep</cp:lastModifiedBy>
  <cp:revision>5</cp:revision>
  <dcterms:modified xsi:type="dcterms:W3CDTF">2019-04-29T03:57:59Z</dcterms:modified>
</cp:coreProperties>
</file>