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7" r:id="rId6"/>
    <p:sldId id="261" r:id="rId7"/>
    <p:sldId id="287" r:id="rId8"/>
    <p:sldId id="262" r:id="rId9"/>
    <p:sldId id="278" r:id="rId10"/>
    <p:sldId id="263" r:id="rId11"/>
    <p:sldId id="288" r:id="rId12"/>
    <p:sldId id="264" r:id="rId13"/>
    <p:sldId id="265" r:id="rId14"/>
    <p:sldId id="266" r:id="rId15"/>
    <p:sldId id="279" r:id="rId16"/>
    <p:sldId id="280" r:id="rId17"/>
    <p:sldId id="267" r:id="rId18"/>
    <p:sldId id="289" r:id="rId19"/>
    <p:sldId id="290" r:id="rId20"/>
    <p:sldId id="268" r:id="rId21"/>
    <p:sldId id="281" r:id="rId22"/>
    <p:sldId id="282" r:id="rId23"/>
    <p:sldId id="269" r:id="rId24"/>
    <p:sldId id="291" r:id="rId25"/>
    <p:sldId id="292" r:id="rId26"/>
    <p:sldId id="270" r:id="rId27"/>
    <p:sldId id="271" r:id="rId28"/>
    <p:sldId id="272" r:id="rId29"/>
    <p:sldId id="283" r:id="rId30"/>
    <p:sldId id="284" r:id="rId31"/>
    <p:sldId id="273" r:id="rId32"/>
    <p:sldId id="293" r:id="rId33"/>
    <p:sldId id="294" r:id="rId34"/>
    <p:sldId id="274" r:id="rId35"/>
    <p:sldId id="285" r:id="rId36"/>
    <p:sldId id="286" r:id="rId37"/>
    <p:sldId id="275" r:id="rId38"/>
    <p:sldId id="295" r:id="rId39"/>
    <p:sldId id="296" r:id="rId40"/>
    <p:sldId id="297" r:id="rId41"/>
    <p:sldId id="298" r:id="rId42"/>
    <p:sldId id="299" r:id="rId43"/>
    <p:sldId id="301"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21" r:id="rId61"/>
    <p:sldId id="323" r:id="rId62"/>
    <p:sldId id="324" r:id="rId63"/>
    <p:sldId id="325" r:id="rId64"/>
    <p:sldId id="326" r:id="rId65"/>
    <p:sldId id="337" r:id="rId66"/>
    <p:sldId id="338" r:id="rId67"/>
    <p:sldId id="336" r:id="rId68"/>
    <p:sldId id="327" r:id="rId69"/>
    <p:sldId id="328" r:id="rId70"/>
    <p:sldId id="329" r:id="rId71"/>
    <p:sldId id="330" r:id="rId72"/>
    <p:sldId id="331" r:id="rId73"/>
    <p:sldId id="332" r:id="rId74"/>
    <p:sldId id="333" r:id="rId75"/>
    <p:sldId id="334" r:id="rId76"/>
    <p:sldId id="335" r:id="rId77"/>
    <p:sldId id="276" r:id="rId78"/>
    <p:sldId id="322"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showGuides="1">
      <p:cViewPr varScale="1">
        <p:scale>
          <a:sx n="91" d="100"/>
          <a:sy n="91" d="100"/>
        </p:scale>
        <p:origin x="182" y="77"/>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github.com/Sandeep-Pasumarthi/4thSemster/tree/main/AlgorithmAnalysisLaboratory/LAB-1"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5475-575D-4D9D-93F8-1A96586E0766}"/>
              </a:ext>
            </a:extLst>
          </p:cNvPr>
          <p:cNvSpPr>
            <a:spLocks noGrp="1"/>
          </p:cNvSpPr>
          <p:nvPr>
            <p:ph type="ctrTitle"/>
          </p:nvPr>
        </p:nvSpPr>
        <p:spPr/>
        <p:txBody>
          <a:bodyPr/>
          <a:lstStyle/>
          <a:p>
            <a:pPr algn="ctr"/>
            <a:r>
              <a:rPr lang="en-US" dirty="0"/>
              <a:t>Algorithm and analysis laboratory</a:t>
            </a:r>
            <a:endParaRPr lang="en-IN" dirty="0"/>
          </a:p>
        </p:txBody>
      </p:sp>
      <p:sp>
        <p:nvSpPr>
          <p:cNvPr id="3" name="Subtitle 2">
            <a:extLst>
              <a:ext uri="{FF2B5EF4-FFF2-40B4-BE49-F238E27FC236}">
                <a16:creationId xmlns:a16="http://schemas.microsoft.com/office/drawing/2014/main" id="{E8800E13-211E-445C-87C8-E5A7689E749E}"/>
              </a:ext>
            </a:extLst>
          </p:cNvPr>
          <p:cNvSpPr>
            <a:spLocks noGrp="1"/>
          </p:cNvSpPr>
          <p:nvPr>
            <p:ph type="subTitle" idx="1"/>
          </p:nvPr>
        </p:nvSpPr>
        <p:spPr>
          <a:xfrm>
            <a:off x="1371600" y="3632201"/>
            <a:ext cx="9448800" cy="2625986"/>
          </a:xfrm>
        </p:spPr>
        <p:txBody>
          <a:bodyPr>
            <a:normAutofit/>
          </a:bodyPr>
          <a:lstStyle/>
          <a:p>
            <a:pPr algn="ctr"/>
            <a:r>
              <a:rPr lang="en-US" dirty="0"/>
              <a:t>LAB-1</a:t>
            </a:r>
          </a:p>
          <a:p>
            <a:pPr algn="ctr"/>
            <a:r>
              <a:rPr lang="en-US" dirty="0"/>
              <a:t>Instructed by Professor ABHIK MUKHERJEE</a:t>
            </a:r>
          </a:p>
          <a:p>
            <a:pPr algn="ctr"/>
            <a:r>
              <a:rPr lang="en-US" dirty="0"/>
              <a:t>Submission By: -</a:t>
            </a:r>
          </a:p>
          <a:p>
            <a:pPr marL="457200" indent="-457200" algn="ctr">
              <a:buFont typeface="Arial" panose="020B0604020202020204" pitchFamily="34" charset="0"/>
              <a:buChar char="•"/>
            </a:pPr>
            <a:r>
              <a:rPr lang="en-US" dirty="0"/>
              <a:t>510519074 – PASUMARTHI VENKATA SIVA SANDEEP</a:t>
            </a:r>
          </a:p>
          <a:p>
            <a:pPr marL="457200" indent="-457200" algn="ctr">
              <a:buFont typeface="Arial" panose="020B0604020202020204" pitchFamily="34" charset="0"/>
              <a:buChar char="•"/>
            </a:pPr>
            <a:r>
              <a:rPr lang="en-US" dirty="0"/>
              <a:t>510519075 – MUNAVATH TEJASREE</a:t>
            </a:r>
          </a:p>
          <a:p>
            <a:pPr marL="457200" indent="-457200" algn="ctr">
              <a:buFont typeface="Arial" panose="020B0604020202020204" pitchFamily="34" charset="0"/>
              <a:buChar char="•"/>
            </a:pPr>
            <a:r>
              <a:rPr lang="en-US" dirty="0"/>
              <a:t>510519080 – SOORAJ VENUGOPAL</a:t>
            </a:r>
          </a:p>
        </p:txBody>
      </p:sp>
    </p:spTree>
    <p:extLst>
      <p:ext uri="{BB962C8B-B14F-4D97-AF65-F5344CB8AC3E}">
        <p14:creationId xmlns:p14="http://schemas.microsoft.com/office/powerpoint/2010/main" val="4166474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merge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724795BC-5D59-45C8-A165-9A9C62D7E66B}"/>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18296433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merge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7F16F80B-C71D-40BF-99F2-1D4B310E64E1}"/>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66441614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8224-771A-42F2-A950-56E5767A8EC1}"/>
              </a:ext>
            </a:extLst>
          </p:cNvPr>
          <p:cNvSpPr>
            <a:spLocks noGrp="1"/>
          </p:cNvSpPr>
          <p:nvPr>
            <p:ph type="title"/>
          </p:nvPr>
        </p:nvSpPr>
        <p:spPr/>
        <p:txBody>
          <a:bodyPr/>
          <a:lstStyle/>
          <a:p>
            <a:pPr algn="ctr"/>
            <a:r>
              <a:rPr lang="en-US" dirty="0"/>
              <a:t>Quick sort</a:t>
            </a:r>
            <a:endParaRPr lang="en-IN" dirty="0"/>
          </a:p>
        </p:txBody>
      </p:sp>
      <p:sp>
        <p:nvSpPr>
          <p:cNvPr id="3" name="Content Placeholder 2">
            <a:extLst>
              <a:ext uri="{FF2B5EF4-FFF2-40B4-BE49-F238E27FC236}">
                <a16:creationId xmlns:a16="http://schemas.microsoft.com/office/drawing/2014/main" id="{1B896ABD-86F7-4E98-A84F-A0DB2B5D23B7}"/>
              </a:ext>
            </a:extLst>
          </p:cNvPr>
          <p:cNvSpPr>
            <a:spLocks noGrp="1"/>
          </p:cNvSpPr>
          <p:nvPr>
            <p:ph idx="1"/>
          </p:nvPr>
        </p:nvSpPr>
        <p:spPr/>
        <p:txBody>
          <a:bodyPr/>
          <a:lstStyle/>
          <a:p>
            <a:r>
              <a:rPr lang="en-US" dirty="0"/>
              <a:t>As merge sort, quick sort is also a algorithm based on divide and conquer strategy.</a:t>
            </a:r>
          </a:p>
          <a:p>
            <a:r>
              <a:rPr lang="en-US" dirty="0"/>
              <a:t>It will choose an element as a pivot element and split the two parts into one side greater than pivot element and other side less than pivot element.</a:t>
            </a:r>
          </a:p>
          <a:p>
            <a:r>
              <a:rPr lang="en-US" dirty="0"/>
              <a:t>This step is recursively called on the two halves of the original array.</a:t>
            </a:r>
          </a:p>
          <a:p>
            <a:r>
              <a:rPr lang="en-US" dirty="0"/>
              <a:t>In normal quick sort generally first element acts as pivotal element.</a:t>
            </a:r>
          </a:p>
          <a:p>
            <a:r>
              <a:rPr lang="en-US" dirty="0"/>
              <a:t>Time complexity: - </a:t>
            </a:r>
            <a:r>
              <a:rPr lang="en-US" dirty="0" err="1"/>
              <a:t>nT</a:t>
            </a:r>
            <a:r>
              <a:rPr lang="en-US" dirty="0"/>
              <a:t>(n) = (n+1)T(n-1) + 2n.</a:t>
            </a:r>
            <a:endParaRPr lang="en-IN" dirty="0"/>
          </a:p>
        </p:txBody>
      </p:sp>
    </p:spTree>
    <p:extLst>
      <p:ext uri="{BB962C8B-B14F-4D97-AF65-F5344CB8AC3E}">
        <p14:creationId xmlns:p14="http://schemas.microsoft.com/office/powerpoint/2010/main" val="1552593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6535-671C-49BC-85F6-90E7935E53D7}"/>
              </a:ext>
            </a:extLst>
          </p:cNvPr>
          <p:cNvSpPr>
            <a:spLocks noGrp="1"/>
          </p:cNvSpPr>
          <p:nvPr>
            <p:ph type="title"/>
          </p:nvPr>
        </p:nvSpPr>
        <p:spPr/>
        <p:txBody>
          <a:bodyPr/>
          <a:lstStyle/>
          <a:p>
            <a:pPr algn="ctr"/>
            <a:r>
              <a:rPr lang="en-US" dirty="0"/>
              <a:t>Time complexity of quick sort</a:t>
            </a:r>
            <a:endParaRPr lang="en-IN" dirty="0"/>
          </a:p>
        </p:txBody>
      </p:sp>
      <p:sp>
        <p:nvSpPr>
          <p:cNvPr id="3" name="Content Placeholder 2">
            <a:extLst>
              <a:ext uri="{FF2B5EF4-FFF2-40B4-BE49-F238E27FC236}">
                <a16:creationId xmlns:a16="http://schemas.microsoft.com/office/drawing/2014/main" id="{B7AD43AB-C544-4666-9034-442D57D33377}"/>
              </a:ext>
            </a:extLst>
          </p:cNvPr>
          <p:cNvSpPr>
            <a:spLocks noGrp="1"/>
          </p:cNvSpPr>
          <p:nvPr>
            <p:ph idx="1"/>
          </p:nvPr>
        </p:nvSpPr>
        <p:spPr/>
        <p:txBody>
          <a:bodyPr/>
          <a:lstStyle/>
          <a:p>
            <a:r>
              <a:rPr lang="en-US" dirty="0"/>
              <a:t>Best case: - O(</a:t>
            </a:r>
            <a:r>
              <a:rPr lang="en-US" dirty="0" err="1"/>
              <a:t>nlogn</a:t>
            </a:r>
            <a:r>
              <a:rPr lang="en-US" dirty="0"/>
              <a:t>).</a:t>
            </a:r>
          </a:p>
          <a:p>
            <a:r>
              <a:rPr lang="en-US" dirty="0"/>
              <a:t>Average case: - O(</a:t>
            </a:r>
            <a:r>
              <a:rPr lang="en-US" dirty="0" err="1"/>
              <a:t>nlogn</a:t>
            </a:r>
            <a:r>
              <a:rPr lang="en-US" dirty="0"/>
              <a:t>).</a:t>
            </a:r>
          </a:p>
          <a:p>
            <a:r>
              <a:rPr lang="en-US" dirty="0"/>
              <a:t>Worst case: - O(n^2).</a:t>
            </a:r>
            <a:endParaRPr lang="en-IN" dirty="0"/>
          </a:p>
        </p:txBody>
      </p:sp>
    </p:spTree>
    <p:extLst>
      <p:ext uri="{BB962C8B-B14F-4D97-AF65-F5344CB8AC3E}">
        <p14:creationId xmlns:p14="http://schemas.microsoft.com/office/powerpoint/2010/main" val="1386615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Time taken by quick sort 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6922096F-D191-4D71-B88D-A0BD38C1A62D}"/>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7012792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Comparisons by quick sort 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C52E2980-B163-4760-B7EA-E8B86C95C6AA}"/>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34836122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swaps by quick sort 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15E478DE-107E-4D01-9C6F-780E29DCD55C}"/>
              </a:ext>
            </a:extLst>
          </p:cNvPr>
          <p:cNvPicPr>
            <a:picLocks noGrp="1" noChangeAspect="1"/>
          </p:cNvPicPr>
          <p:nvPr>
            <p:ph idx="1"/>
          </p:nvPr>
        </p:nvPicPr>
        <p:blipFill>
          <a:blip r:embed="rId2"/>
          <a:stretch>
            <a:fillRect/>
          </a:stretch>
        </p:blipFill>
        <p:spPr>
          <a:xfrm>
            <a:off x="1347947" y="2193925"/>
            <a:ext cx="9496105" cy="4024313"/>
          </a:xfrm>
        </p:spPr>
      </p:pic>
    </p:spTree>
    <p:extLst>
      <p:ext uri="{BB962C8B-B14F-4D97-AF65-F5344CB8AC3E}">
        <p14:creationId xmlns:p14="http://schemas.microsoft.com/office/powerpoint/2010/main" val="28643076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DEF4D745-D95C-4BF3-9716-60328D7FE536}"/>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2791187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F8669DD2-8F37-4342-B461-7362D1B70A36}"/>
              </a:ext>
            </a:extLst>
          </p:cNvPr>
          <p:cNvPicPr>
            <a:picLocks noGrp="1" noChangeAspect="1"/>
          </p:cNvPicPr>
          <p:nvPr>
            <p:ph idx="1"/>
          </p:nvPr>
        </p:nvPicPr>
        <p:blipFill>
          <a:blip r:embed="rId2"/>
          <a:stretch>
            <a:fillRect/>
          </a:stretch>
        </p:blipFill>
        <p:spPr>
          <a:xfrm>
            <a:off x="1423503" y="2193925"/>
            <a:ext cx="9344994" cy="4024313"/>
          </a:xfrm>
        </p:spPr>
      </p:pic>
    </p:spTree>
    <p:extLst>
      <p:ext uri="{BB962C8B-B14F-4D97-AF65-F5344CB8AC3E}">
        <p14:creationId xmlns:p14="http://schemas.microsoft.com/office/powerpoint/2010/main" val="397315364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swaps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B2B4C841-FBF7-4FFF-A73B-8F70D88A8D81}"/>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2602574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25CF-4B47-40D4-A932-F2D27383A8A8}"/>
              </a:ext>
            </a:extLst>
          </p:cNvPr>
          <p:cNvSpPr>
            <a:spLocks noGrp="1"/>
          </p:cNvSpPr>
          <p:nvPr>
            <p:ph type="title"/>
          </p:nvPr>
        </p:nvSpPr>
        <p:spPr>
          <a:xfrm>
            <a:off x="2895600" y="764373"/>
            <a:ext cx="8610600" cy="1293028"/>
          </a:xfrm>
        </p:spPr>
        <p:txBody>
          <a:bodyPr/>
          <a:lstStyle/>
          <a:p>
            <a:pPr algn="ctr"/>
            <a:r>
              <a:rPr lang="en-US" dirty="0"/>
              <a:t>Merge sort</a:t>
            </a:r>
            <a:endParaRPr lang="en-IN" dirty="0"/>
          </a:p>
        </p:txBody>
      </p:sp>
      <p:sp>
        <p:nvSpPr>
          <p:cNvPr id="3" name="Content Placeholder 2">
            <a:extLst>
              <a:ext uri="{FF2B5EF4-FFF2-40B4-BE49-F238E27FC236}">
                <a16:creationId xmlns:a16="http://schemas.microsoft.com/office/drawing/2014/main" id="{0197F809-37C0-4357-AD1F-519EF74951C8}"/>
              </a:ext>
            </a:extLst>
          </p:cNvPr>
          <p:cNvSpPr>
            <a:spLocks noGrp="1"/>
          </p:cNvSpPr>
          <p:nvPr>
            <p:ph idx="1"/>
          </p:nvPr>
        </p:nvSpPr>
        <p:spPr/>
        <p:txBody>
          <a:bodyPr/>
          <a:lstStyle/>
          <a:p>
            <a:r>
              <a:rPr lang="en-US" dirty="0"/>
              <a:t>Merge Sort is an example of divide and conquer strategy. It first divide array into two equal halves and merge them in sorted manner. It is a recursive algorithm that continually divide array into half. </a:t>
            </a:r>
          </a:p>
          <a:p>
            <a:r>
              <a:rPr lang="en-US" dirty="0"/>
              <a:t>If the array is empty or has one element, it is sorted by definition. If the array has more than one element, we split the array and recursively call merge sort on both halves.</a:t>
            </a:r>
          </a:p>
          <a:p>
            <a:r>
              <a:rPr lang="en-US" dirty="0"/>
              <a:t>Once two halves are sorted, the fundamental operation merge is called. Merging is a process of combining two sorted array into single sorted array.</a:t>
            </a:r>
          </a:p>
          <a:p>
            <a:r>
              <a:rPr lang="en-US" dirty="0"/>
              <a:t>Time complexity: - T(n) = 2T(n/2) + O(n).</a:t>
            </a:r>
            <a:endParaRPr lang="en-IN" dirty="0"/>
          </a:p>
        </p:txBody>
      </p:sp>
    </p:spTree>
    <p:extLst>
      <p:ext uri="{BB962C8B-B14F-4D97-AF65-F5344CB8AC3E}">
        <p14:creationId xmlns:p14="http://schemas.microsoft.com/office/powerpoint/2010/main" val="3401561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Time taken by quick sort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8E7574F6-3D0D-4DD2-80DD-806AF747C35C}"/>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5035848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Comparisons by quick sort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5ED52A25-8F16-4701-8EA5-E4A597F451DA}"/>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62190487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swaps by quick sort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BA30962B-FD91-4127-B236-053D60ADC76E}"/>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19610168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5793129E-5DF4-487D-8EBB-2FDDE421A6D8}"/>
              </a:ext>
            </a:extLst>
          </p:cNvPr>
          <p:cNvPicPr>
            <a:picLocks noGrp="1" noChangeAspect="1"/>
          </p:cNvPicPr>
          <p:nvPr>
            <p:ph idx="1"/>
          </p:nvPr>
        </p:nvPicPr>
        <p:blipFill>
          <a:blip r:embed="rId2"/>
          <a:stretch>
            <a:fillRect/>
          </a:stretch>
        </p:blipFill>
        <p:spPr>
          <a:xfrm>
            <a:off x="1383737" y="2193925"/>
            <a:ext cx="9424526" cy="4024313"/>
          </a:xfrm>
        </p:spPr>
      </p:pic>
    </p:spTree>
    <p:extLst>
      <p:ext uri="{BB962C8B-B14F-4D97-AF65-F5344CB8AC3E}">
        <p14:creationId xmlns:p14="http://schemas.microsoft.com/office/powerpoint/2010/main" val="331422894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E4989E64-21C6-4BD5-8A3D-69BD8F8C1C02}"/>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59966014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swaps to </a:t>
            </a:r>
            <a:r>
              <a:rPr lang="en-US" dirty="0" err="1">
                <a:solidFill>
                  <a:schemeClr val="bg1"/>
                </a:solidFill>
              </a:rPr>
              <a:t>nlogn</a:t>
            </a:r>
            <a:br>
              <a:rPr lang="en-US" dirty="0">
                <a:solidFill>
                  <a:schemeClr val="bg1"/>
                </a:solidFill>
              </a:rPr>
            </a:br>
            <a:r>
              <a:rPr lang="en-US" dirty="0">
                <a:solidFill>
                  <a:schemeClr val="bg1"/>
                </a:solidFill>
              </a:rPr>
              <a:t>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3E5BBF9D-3EBA-4565-AC0C-55126AD61A69}"/>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16183430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22D2-33F0-4E95-AC01-2616B061CB5E}"/>
              </a:ext>
            </a:extLst>
          </p:cNvPr>
          <p:cNvSpPr>
            <a:spLocks noGrp="1"/>
          </p:cNvSpPr>
          <p:nvPr>
            <p:ph type="title"/>
          </p:nvPr>
        </p:nvSpPr>
        <p:spPr/>
        <p:txBody>
          <a:bodyPr/>
          <a:lstStyle/>
          <a:p>
            <a:pPr algn="ctr"/>
            <a:r>
              <a:rPr lang="en-US" dirty="0"/>
              <a:t>Randomized quick sort</a:t>
            </a:r>
            <a:endParaRPr lang="en-IN" dirty="0"/>
          </a:p>
        </p:txBody>
      </p:sp>
      <p:sp>
        <p:nvSpPr>
          <p:cNvPr id="3" name="Content Placeholder 2">
            <a:extLst>
              <a:ext uri="{FF2B5EF4-FFF2-40B4-BE49-F238E27FC236}">
                <a16:creationId xmlns:a16="http://schemas.microsoft.com/office/drawing/2014/main" id="{E29BEF85-4092-4748-8BCC-F959E825E3C5}"/>
              </a:ext>
            </a:extLst>
          </p:cNvPr>
          <p:cNvSpPr>
            <a:spLocks noGrp="1"/>
          </p:cNvSpPr>
          <p:nvPr>
            <p:ph idx="1"/>
          </p:nvPr>
        </p:nvSpPr>
        <p:spPr/>
        <p:txBody>
          <a:bodyPr/>
          <a:lstStyle/>
          <a:p>
            <a:r>
              <a:rPr lang="en-US" dirty="0"/>
              <a:t>Unlike in normal quick sort, in randomized quick sort we pick a random element as a pivotal element and we exchange it with first element and uses the traditional quick sort on it.</a:t>
            </a:r>
          </a:p>
          <a:p>
            <a:r>
              <a:rPr lang="en-US" dirty="0"/>
              <a:t>Every time the randomized quick sort is called a random element is picked and served as pivotal element.</a:t>
            </a:r>
          </a:p>
          <a:p>
            <a:r>
              <a:rPr lang="en-US" dirty="0"/>
              <a:t>Time complexity is same as quick sort.</a:t>
            </a:r>
            <a:endParaRPr lang="en-IN" dirty="0"/>
          </a:p>
        </p:txBody>
      </p:sp>
    </p:spTree>
    <p:extLst>
      <p:ext uri="{BB962C8B-B14F-4D97-AF65-F5344CB8AC3E}">
        <p14:creationId xmlns:p14="http://schemas.microsoft.com/office/powerpoint/2010/main" val="39378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E724-329E-4DC1-836C-0856105F4046}"/>
              </a:ext>
            </a:extLst>
          </p:cNvPr>
          <p:cNvSpPr>
            <a:spLocks noGrp="1"/>
          </p:cNvSpPr>
          <p:nvPr>
            <p:ph type="title"/>
          </p:nvPr>
        </p:nvSpPr>
        <p:spPr/>
        <p:txBody>
          <a:bodyPr/>
          <a:lstStyle/>
          <a:p>
            <a:pPr algn="ctr"/>
            <a:r>
              <a:rPr lang="en-US" dirty="0"/>
              <a:t>Time complexity of</a:t>
            </a:r>
            <a:br>
              <a:rPr lang="en-US" dirty="0"/>
            </a:br>
            <a:r>
              <a:rPr lang="en-US" dirty="0"/>
              <a:t>randomized quick sort</a:t>
            </a:r>
            <a:endParaRPr lang="en-IN" dirty="0"/>
          </a:p>
        </p:txBody>
      </p:sp>
      <p:sp>
        <p:nvSpPr>
          <p:cNvPr id="3" name="Content Placeholder 2">
            <a:extLst>
              <a:ext uri="{FF2B5EF4-FFF2-40B4-BE49-F238E27FC236}">
                <a16:creationId xmlns:a16="http://schemas.microsoft.com/office/drawing/2014/main" id="{13914C0D-8C35-43B3-96F4-71C3D2667357}"/>
              </a:ext>
            </a:extLst>
          </p:cNvPr>
          <p:cNvSpPr>
            <a:spLocks noGrp="1"/>
          </p:cNvSpPr>
          <p:nvPr>
            <p:ph idx="1"/>
          </p:nvPr>
        </p:nvSpPr>
        <p:spPr/>
        <p:txBody>
          <a:bodyPr/>
          <a:lstStyle/>
          <a:p>
            <a:r>
              <a:rPr lang="en-US" dirty="0"/>
              <a:t>Best case: - O(</a:t>
            </a:r>
            <a:r>
              <a:rPr lang="en-US" dirty="0" err="1"/>
              <a:t>nlogn</a:t>
            </a:r>
            <a:r>
              <a:rPr lang="en-US" dirty="0"/>
              <a:t>).</a:t>
            </a:r>
          </a:p>
          <a:p>
            <a:r>
              <a:rPr lang="en-US" dirty="0"/>
              <a:t>Average case: - O(</a:t>
            </a:r>
            <a:r>
              <a:rPr lang="en-US" dirty="0" err="1"/>
              <a:t>nlogn</a:t>
            </a:r>
            <a:r>
              <a:rPr lang="en-US" dirty="0"/>
              <a:t>).</a:t>
            </a:r>
          </a:p>
          <a:p>
            <a:r>
              <a:rPr lang="en-US" dirty="0"/>
              <a:t>Worst case: - O(</a:t>
            </a:r>
            <a:r>
              <a:rPr lang="en-US" dirty="0" err="1"/>
              <a:t>nlogn</a:t>
            </a:r>
            <a:r>
              <a:rPr lang="en-US" dirty="0"/>
              <a:t>).</a:t>
            </a:r>
            <a:endParaRPr lang="en-IN" dirty="0"/>
          </a:p>
        </p:txBody>
      </p:sp>
    </p:spTree>
    <p:extLst>
      <p:ext uri="{BB962C8B-B14F-4D97-AF65-F5344CB8AC3E}">
        <p14:creationId xmlns:p14="http://schemas.microsoft.com/office/powerpoint/2010/main" val="431555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Time taken by randomized quick sort 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5244AE52-6BCA-46CB-88A6-84B5A6CCEB7D}"/>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202553688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Comparisons by randomized quick sort 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AFFA63EB-58F6-46B3-AAC7-E0D0D9172FCB}"/>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31181579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7D57-13D2-4486-98EE-E4FC2B439FE1}"/>
              </a:ext>
            </a:extLst>
          </p:cNvPr>
          <p:cNvSpPr>
            <a:spLocks noGrp="1"/>
          </p:cNvSpPr>
          <p:nvPr>
            <p:ph type="title"/>
          </p:nvPr>
        </p:nvSpPr>
        <p:spPr/>
        <p:txBody>
          <a:bodyPr/>
          <a:lstStyle/>
          <a:p>
            <a:pPr algn="ctr"/>
            <a:r>
              <a:rPr lang="en-US" dirty="0"/>
              <a:t>Time complexity of merge sort</a:t>
            </a:r>
            <a:endParaRPr lang="en-IN" dirty="0"/>
          </a:p>
        </p:txBody>
      </p:sp>
      <p:sp>
        <p:nvSpPr>
          <p:cNvPr id="3" name="Content Placeholder 2">
            <a:extLst>
              <a:ext uri="{FF2B5EF4-FFF2-40B4-BE49-F238E27FC236}">
                <a16:creationId xmlns:a16="http://schemas.microsoft.com/office/drawing/2014/main" id="{251F120D-13DE-4E5B-9495-DED85FB94B92}"/>
              </a:ext>
            </a:extLst>
          </p:cNvPr>
          <p:cNvSpPr>
            <a:spLocks noGrp="1"/>
          </p:cNvSpPr>
          <p:nvPr>
            <p:ph idx="1"/>
          </p:nvPr>
        </p:nvSpPr>
        <p:spPr/>
        <p:txBody>
          <a:bodyPr/>
          <a:lstStyle/>
          <a:p>
            <a:r>
              <a:rPr lang="en-US" dirty="0"/>
              <a:t>Best case time complexity: - O(</a:t>
            </a:r>
            <a:r>
              <a:rPr lang="en-US" dirty="0" err="1"/>
              <a:t>nlogn</a:t>
            </a:r>
            <a:r>
              <a:rPr lang="en-US" dirty="0"/>
              <a:t>).</a:t>
            </a:r>
          </a:p>
          <a:p>
            <a:r>
              <a:rPr lang="en-US" dirty="0"/>
              <a:t>Average case time complexity: - O(</a:t>
            </a:r>
            <a:r>
              <a:rPr lang="en-US" dirty="0" err="1"/>
              <a:t>nlogn</a:t>
            </a:r>
            <a:r>
              <a:rPr lang="en-US" dirty="0"/>
              <a:t>).</a:t>
            </a:r>
          </a:p>
          <a:p>
            <a:r>
              <a:rPr lang="en-US" dirty="0"/>
              <a:t>Worst case time complexity: - O(</a:t>
            </a:r>
            <a:r>
              <a:rPr lang="en-US" dirty="0" err="1"/>
              <a:t>nlogn</a:t>
            </a:r>
            <a:r>
              <a:rPr lang="en-US" dirty="0"/>
              <a:t>).</a:t>
            </a:r>
            <a:endParaRPr lang="en-IN" dirty="0"/>
          </a:p>
        </p:txBody>
      </p:sp>
    </p:spTree>
    <p:extLst>
      <p:ext uri="{BB962C8B-B14F-4D97-AF65-F5344CB8AC3E}">
        <p14:creationId xmlns:p14="http://schemas.microsoft.com/office/powerpoint/2010/main" val="427399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swaps by randomized quick sort 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31B07740-8F3B-4232-9BC1-A83A4C8F8B0E}"/>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33013788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2F548074-6F28-47E2-B93A-2EAA94752A96}"/>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421745739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A3CE4B76-FAD7-4012-9A07-949C4AFC0F6B}"/>
              </a:ext>
            </a:extLst>
          </p:cNvPr>
          <p:cNvPicPr>
            <a:picLocks noGrp="1" noChangeAspect="1"/>
          </p:cNvPicPr>
          <p:nvPr>
            <p:ph idx="1"/>
          </p:nvPr>
        </p:nvPicPr>
        <p:blipFill>
          <a:blip r:embed="rId2"/>
          <a:stretch>
            <a:fillRect/>
          </a:stretch>
        </p:blipFill>
        <p:spPr>
          <a:xfrm>
            <a:off x="1423503" y="2193925"/>
            <a:ext cx="9344994" cy="4024313"/>
          </a:xfrm>
        </p:spPr>
      </p:pic>
    </p:spTree>
    <p:extLst>
      <p:ext uri="{BB962C8B-B14F-4D97-AF65-F5344CB8AC3E}">
        <p14:creationId xmlns:p14="http://schemas.microsoft.com/office/powerpoint/2010/main" val="262193116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8982CE21-2596-40D6-955F-FC212F0F166A}"/>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00245990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Time taken by randomized quick sort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B3EE7741-F868-4ADD-94B4-B45A9F37BCA2}"/>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412250941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Comparisons by randomized quick sort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8E8F67B6-44F9-4EBD-B815-1D4F8B170835}"/>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37732558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swaps by randomized quick sort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F91A8DE0-D658-4A13-B6E1-2401DC73D068}"/>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285645297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7E9A7844-CA5C-4BC6-8DA8-736625D69B88}"/>
              </a:ext>
            </a:extLst>
          </p:cNvPr>
          <p:cNvPicPr>
            <a:picLocks noGrp="1" noChangeAspect="1"/>
          </p:cNvPicPr>
          <p:nvPr>
            <p:ph idx="1"/>
          </p:nvPr>
        </p:nvPicPr>
        <p:blipFill>
          <a:blip r:embed="rId2"/>
          <a:stretch>
            <a:fillRect/>
          </a:stretch>
        </p:blipFill>
        <p:spPr>
          <a:xfrm>
            <a:off x="1359877" y="2193925"/>
            <a:ext cx="9472246" cy="4024313"/>
          </a:xfrm>
        </p:spPr>
      </p:pic>
    </p:spTree>
    <p:extLst>
      <p:ext uri="{BB962C8B-B14F-4D97-AF65-F5344CB8AC3E}">
        <p14:creationId xmlns:p14="http://schemas.microsoft.com/office/powerpoint/2010/main" val="427103687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5B1BD743-C622-40F9-BF0D-D04E6ABA7F99}"/>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07257331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swaps to </a:t>
            </a:r>
            <a:r>
              <a:rPr lang="en-US" dirty="0" err="1">
                <a:solidFill>
                  <a:schemeClr val="bg1"/>
                </a:solidFill>
              </a:rPr>
              <a:t>nlogn</a:t>
            </a:r>
            <a:br>
              <a:rPr lang="en-US" dirty="0">
                <a:solidFill>
                  <a:schemeClr val="bg1"/>
                </a:solidFill>
              </a:rPr>
            </a:br>
            <a:r>
              <a:rPr lang="en-US" dirty="0">
                <a:solidFill>
                  <a:schemeClr val="bg1"/>
                </a:solidFill>
              </a:rPr>
              <a:t>randomized quick sort</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E7513993-FC1A-4978-BF0E-B6AFC43E43DA}"/>
              </a:ext>
            </a:extLst>
          </p:cNvPr>
          <p:cNvPicPr>
            <a:picLocks noGrp="1" noChangeAspect="1"/>
          </p:cNvPicPr>
          <p:nvPr>
            <p:ph idx="1"/>
          </p:nvPr>
        </p:nvPicPr>
        <p:blipFill>
          <a:blip r:embed="rId2"/>
          <a:stretch>
            <a:fillRect/>
          </a:stretch>
        </p:blipFill>
        <p:spPr>
          <a:xfrm>
            <a:off x="1359877" y="2193925"/>
            <a:ext cx="9472246" cy="4024313"/>
          </a:xfrm>
        </p:spPr>
      </p:pic>
    </p:spTree>
    <p:extLst>
      <p:ext uri="{BB962C8B-B14F-4D97-AF65-F5344CB8AC3E}">
        <p14:creationId xmlns:p14="http://schemas.microsoft.com/office/powerpoint/2010/main" val="31004674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Time taken by merge sort 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A95B4480-A172-4179-A533-1D2F1BF457CD}"/>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104315639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AA9E-468C-4612-98A8-4E2870BA7B18}"/>
              </a:ext>
            </a:extLst>
          </p:cNvPr>
          <p:cNvSpPr>
            <a:spLocks noGrp="1"/>
          </p:cNvSpPr>
          <p:nvPr>
            <p:ph type="title"/>
          </p:nvPr>
        </p:nvSpPr>
        <p:spPr/>
        <p:txBody>
          <a:bodyPr/>
          <a:lstStyle/>
          <a:p>
            <a:pPr algn="ctr"/>
            <a:r>
              <a:rPr lang="en-US" dirty="0"/>
              <a:t>MEDIAN OF MEDIANS</a:t>
            </a:r>
            <a:endParaRPr lang="en-IN" dirty="0"/>
          </a:p>
        </p:txBody>
      </p:sp>
      <p:sp>
        <p:nvSpPr>
          <p:cNvPr id="3" name="Content Placeholder 2">
            <a:extLst>
              <a:ext uri="{FF2B5EF4-FFF2-40B4-BE49-F238E27FC236}">
                <a16:creationId xmlns:a16="http://schemas.microsoft.com/office/drawing/2014/main" id="{216746E7-D106-4091-8CA1-05B7157E4133}"/>
              </a:ext>
            </a:extLst>
          </p:cNvPr>
          <p:cNvSpPr>
            <a:spLocks noGrp="1"/>
          </p:cNvSpPr>
          <p:nvPr>
            <p:ph idx="1"/>
          </p:nvPr>
        </p:nvSpPr>
        <p:spPr/>
        <p:txBody>
          <a:bodyPr>
            <a:normAutofit lnSpcReduction="10000"/>
          </a:bodyPr>
          <a:lstStyle/>
          <a:p>
            <a:r>
              <a:rPr lang="en-US" dirty="0"/>
              <a:t>It is a selection algorithm in which we select median of medians recursively.</a:t>
            </a:r>
          </a:p>
          <a:p>
            <a:r>
              <a:rPr lang="en-US" dirty="0"/>
              <a:t>In median of medians selection algorithm, first we split the given data set into n groups containing equal number of elements (3 or 5 or 7…) except the last one which will have elements length(array) mod (3 or 5 or 7…).</a:t>
            </a:r>
          </a:p>
          <a:p>
            <a:r>
              <a:rPr lang="en-IN" dirty="0"/>
              <a:t>Then we sort each group differently using any sorting algorithm like insertion sort and fetches the median of each group and then store all medians into an another array.</a:t>
            </a:r>
          </a:p>
          <a:p>
            <a:r>
              <a:rPr lang="en-IN" dirty="0"/>
              <a:t>Then we find the median of the medians array, let’s say the median of medians is m.</a:t>
            </a:r>
          </a:p>
          <a:p>
            <a:r>
              <a:rPr lang="en-IN" dirty="0"/>
              <a:t>We will split the given array if required according to the ‘m’.</a:t>
            </a:r>
          </a:p>
          <a:p>
            <a:r>
              <a:rPr lang="en-IN" dirty="0"/>
              <a:t>Finally returns the kth element (length(array) / 2, we used). </a:t>
            </a:r>
          </a:p>
        </p:txBody>
      </p:sp>
    </p:spTree>
    <p:extLst>
      <p:ext uri="{BB962C8B-B14F-4D97-AF65-F5344CB8AC3E}">
        <p14:creationId xmlns:p14="http://schemas.microsoft.com/office/powerpoint/2010/main" val="1197587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mom(3) </a:t>
            </a:r>
            <a:r>
              <a:rPr lang="en-US">
                <a:solidFill>
                  <a:schemeClr val="bg1"/>
                </a:solidFill>
              </a:rPr>
              <a:t>– </a:t>
            </a:r>
            <a:br>
              <a:rPr lang="en-US">
                <a:solidFill>
                  <a:schemeClr val="bg1"/>
                </a:solidFill>
              </a:rPr>
            </a:br>
            <a:r>
              <a:rPr lang="en-US">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99AC7D38-7A2F-43F8-A80F-BD7FF61E0A00}"/>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157276420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mom(3)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F18DDB2D-0046-4927-ABCE-9ECF1B2A238C}"/>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142676608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mom(3)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1B5C1A41-DFE7-41C8-9803-317E7F141072}"/>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112314535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mom(3)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2D82A3C0-C8A9-4932-9E1C-8BA04BF4871A}"/>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1761575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mom(5)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01F8EFAA-D788-4BF7-ABFB-7ACDFAF8935A}"/>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426818685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mom(5)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6BF2AADD-7A97-472A-ADE5-4D3E440092EB}"/>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2637260973"/>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mom(5)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98DE19C1-E796-40C9-8B54-A642F72E13F3}"/>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1726381024"/>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mom(5)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866EAA36-1AED-45C6-B348-9EEEF47EE729}"/>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2686646313"/>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mom(7)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6E945226-BCF6-42BD-AC80-8DECF9634E5B}"/>
              </a:ext>
            </a:extLst>
          </p:cNvPr>
          <p:cNvPicPr>
            <a:picLocks noGrp="1" noChangeAspect="1"/>
          </p:cNvPicPr>
          <p:nvPr>
            <p:ph idx="1"/>
          </p:nvPr>
        </p:nvPicPr>
        <p:blipFill>
          <a:blip r:embed="rId2"/>
          <a:stretch>
            <a:fillRect/>
          </a:stretch>
        </p:blipFill>
        <p:spPr>
          <a:xfrm>
            <a:off x="1347947" y="2193925"/>
            <a:ext cx="9496105" cy="4024313"/>
          </a:xfrm>
        </p:spPr>
      </p:pic>
    </p:spTree>
    <p:extLst>
      <p:ext uri="{BB962C8B-B14F-4D97-AF65-F5344CB8AC3E}">
        <p14:creationId xmlns:p14="http://schemas.microsoft.com/office/powerpoint/2010/main" val="13229776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Comparisons by merge sort 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4B7ACE3E-2B3B-45AA-AE9D-8207838B8626}"/>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1789513876"/>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mom(7)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58DB5CD4-AF7B-4579-9DA0-17B799A3F4FC}"/>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332889193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mom(7)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077CA5BF-42E8-495E-84AB-B6FE3ED53BAE}"/>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68297832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mom(7)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E22B9BAA-B2DB-4E90-A626-C5AC3D865EA2}"/>
              </a:ext>
            </a:extLst>
          </p:cNvPr>
          <p:cNvPicPr>
            <a:picLocks noGrp="1" noChangeAspect="1"/>
          </p:cNvPicPr>
          <p:nvPr>
            <p:ph idx="1"/>
          </p:nvPr>
        </p:nvPicPr>
        <p:blipFill>
          <a:blip r:embed="rId2"/>
          <a:stretch>
            <a:fillRect/>
          </a:stretch>
        </p:blipFill>
        <p:spPr>
          <a:xfrm>
            <a:off x="1435432" y="2193925"/>
            <a:ext cx="9321135" cy="4024313"/>
          </a:xfrm>
        </p:spPr>
      </p:pic>
    </p:spTree>
    <p:extLst>
      <p:ext uri="{BB962C8B-B14F-4D97-AF65-F5344CB8AC3E}">
        <p14:creationId xmlns:p14="http://schemas.microsoft.com/office/powerpoint/2010/main" val="259185916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mom(3)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857F0644-0850-4D3C-B8AB-6C1FE9D2FF74}"/>
              </a:ext>
            </a:extLst>
          </p:cNvPr>
          <p:cNvPicPr>
            <a:picLocks noGrp="1" noChangeAspect="1"/>
          </p:cNvPicPr>
          <p:nvPr>
            <p:ph idx="1"/>
          </p:nvPr>
        </p:nvPicPr>
        <p:blipFill>
          <a:blip r:embed="rId2"/>
          <a:stretch>
            <a:fillRect/>
          </a:stretch>
        </p:blipFill>
        <p:spPr>
          <a:xfrm>
            <a:off x="1399643" y="2193925"/>
            <a:ext cx="9392714" cy="4024313"/>
          </a:xfrm>
        </p:spPr>
      </p:pic>
    </p:spTree>
    <p:extLst>
      <p:ext uri="{BB962C8B-B14F-4D97-AF65-F5344CB8AC3E}">
        <p14:creationId xmlns:p14="http://schemas.microsoft.com/office/powerpoint/2010/main" val="5086328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mom(3)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9459A94E-A0AF-43B0-ACEA-E96AEEE927AC}"/>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415082357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mom(3)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F44CFF82-7E0F-488F-97E0-028F8E72369A}"/>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76676817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mom(3)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165F25F5-783D-42EB-A6F1-3911B065245D}"/>
              </a:ext>
            </a:extLst>
          </p:cNvPr>
          <p:cNvPicPr>
            <a:picLocks noGrp="1" noChangeAspect="1"/>
          </p:cNvPicPr>
          <p:nvPr>
            <p:ph idx="1"/>
          </p:nvPr>
        </p:nvPicPr>
        <p:blipFill>
          <a:blip r:embed="rId2"/>
          <a:stretch>
            <a:fillRect/>
          </a:stretch>
        </p:blipFill>
        <p:spPr>
          <a:xfrm>
            <a:off x="1399643" y="2193925"/>
            <a:ext cx="9392714" cy="4024313"/>
          </a:xfrm>
        </p:spPr>
      </p:pic>
    </p:spTree>
    <p:extLst>
      <p:ext uri="{BB962C8B-B14F-4D97-AF65-F5344CB8AC3E}">
        <p14:creationId xmlns:p14="http://schemas.microsoft.com/office/powerpoint/2010/main" val="202751307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mom(5)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B5A3EE24-7A64-4846-9A82-F3EBC5C58ECC}"/>
              </a:ext>
            </a:extLst>
          </p:cNvPr>
          <p:cNvPicPr>
            <a:picLocks noGrp="1" noChangeAspect="1"/>
          </p:cNvPicPr>
          <p:nvPr>
            <p:ph idx="1"/>
          </p:nvPr>
        </p:nvPicPr>
        <p:blipFill>
          <a:blip r:embed="rId2"/>
          <a:stretch>
            <a:fillRect/>
          </a:stretch>
        </p:blipFill>
        <p:spPr>
          <a:xfrm>
            <a:off x="1399643" y="2193925"/>
            <a:ext cx="9392714" cy="4024313"/>
          </a:xfrm>
        </p:spPr>
      </p:pic>
    </p:spTree>
    <p:extLst>
      <p:ext uri="{BB962C8B-B14F-4D97-AF65-F5344CB8AC3E}">
        <p14:creationId xmlns:p14="http://schemas.microsoft.com/office/powerpoint/2010/main" val="166266237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mom(5)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D3E6C2D0-935E-4CF1-850D-7B045D9E9E62}"/>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22419202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mom(5)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5B545B6E-6209-432D-8C46-76C8DA040BD5}"/>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0165679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time taken to </a:t>
            </a:r>
            <a:r>
              <a:rPr lang="en-US" dirty="0" err="1">
                <a:solidFill>
                  <a:schemeClr val="bg1"/>
                </a:solidFill>
              </a:rPr>
              <a:t>nlogn</a:t>
            </a:r>
            <a:br>
              <a:rPr lang="en-US" dirty="0">
                <a:solidFill>
                  <a:schemeClr val="bg1"/>
                </a:solidFill>
              </a:rPr>
            </a:br>
            <a:r>
              <a:rPr lang="en-US" dirty="0">
                <a:solidFill>
                  <a:schemeClr val="bg1"/>
                </a:solidFill>
              </a:rPr>
              <a:t>merge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0D49ED6B-E5B3-4213-BFEB-C203439D3E3D}"/>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4097069191"/>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mom(5)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11" name="Content Placeholder 10">
            <a:extLst>
              <a:ext uri="{FF2B5EF4-FFF2-40B4-BE49-F238E27FC236}">
                <a16:creationId xmlns:a16="http://schemas.microsoft.com/office/drawing/2014/main" id="{A19120EF-6DAA-4658-A90D-9D0900C6E272}"/>
              </a:ext>
            </a:extLst>
          </p:cNvPr>
          <p:cNvPicPr>
            <a:picLocks noGrp="1" noChangeAspect="1"/>
          </p:cNvPicPr>
          <p:nvPr>
            <p:ph idx="1"/>
          </p:nvPr>
        </p:nvPicPr>
        <p:blipFill>
          <a:blip r:embed="rId2"/>
          <a:stretch>
            <a:fillRect/>
          </a:stretch>
        </p:blipFill>
        <p:spPr>
          <a:xfrm>
            <a:off x="1399643" y="2193925"/>
            <a:ext cx="9392714" cy="4024313"/>
          </a:xfrm>
        </p:spPr>
      </p:pic>
    </p:spTree>
    <p:extLst>
      <p:ext uri="{BB962C8B-B14F-4D97-AF65-F5344CB8AC3E}">
        <p14:creationId xmlns:p14="http://schemas.microsoft.com/office/powerpoint/2010/main" val="6697880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err="1">
                <a:solidFill>
                  <a:schemeClr val="bg1"/>
                </a:solidFill>
              </a:rPr>
              <a:t>TimE</a:t>
            </a:r>
            <a:r>
              <a:rPr lang="en-US" dirty="0">
                <a:solidFill>
                  <a:schemeClr val="bg1"/>
                </a:solidFill>
              </a:rPr>
              <a:t> TAKEN BY mom(7)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9C7E58DF-CD9B-4958-9255-BDC064F8B150}"/>
              </a:ext>
            </a:extLst>
          </p:cNvPr>
          <p:cNvPicPr>
            <a:picLocks noGrp="1" noChangeAspect="1"/>
          </p:cNvPicPr>
          <p:nvPr>
            <p:ph idx="1"/>
          </p:nvPr>
        </p:nvPicPr>
        <p:blipFill>
          <a:blip r:embed="rId2"/>
          <a:stretch>
            <a:fillRect/>
          </a:stretch>
        </p:blipFill>
        <p:spPr>
          <a:xfrm>
            <a:off x="1399643" y="2193925"/>
            <a:ext cx="9392714" cy="4024313"/>
          </a:xfrm>
        </p:spPr>
      </p:pic>
    </p:spTree>
    <p:extLst>
      <p:ext uri="{BB962C8B-B14F-4D97-AF65-F5344CB8AC3E}">
        <p14:creationId xmlns:p14="http://schemas.microsoft.com/office/powerpoint/2010/main" val="107190986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swaps BY mom(7)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5F406504-40A8-40A7-8057-705CBDFB22EC}"/>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6479061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Number of medians BY mom(7)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DFF66792-9ED0-44A4-A45D-29A6DFD88DD1}"/>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514053690"/>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partitions BY mom(7) – </a:t>
            </a:r>
            <a:br>
              <a:rPr lang="en-US" dirty="0">
                <a:solidFill>
                  <a:schemeClr val="bg1"/>
                </a:solidFill>
              </a:rPr>
            </a:br>
            <a:r>
              <a:rPr lang="en-US" dirty="0">
                <a:solidFill>
                  <a:schemeClr val="bg1"/>
                </a:solidFill>
              </a:rPr>
              <a:t>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AFF6D4C4-D030-4FD2-B139-F668EEF999E5}"/>
              </a:ext>
            </a:extLst>
          </p:cNvPr>
          <p:cNvPicPr>
            <a:picLocks noGrp="1" noChangeAspect="1"/>
          </p:cNvPicPr>
          <p:nvPr>
            <p:ph idx="1"/>
          </p:nvPr>
        </p:nvPicPr>
        <p:blipFill>
          <a:blip r:embed="rId2"/>
          <a:stretch>
            <a:fillRect/>
          </a:stretch>
        </p:blipFill>
        <p:spPr>
          <a:xfrm>
            <a:off x="1423503" y="2193925"/>
            <a:ext cx="9344994" cy="4024313"/>
          </a:xfrm>
        </p:spPr>
      </p:pic>
    </p:spTree>
    <p:extLst>
      <p:ext uri="{BB962C8B-B14F-4D97-AF65-F5344CB8AC3E}">
        <p14:creationId xmlns:p14="http://schemas.microsoft.com/office/powerpoint/2010/main" val="962873623"/>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AE31-B23A-473B-8C48-EAC1A96541F4}"/>
              </a:ext>
            </a:extLst>
          </p:cNvPr>
          <p:cNvSpPr>
            <a:spLocks noGrp="1"/>
          </p:cNvSpPr>
          <p:nvPr>
            <p:ph type="title"/>
          </p:nvPr>
        </p:nvSpPr>
        <p:spPr/>
        <p:txBody>
          <a:bodyPr/>
          <a:lstStyle/>
          <a:p>
            <a:pPr algn="ctr"/>
            <a:r>
              <a:rPr lang="en-US" dirty="0"/>
              <a:t>Bucket sort</a:t>
            </a:r>
            <a:endParaRPr lang="en-IN" dirty="0"/>
          </a:p>
        </p:txBody>
      </p:sp>
      <p:sp>
        <p:nvSpPr>
          <p:cNvPr id="3" name="Content Placeholder 2">
            <a:extLst>
              <a:ext uri="{FF2B5EF4-FFF2-40B4-BE49-F238E27FC236}">
                <a16:creationId xmlns:a16="http://schemas.microsoft.com/office/drawing/2014/main" id="{A4B382F7-830E-40CD-982F-E4329601D08D}"/>
              </a:ext>
            </a:extLst>
          </p:cNvPr>
          <p:cNvSpPr>
            <a:spLocks noGrp="1"/>
          </p:cNvSpPr>
          <p:nvPr>
            <p:ph idx="1"/>
          </p:nvPr>
        </p:nvSpPr>
        <p:spPr/>
        <p:txBody>
          <a:bodyPr/>
          <a:lstStyle/>
          <a:p>
            <a:r>
              <a:rPr lang="en-US" dirty="0"/>
              <a:t>Bucket Sort is one of the linear sorting algorithms. Bucket sort uses some restrictions on the given data set to perform better.</a:t>
            </a:r>
          </a:p>
          <a:p>
            <a:r>
              <a:rPr lang="en-US" dirty="0"/>
              <a:t>Bucket sort uses some number of buckets, the number of buckets used is equal to the size of the data set.</a:t>
            </a:r>
          </a:p>
          <a:p>
            <a:r>
              <a:rPr lang="en-US" dirty="0"/>
              <a:t>It uses a hash function to store a data point in a bucket relevant to it.</a:t>
            </a:r>
            <a:endParaRPr lang="en-IN" dirty="0"/>
          </a:p>
        </p:txBody>
      </p:sp>
    </p:spTree>
    <p:extLst>
      <p:ext uri="{BB962C8B-B14F-4D97-AF65-F5344CB8AC3E}">
        <p14:creationId xmlns:p14="http://schemas.microsoft.com/office/powerpoint/2010/main" val="3297261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Time taken by bucket sort – </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4D6AF5E8-DB06-4205-A023-55141925E810}"/>
              </a:ext>
            </a:extLst>
          </p:cNvPr>
          <p:cNvPicPr>
            <a:picLocks noGrp="1" noChangeAspect="1"/>
          </p:cNvPicPr>
          <p:nvPr>
            <p:ph idx="1"/>
          </p:nvPr>
        </p:nvPicPr>
        <p:blipFill>
          <a:blip r:embed="rId2"/>
          <a:stretch>
            <a:fillRect/>
          </a:stretch>
        </p:blipFill>
        <p:spPr>
          <a:xfrm>
            <a:off x="1347947" y="2193925"/>
            <a:ext cx="9496105" cy="4024313"/>
          </a:xfrm>
        </p:spPr>
      </p:pic>
    </p:spTree>
    <p:extLst>
      <p:ext uri="{BB962C8B-B14F-4D97-AF65-F5344CB8AC3E}">
        <p14:creationId xmlns:p14="http://schemas.microsoft.com/office/powerpoint/2010/main" val="99243522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D1F-6FAF-4CFA-AD58-C7357ADE8D2D}"/>
              </a:ext>
            </a:extLst>
          </p:cNvPr>
          <p:cNvSpPr>
            <a:spLocks noGrp="1"/>
          </p:cNvSpPr>
          <p:nvPr>
            <p:ph type="title"/>
          </p:nvPr>
        </p:nvSpPr>
        <p:spPr/>
        <p:txBody>
          <a:bodyPr/>
          <a:lstStyle/>
          <a:p>
            <a:pPr algn="ctr"/>
            <a:r>
              <a:rPr lang="en-US" dirty="0"/>
              <a:t>DATA SETS</a:t>
            </a:r>
            <a:endParaRPr lang="en-IN" dirty="0"/>
          </a:p>
        </p:txBody>
      </p:sp>
      <p:sp>
        <p:nvSpPr>
          <p:cNvPr id="3" name="Content Placeholder 2">
            <a:extLst>
              <a:ext uri="{FF2B5EF4-FFF2-40B4-BE49-F238E27FC236}">
                <a16:creationId xmlns:a16="http://schemas.microsoft.com/office/drawing/2014/main" id="{40BF1B1A-A658-4E4B-BB38-E7D3C2B4DA1A}"/>
              </a:ext>
            </a:extLst>
          </p:cNvPr>
          <p:cNvSpPr>
            <a:spLocks noGrp="1"/>
          </p:cNvSpPr>
          <p:nvPr>
            <p:ph idx="1"/>
          </p:nvPr>
        </p:nvSpPr>
        <p:spPr/>
        <p:txBody>
          <a:bodyPr/>
          <a:lstStyle/>
          <a:p>
            <a:r>
              <a:rPr lang="en-US" dirty="0"/>
              <a:t>We have taken two kinds of data sets, one is normal distribution and other is uniform distribution.</a:t>
            </a:r>
          </a:p>
          <a:p>
            <a:r>
              <a:rPr lang="en-US" dirty="0"/>
              <a:t>The normal distribution data sets are created using inbuilt </a:t>
            </a:r>
            <a:r>
              <a:rPr lang="en-US" dirty="0" err="1"/>
              <a:t>c++</a:t>
            </a:r>
            <a:r>
              <a:rPr lang="en-US" dirty="0"/>
              <a:t> normal distribution generator. The generated data sets are having mean 1000000 and a standard deviation </a:t>
            </a:r>
            <a:r>
              <a:rPr lang="en-US"/>
              <a:t>of 0.5.</a:t>
            </a:r>
            <a:endParaRPr lang="en-US" dirty="0"/>
          </a:p>
          <a:p>
            <a:r>
              <a:rPr lang="en-US" dirty="0"/>
              <a:t>The uniform distribution data sets are created using inbuilt </a:t>
            </a:r>
            <a:r>
              <a:rPr lang="en-US" dirty="0" err="1"/>
              <a:t>c++</a:t>
            </a:r>
            <a:r>
              <a:rPr lang="en-US" dirty="0"/>
              <a:t> uniform distribution generator. The generated data sets are having minimum value 1000 and the maximum value of 1000000.</a:t>
            </a:r>
            <a:endParaRPr lang="en-IN" dirty="0"/>
          </a:p>
        </p:txBody>
      </p:sp>
    </p:spTree>
    <p:extLst>
      <p:ext uri="{BB962C8B-B14F-4D97-AF65-F5344CB8AC3E}">
        <p14:creationId xmlns:p14="http://schemas.microsoft.com/office/powerpoint/2010/main" val="385923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2^11 –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440CECFF-8AAB-4760-9A55-7333337A406A}"/>
              </a:ext>
            </a:extLst>
          </p:cNvPr>
          <p:cNvPicPr>
            <a:picLocks noGrp="1" noChangeAspect="1"/>
          </p:cNvPicPr>
          <p:nvPr>
            <p:ph idx="1"/>
          </p:nvPr>
        </p:nvPicPr>
        <p:blipFill>
          <a:blip r:embed="rId2"/>
          <a:stretch>
            <a:fillRect/>
          </a:stretch>
        </p:blipFill>
        <p:spPr>
          <a:xfrm>
            <a:off x="1499058" y="2193925"/>
            <a:ext cx="9193884" cy="4024313"/>
          </a:xfrm>
        </p:spPr>
      </p:pic>
    </p:spTree>
    <p:extLst>
      <p:ext uri="{BB962C8B-B14F-4D97-AF65-F5344CB8AC3E}">
        <p14:creationId xmlns:p14="http://schemas.microsoft.com/office/powerpoint/2010/main" val="3619453488"/>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2^12 –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46DB6682-0634-4EB1-BCB3-0A05EC331AA5}"/>
              </a:ext>
            </a:extLst>
          </p:cNvPr>
          <p:cNvPicPr>
            <a:picLocks noGrp="1" noChangeAspect="1"/>
          </p:cNvPicPr>
          <p:nvPr>
            <p:ph idx="1"/>
          </p:nvPr>
        </p:nvPicPr>
        <p:blipFill>
          <a:blip r:embed="rId2"/>
          <a:stretch>
            <a:fillRect/>
          </a:stretch>
        </p:blipFill>
        <p:spPr>
          <a:xfrm>
            <a:off x="1499058" y="2193925"/>
            <a:ext cx="9193884" cy="4024313"/>
          </a:xfrm>
        </p:spPr>
      </p:pic>
    </p:spTree>
    <p:extLst>
      <p:ext uri="{BB962C8B-B14F-4D97-AF65-F5344CB8AC3E}">
        <p14:creationId xmlns:p14="http://schemas.microsoft.com/office/powerpoint/2010/main" val="29265713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fontScale="90000"/>
          </a:bodyPr>
          <a:lstStyle/>
          <a:p>
            <a:pPr algn="ctr"/>
            <a:r>
              <a:rPr lang="en-US" dirty="0">
                <a:solidFill>
                  <a:schemeClr val="bg1"/>
                </a:solidFill>
              </a:rPr>
              <a:t>Ratio of comparisons to </a:t>
            </a:r>
            <a:r>
              <a:rPr lang="en-US" dirty="0" err="1">
                <a:solidFill>
                  <a:schemeClr val="bg1"/>
                </a:solidFill>
              </a:rPr>
              <a:t>nlogn</a:t>
            </a:r>
            <a:br>
              <a:rPr lang="en-US" dirty="0">
                <a:solidFill>
                  <a:schemeClr val="bg1"/>
                </a:solidFill>
              </a:rPr>
            </a:br>
            <a:r>
              <a:rPr lang="en-US" dirty="0">
                <a:solidFill>
                  <a:schemeClr val="bg1"/>
                </a:solidFill>
              </a:rPr>
              <a:t>merge sort</a:t>
            </a:r>
            <a:br>
              <a:rPr lang="en-US" dirty="0">
                <a:solidFill>
                  <a:schemeClr val="bg1"/>
                </a:solidFill>
              </a:rPr>
            </a:br>
            <a:r>
              <a:rPr lang="en-US" dirty="0">
                <a:solidFill>
                  <a:schemeClr val="bg1"/>
                </a:solidFill>
              </a:rPr>
              <a:t>normal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91F25681-C90C-48DB-8CFB-5778295F8402}"/>
              </a:ext>
            </a:extLst>
          </p:cNvPr>
          <p:cNvPicPr>
            <a:picLocks noGrp="1" noChangeAspect="1"/>
          </p:cNvPicPr>
          <p:nvPr>
            <p:ph idx="1"/>
          </p:nvPr>
        </p:nvPicPr>
        <p:blipFill>
          <a:blip r:embed="rId2"/>
          <a:stretch>
            <a:fillRect/>
          </a:stretch>
        </p:blipFill>
        <p:spPr>
          <a:xfrm>
            <a:off x="1411573" y="2193925"/>
            <a:ext cx="9368854" cy="4024313"/>
          </a:xfrm>
        </p:spPr>
      </p:pic>
    </p:spTree>
    <p:extLst>
      <p:ext uri="{BB962C8B-B14F-4D97-AF65-F5344CB8AC3E}">
        <p14:creationId xmlns:p14="http://schemas.microsoft.com/office/powerpoint/2010/main" val="3975128676"/>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2^13 –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D5EF8609-AFE4-43F6-880D-E5D2406C7A86}"/>
              </a:ext>
            </a:extLst>
          </p:cNvPr>
          <p:cNvPicPr>
            <a:picLocks noGrp="1" noChangeAspect="1"/>
          </p:cNvPicPr>
          <p:nvPr>
            <p:ph idx="1"/>
          </p:nvPr>
        </p:nvPicPr>
        <p:blipFill>
          <a:blip r:embed="rId2"/>
          <a:stretch>
            <a:fillRect/>
          </a:stretch>
        </p:blipFill>
        <p:spPr>
          <a:xfrm>
            <a:off x="1499058" y="2193925"/>
            <a:ext cx="9193884" cy="4024313"/>
          </a:xfrm>
        </p:spPr>
      </p:pic>
    </p:spTree>
    <p:extLst>
      <p:ext uri="{BB962C8B-B14F-4D97-AF65-F5344CB8AC3E}">
        <p14:creationId xmlns:p14="http://schemas.microsoft.com/office/powerpoint/2010/main" val="1465526111"/>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2^14 –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57FDAE63-A044-4050-9226-CF7AD287A4A5}"/>
              </a:ext>
            </a:extLst>
          </p:cNvPr>
          <p:cNvPicPr>
            <a:picLocks noGrp="1" noChangeAspect="1"/>
          </p:cNvPicPr>
          <p:nvPr>
            <p:ph idx="1"/>
          </p:nvPr>
        </p:nvPicPr>
        <p:blipFill>
          <a:blip r:embed="rId2"/>
          <a:stretch>
            <a:fillRect/>
          </a:stretch>
        </p:blipFill>
        <p:spPr>
          <a:xfrm>
            <a:off x="1499058" y="2193925"/>
            <a:ext cx="9193884" cy="4024313"/>
          </a:xfrm>
        </p:spPr>
      </p:pic>
    </p:spTree>
    <p:extLst>
      <p:ext uri="{BB962C8B-B14F-4D97-AF65-F5344CB8AC3E}">
        <p14:creationId xmlns:p14="http://schemas.microsoft.com/office/powerpoint/2010/main" val="1538697575"/>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2^15 –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EF8FAC54-4516-4111-B261-176DF09C2424}"/>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1141968441"/>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2^16 –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05C7AE69-C668-4985-BA2A-C9936850733C}"/>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405270122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2^17 –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8785C841-6F10-4650-88D4-583C6C33E6A4}"/>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3857392314"/>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2^18 –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26C20E20-831B-4587-91C8-535CE9F0F65A}"/>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4024178179"/>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normAutofit/>
          </a:bodyPr>
          <a:lstStyle/>
          <a:p>
            <a:pPr algn="ctr"/>
            <a:r>
              <a:rPr lang="en-US" dirty="0">
                <a:solidFill>
                  <a:schemeClr val="bg1"/>
                </a:solidFill>
              </a:rPr>
              <a:t>DATA SET – 2^19 –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6342AF47-ED1C-40AC-88CB-B7FDE18CFDE2}"/>
              </a:ext>
            </a:extLst>
          </p:cNvPr>
          <p:cNvPicPr>
            <a:picLocks noGrp="1" noChangeAspect="1"/>
          </p:cNvPicPr>
          <p:nvPr>
            <p:ph idx="1"/>
          </p:nvPr>
        </p:nvPicPr>
        <p:blipFill>
          <a:blip r:embed="rId2"/>
          <a:stretch>
            <a:fillRect/>
          </a:stretch>
        </p:blipFill>
        <p:spPr>
          <a:xfrm>
            <a:off x="1447362" y="2193925"/>
            <a:ext cx="9297275" cy="4024313"/>
          </a:xfrm>
        </p:spPr>
      </p:pic>
    </p:spTree>
    <p:extLst>
      <p:ext uri="{BB962C8B-B14F-4D97-AF65-F5344CB8AC3E}">
        <p14:creationId xmlns:p14="http://schemas.microsoft.com/office/powerpoint/2010/main" val="4009138152"/>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BEC4-ACAA-4357-8CC2-8ABDBF1B3D1B}"/>
              </a:ext>
            </a:extLst>
          </p:cNvPr>
          <p:cNvSpPr>
            <a:spLocks noGrp="1"/>
          </p:cNvSpPr>
          <p:nvPr>
            <p:ph type="title"/>
          </p:nvPr>
        </p:nvSpPr>
        <p:spPr/>
        <p:txBody>
          <a:bodyPr/>
          <a:lstStyle/>
          <a:p>
            <a:pPr algn="ctr"/>
            <a:r>
              <a:rPr lang="en-US" dirty="0"/>
              <a:t>For source code click below</a:t>
            </a:r>
            <a:endParaRPr lang="en-IN" dirty="0"/>
          </a:p>
        </p:txBody>
      </p:sp>
      <p:sp>
        <p:nvSpPr>
          <p:cNvPr id="3" name="Text Placeholder 2">
            <a:extLst>
              <a:ext uri="{FF2B5EF4-FFF2-40B4-BE49-F238E27FC236}">
                <a16:creationId xmlns:a16="http://schemas.microsoft.com/office/drawing/2014/main" id="{08DA96CC-65F2-49EA-87C2-7B7C7B40DB3D}"/>
              </a:ext>
            </a:extLst>
          </p:cNvPr>
          <p:cNvSpPr>
            <a:spLocks noGrp="1"/>
          </p:cNvSpPr>
          <p:nvPr>
            <p:ph type="body" sz="half" idx="2"/>
          </p:nvPr>
        </p:nvSpPr>
        <p:spPr/>
        <p:txBody>
          <a:bodyPr/>
          <a:lstStyle/>
          <a:p>
            <a:pPr algn="ctr"/>
            <a:r>
              <a:rPr lang="en-IN" dirty="0" err="1">
                <a:hlinkClick r:id="rId2"/>
              </a:rPr>
              <a:t>MyImplementation</a:t>
            </a:r>
            <a:endParaRPr lang="en-IN" dirty="0"/>
          </a:p>
        </p:txBody>
      </p:sp>
    </p:spTree>
    <p:extLst>
      <p:ext uri="{BB962C8B-B14F-4D97-AF65-F5344CB8AC3E}">
        <p14:creationId xmlns:p14="http://schemas.microsoft.com/office/powerpoint/2010/main" val="29009457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9572-FEC6-4A32-B8F5-075E86629480}"/>
              </a:ext>
            </a:extLst>
          </p:cNvPr>
          <p:cNvSpPr>
            <a:spLocks noGrp="1"/>
          </p:cNvSpPr>
          <p:nvPr>
            <p:ph type="ctrTitle"/>
          </p:nvPr>
        </p:nvSpPr>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30B29A99-65E4-4346-B0DE-1D178F9E84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52773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Time taken by merge sort Uniform distribution</a:t>
            </a:r>
            <a:endParaRPr lang="en-IN" dirty="0">
              <a:solidFill>
                <a:schemeClr val="bg1"/>
              </a:solidFill>
            </a:endParaRPr>
          </a:p>
        </p:txBody>
      </p:sp>
      <p:pic>
        <p:nvPicPr>
          <p:cNvPr id="6" name="Content Placeholder 5">
            <a:extLst>
              <a:ext uri="{FF2B5EF4-FFF2-40B4-BE49-F238E27FC236}">
                <a16:creationId xmlns:a16="http://schemas.microsoft.com/office/drawing/2014/main" id="{2CAE4C38-CA25-4EB8-9A35-74D26E9335EA}"/>
              </a:ext>
            </a:extLst>
          </p:cNvPr>
          <p:cNvPicPr>
            <a:picLocks noGrp="1" noChangeAspect="1"/>
          </p:cNvPicPr>
          <p:nvPr>
            <p:ph idx="1"/>
          </p:nvPr>
        </p:nvPicPr>
        <p:blipFill>
          <a:blip r:embed="rId2"/>
          <a:stretch>
            <a:fillRect/>
          </a:stretch>
        </p:blipFill>
        <p:spPr>
          <a:xfrm>
            <a:off x="1371807" y="2193925"/>
            <a:ext cx="9448386" cy="4024313"/>
          </a:xfrm>
        </p:spPr>
      </p:pic>
    </p:spTree>
    <p:extLst>
      <p:ext uri="{BB962C8B-B14F-4D97-AF65-F5344CB8AC3E}">
        <p14:creationId xmlns:p14="http://schemas.microsoft.com/office/powerpoint/2010/main" val="30486845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D01-BB8A-4FA3-8CA0-0A0F60765D02}"/>
              </a:ext>
            </a:extLst>
          </p:cNvPr>
          <p:cNvSpPr>
            <a:spLocks noGrp="1"/>
          </p:cNvSpPr>
          <p:nvPr>
            <p:ph type="title"/>
          </p:nvPr>
        </p:nvSpPr>
        <p:spPr/>
        <p:txBody>
          <a:bodyPr/>
          <a:lstStyle/>
          <a:p>
            <a:pPr algn="ctr"/>
            <a:r>
              <a:rPr lang="en-US" dirty="0">
                <a:solidFill>
                  <a:schemeClr val="bg1"/>
                </a:solidFill>
              </a:rPr>
              <a:t>Comparisons by merge sort uniform distribution</a:t>
            </a:r>
            <a:endParaRPr lang="en-IN" dirty="0">
              <a:solidFill>
                <a:schemeClr val="bg1"/>
              </a:solidFill>
            </a:endParaRPr>
          </a:p>
        </p:txBody>
      </p:sp>
      <p:pic>
        <p:nvPicPr>
          <p:cNvPr id="7" name="Content Placeholder 6">
            <a:extLst>
              <a:ext uri="{FF2B5EF4-FFF2-40B4-BE49-F238E27FC236}">
                <a16:creationId xmlns:a16="http://schemas.microsoft.com/office/drawing/2014/main" id="{47DD849E-45A5-49D6-8D0B-23DA3A4FCC09}"/>
              </a:ext>
            </a:extLst>
          </p:cNvPr>
          <p:cNvPicPr>
            <a:picLocks noGrp="1" noChangeAspect="1"/>
          </p:cNvPicPr>
          <p:nvPr>
            <p:ph idx="1"/>
          </p:nvPr>
        </p:nvPicPr>
        <p:blipFill>
          <a:blip r:embed="rId2"/>
          <a:stretch>
            <a:fillRect/>
          </a:stretch>
        </p:blipFill>
        <p:spPr>
          <a:xfrm>
            <a:off x="1475198" y="2193925"/>
            <a:ext cx="9241603" cy="4024313"/>
          </a:xfrm>
        </p:spPr>
      </p:pic>
    </p:spTree>
    <p:extLst>
      <p:ext uri="{BB962C8B-B14F-4D97-AF65-F5344CB8AC3E}">
        <p14:creationId xmlns:p14="http://schemas.microsoft.com/office/powerpoint/2010/main" val="2913323185"/>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TotalTime>
  <Words>1339</Words>
  <Application>Microsoft Office PowerPoint</Application>
  <PresentationFormat>Widescreen</PresentationFormat>
  <Paragraphs>118</Paragraphs>
  <Slides>78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78</vt:i4>
      </vt:variant>
    </vt:vector>
  </HeadingPairs>
  <TitlesOfParts>
    <vt:vector size="81" baseType="lpstr">
      <vt:lpstr>Arial</vt:lpstr>
      <vt:lpstr>Century Gothic</vt:lpstr>
      <vt:lpstr>Vapor Trail</vt:lpstr>
      <vt:lpstr>Algorithm and analysis laboratory</vt:lpstr>
      <vt:lpstr>Merge sort</vt:lpstr>
      <vt:lpstr>Time complexity of merge sort</vt:lpstr>
      <vt:lpstr>Time taken by merge sort Normal distribution</vt:lpstr>
      <vt:lpstr>Comparisons by merge sort Normal distribution</vt:lpstr>
      <vt:lpstr>Ratio of time taken to nlogn merge sort normal distribution</vt:lpstr>
      <vt:lpstr>Ratio of comparisons to nlogn merge sort normal distribution</vt:lpstr>
      <vt:lpstr>Time taken by merge sort Uniform distribution</vt:lpstr>
      <vt:lpstr>Comparisons by merge sort uniform distribution</vt:lpstr>
      <vt:lpstr>Ratio of time taken to nlogn merge sort uniform distribution</vt:lpstr>
      <vt:lpstr>Ratio of comparisons to nlogn merge sort uniform distribution</vt:lpstr>
      <vt:lpstr>Quick sort</vt:lpstr>
      <vt:lpstr>Time complexity of quick sort</vt:lpstr>
      <vt:lpstr>Time taken by quick sort Normal distribution</vt:lpstr>
      <vt:lpstr>Comparisons by quick sort Normal distribution</vt:lpstr>
      <vt:lpstr>swaps by quick sort Normal distribution</vt:lpstr>
      <vt:lpstr>Ratio of time taken to nlogn quick sort normal distribution</vt:lpstr>
      <vt:lpstr>Ratio of comparisons to nlogn quick sort normal distribution</vt:lpstr>
      <vt:lpstr>Ratio of swaps to nlogn quick sort normal distribution</vt:lpstr>
      <vt:lpstr>Time taken by quick sort Uniform distribution</vt:lpstr>
      <vt:lpstr>Comparisons by quick sort uniform distribution</vt:lpstr>
      <vt:lpstr>swaps by quick sort uniform distribution</vt:lpstr>
      <vt:lpstr>Ratio of time taken to nlogn quick sort uniform distribution</vt:lpstr>
      <vt:lpstr>Ratio of comparisons to nlogn quick sort uniform distribution</vt:lpstr>
      <vt:lpstr>Ratio of swaps to nlogn quick sort uniform distribution</vt:lpstr>
      <vt:lpstr>Randomized quick sort</vt:lpstr>
      <vt:lpstr>Time complexity of randomized quick sort</vt:lpstr>
      <vt:lpstr>Time taken by randomized quick sort Normal distribution</vt:lpstr>
      <vt:lpstr>Comparisons by randomized quick sort Normal distribution</vt:lpstr>
      <vt:lpstr>swaps by randomized quick sort Normal distribution</vt:lpstr>
      <vt:lpstr>Ratio of time taken to nlogn randomized quick sort normal distribution</vt:lpstr>
      <vt:lpstr>Ratio of comparisons to nlogn randomized quick sort normal distribution</vt:lpstr>
      <vt:lpstr>Ratio of time taken to nlogn randomized quick sort normal distribution</vt:lpstr>
      <vt:lpstr>Time taken by randomized quick sort Uniform distribution</vt:lpstr>
      <vt:lpstr>Comparisons by randomized quick sort uniform distribution</vt:lpstr>
      <vt:lpstr>swaps by randomized quick sort uniform distribution</vt:lpstr>
      <vt:lpstr>Ratio of time taken to nlogn randomized quick sort uniform distribution</vt:lpstr>
      <vt:lpstr>Ratio of comparisons to nlogn randomized quick sort uniform distribution</vt:lpstr>
      <vt:lpstr>Ratio of swaps to nlogn randomized quick sort uniform distribution</vt:lpstr>
      <vt:lpstr>MEDIAN OF MEDIANS</vt:lpstr>
      <vt:lpstr>TimE TAKEN BY mom(3) –  normal distribution</vt:lpstr>
      <vt:lpstr>swaps BY mom(3) –  normal distribution</vt:lpstr>
      <vt:lpstr>Number of medians BY mom(3) –  normal distribution</vt:lpstr>
      <vt:lpstr>partitions BY mom(3) –  normal distribution</vt:lpstr>
      <vt:lpstr>TimE TAKEN BY mom(5) –  normal distribution</vt:lpstr>
      <vt:lpstr>swaps BY mom(5) –  normal distribution</vt:lpstr>
      <vt:lpstr>Number of medians BY mom(5) –  normal distribution</vt:lpstr>
      <vt:lpstr>partitions BY mom(5) –  normal distribution</vt:lpstr>
      <vt:lpstr>TimE TAKEN BY mom(7) –  normal distribution</vt:lpstr>
      <vt:lpstr>swaps BY mom(7) –  normal distribution</vt:lpstr>
      <vt:lpstr>Number of medians BY mom(7) –  normal distribution</vt:lpstr>
      <vt:lpstr>partitions BY mom(7) –  normal distribution</vt:lpstr>
      <vt:lpstr>TimE TAKEN BY mom(3) –  uniform distribution</vt:lpstr>
      <vt:lpstr>swaps BY mom(3) –  uniform distribution</vt:lpstr>
      <vt:lpstr>Number of medians BY mom(3) –  uniform distribution</vt:lpstr>
      <vt:lpstr>partitions BY mom(3) –  uniform distribution</vt:lpstr>
      <vt:lpstr>TimE TAKEN BY mom(5) –  uniform distribution</vt:lpstr>
      <vt:lpstr>swaps BY mom(5) –  uniform distribution</vt:lpstr>
      <vt:lpstr>Number of medians BY mom(5) –  uniform distribution</vt:lpstr>
      <vt:lpstr>partitions BY mom(5) –  uniform distribution</vt:lpstr>
      <vt:lpstr>TimE TAKEN BY mom(7) –  uniform distribution</vt:lpstr>
      <vt:lpstr>swaps BY mom(7) –  uniform distribution</vt:lpstr>
      <vt:lpstr>Number of medians BY mom(7) –  uniform distribution</vt:lpstr>
      <vt:lpstr>partitions BY mom(7) –  uniform distribution</vt:lpstr>
      <vt:lpstr>Bucket sort</vt:lpstr>
      <vt:lpstr>Time taken by bucket sort –  normal distribution</vt:lpstr>
      <vt:lpstr>DATA SETS</vt:lpstr>
      <vt:lpstr>DATA SET – 2^11 – UNIFORM DISTRIBUTION</vt:lpstr>
      <vt:lpstr>DATA SET – 2^12 – UNIFORM DISTRIBUTION</vt:lpstr>
      <vt:lpstr>DATA SET – 2^13 – UNIFORM DISTRIBUTION</vt:lpstr>
      <vt:lpstr>DATA SET – 2^14 – UNIFORM DISTRIBUTION</vt:lpstr>
      <vt:lpstr>DATA SET – 2^15 – UNIFORM DISTRIBUTION</vt:lpstr>
      <vt:lpstr>DATA SET – 2^16 – UNIFORM DISTRIBUTION</vt:lpstr>
      <vt:lpstr>DATA SET – 2^17 – UNIFORM DISTRIBUTION</vt:lpstr>
      <vt:lpstr>DATA SET – 2^18 – UNIFORM DISTRIBUTION</vt:lpstr>
      <vt:lpstr>DATA SET – 2^19 – UNIFORM DISTRIBUTION</vt:lpstr>
      <vt:lpstr>For source code click below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and anlysis laboratory</dc:title>
  <dc:creator>Sandeep Pasumarthi</dc:creator>
  <cp:lastModifiedBy>Sandeep Pasumarthi</cp:lastModifiedBy>
  <cp:revision>21</cp:revision>
  <dcterms:created xsi:type="dcterms:W3CDTF">2021-03-22T14:19:49Z</dcterms:created>
  <dcterms:modified xsi:type="dcterms:W3CDTF">2021-05-15T02:10:02Z</dcterms:modified>
</cp:coreProperties>
</file>