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8" r:id="rId6"/>
    <p:sldId id="259" r:id="rId7"/>
    <p:sldId id="265" r:id="rId8"/>
    <p:sldId id="267" r:id="rId9"/>
    <p:sldId id="269" r:id="rId10"/>
    <p:sldId id="264" r:id="rId11"/>
    <p:sldId id="260" r:id="rId12"/>
    <p:sldId id="262" r:id="rId13"/>
    <p:sldId id="263" r:id="rId14"/>
    <p:sldId id="266" r:id="rId15"/>
    <p:sldId id="274" r:id="rId16"/>
    <p:sldId id="275" r:id="rId17"/>
    <p:sldId id="276" r:id="rId18"/>
    <p:sldId id="272" r:id="rId19"/>
    <p:sldId id="273"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1" d="100"/>
          <a:sy n="91" d="100"/>
        </p:scale>
        <p:origin x="3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5/15/2021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ndeep-Pasumarthi/4thSemster/blob/main/AlgorithmAnalysisLaboratory/LAB-2/Task%201/AlgorithmTechniqueApproach/HuffmanCodingUnSortedInput.cpp" TargetMode="External"/><Relationship Id="rId2" Type="http://schemas.openxmlformats.org/officeDocument/2006/relationships/hyperlink" Target="https://github.com/Sandeep-Pasumarthi/4thSemster/blob/main/AlgorithmAnalysisLaboratory/LAB-2/Task%201/AlgorithmTechniqueApproach/HuffmanCodingSortedInput.cpp"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ndeep-Pasumarthi/4thSemster/blob/main/AlgorithmAnalysisLaboratory/LAB-2/Task%201/AlgorithmTechniqueApproach/TaskSchedulingGreedyMethod.cpp"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andeep-Pasumarthi/4thSemster/blob/main/AlgorithmAnalysisLaboratory/LAB-2/Task%202/KrushkalAlgorithmGreedy.cp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andeep-Pasumarthi/4thSemster/blob/main/AlgorithmAnalysisLaboratory/LAB-2/Task%201/BruteForceApproach/MatrixChainMultiplicationMinimumOperationsBruteForceMethod.cpp" TargetMode="External"/><Relationship Id="rId2" Type="http://schemas.openxmlformats.org/officeDocument/2006/relationships/hyperlink" Target="https://github.com/Sandeep-Pasumarthi/4thSemster/blob/main/AlgorithmAnalysisLaboratory/LAB-2/Task%201/AlgorithmTechniqueApproach/MatrixChainMinimumOperationsTabulationMethod.cp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EF52-D391-4274-A8D4-C372E6594FA6}"/>
              </a:ext>
            </a:extLst>
          </p:cNvPr>
          <p:cNvSpPr>
            <a:spLocks noGrp="1"/>
          </p:cNvSpPr>
          <p:nvPr>
            <p:ph type="ctrTitle"/>
          </p:nvPr>
        </p:nvSpPr>
        <p:spPr/>
        <p:txBody>
          <a:bodyPr/>
          <a:lstStyle/>
          <a:p>
            <a:pPr algn="ctr"/>
            <a:r>
              <a:rPr lang="en-US" dirty="0"/>
              <a:t>Algorithm and analysis laboratory</a:t>
            </a:r>
            <a:endParaRPr lang="en-IN" dirty="0"/>
          </a:p>
        </p:txBody>
      </p:sp>
      <p:sp>
        <p:nvSpPr>
          <p:cNvPr id="3" name="Subtitle 2">
            <a:extLst>
              <a:ext uri="{FF2B5EF4-FFF2-40B4-BE49-F238E27FC236}">
                <a16:creationId xmlns:a16="http://schemas.microsoft.com/office/drawing/2014/main" id="{CFD456DD-5684-400A-B5A6-8CE4E9CB808F}"/>
              </a:ext>
            </a:extLst>
          </p:cNvPr>
          <p:cNvSpPr>
            <a:spLocks noGrp="1"/>
          </p:cNvSpPr>
          <p:nvPr>
            <p:ph type="subTitle" idx="1"/>
          </p:nvPr>
        </p:nvSpPr>
        <p:spPr>
          <a:xfrm>
            <a:off x="1371600" y="3632201"/>
            <a:ext cx="9448800" cy="2508540"/>
          </a:xfrm>
        </p:spPr>
        <p:txBody>
          <a:bodyPr>
            <a:normAutofit/>
          </a:bodyPr>
          <a:lstStyle/>
          <a:p>
            <a:pPr algn="ctr"/>
            <a:r>
              <a:rPr lang="en-US" dirty="0"/>
              <a:t>LAB-2</a:t>
            </a:r>
          </a:p>
          <a:p>
            <a:pPr algn="ctr"/>
            <a:r>
              <a:rPr lang="en-US" dirty="0"/>
              <a:t>Instructed by Professor ABHIK MUKHERJEE</a:t>
            </a:r>
          </a:p>
          <a:p>
            <a:pPr algn="ctr"/>
            <a:r>
              <a:rPr lang="en-US" dirty="0"/>
              <a:t>Submission By: -</a:t>
            </a:r>
          </a:p>
          <a:p>
            <a:pPr algn="ctr"/>
            <a:r>
              <a:rPr lang="en-US" dirty="0"/>
              <a:t>510519074 – PASUMARTHI VENKATA SIVA SANDEEP</a:t>
            </a:r>
          </a:p>
          <a:p>
            <a:pPr algn="ctr"/>
            <a:endParaRPr lang="en-IN" dirty="0"/>
          </a:p>
        </p:txBody>
      </p:sp>
    </p:spTree>
    <p:extLst>
      <p:ext uri="{BB962C8B-B14F-4D97-AF65-F5344CB8AC3E}">
        <p14:creationId xmlns:p14="http://schemas.microsoft.com/office/powerpoint/2010/main" val="4006097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7DE2-F08D-4B67-BBD1-919F635B8391}"/>
              </a:ext>
            </a:extLst>
          </p:cNvPr>
          <p:cNvSpPr>
            <a:spLocks noGrp="1"/>
          </p:cNvSpPr>
          <p:nvPr>
            <p:ph type="title"/>
          </p:nvPr>
        </p:nvSpPr>
        <p:spPr/>
        <p:txBody>
          <a:bodyPr/>
          <a:lstStyle/>
          <a:p>
            <a:pPr algn="ctr"/>
            <a:r>
              <a:rPr lang="en-US" dirty="0"/>
              <a:t>For my implementation click below</a:t>
            </a:r>
            <a:endParaRPr lang="en-IN" dirty="0"/>
          </a:p>
        </p:txBody>
      </p:sp>
      <p:sp>
        <p:nvSpPr>
          <p:cNvPr id="3" name="Text Placeholder 2">
            <a:extLst>
              <a:ext uri="{FF2B5EF4-FFF2-40B4-BE49-F238E27FC236}">
                <a16:creationId xmlns:a16="http://schemas.microsoft.com/office/drawing/2014/main" id="{B41DBEF2-65B4-4676-950B-81EC00B789E6}"/>
              </a:ext>
            </a:extLst>
          </p:cNvPr>
          <p:cNvSpPr>
            <a:spLocks noGrp="1"/>
          </p:cNvSpPr>
          <p:nvPr>
            <p:ph type="body" idx="1"/>
          </p:nvPr>
        </p:nvSpPr>
        <p:spPr/>
        <p:txBody>
          <a:bodyPr/>
          <a:lstStyle/>
          <a:p>
            <a:pPr algn="ctr"/>
            <a:r>
              <a:rPr lang="en-IN" dirty="0" err="1">
                <a:hlinkClick r:id="rId2"/>
              </a:rPr>
              <a:t>SortedInput</a:t>
            </a:r>
            <a:endParaRPr lang="en-IN" dirty="0"/>
          </a:p>
          <a:p>
            <a:pPr algn="ctr"/>
            <a:r>
              <a:rPr lang="en-IN" dirty="0" err="1">
                <a:hlinkClick r:id="rId3"/>
              </a:rPr>
              <a:t>UnsortedInput</a:t>
            </a:r>
            <a:endParaRPr lang="en-IN" dirty="0"/>
          </a:p>
        </p:txBody>
      </p:sp>
    </p:spTree>
    <p:extLst>
      <p:ext uri="{BB962C8B-B14F-4D97-AF65-F5344CB8AC3E}">
        <p14:creationId xmlns:p14="http://schemas.microsoft.com/office/powerpoint/2010/main" val="1517578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F6ED-91F3-4F77-8B1C-7AB82BAB814A}"/>
              </a:ext>
            </a:extLst>
          </p:cNvPr>
          <p:cNvSpPr>
            <a:spLocks noGrp="1"/>
          </p:cNvSpPr>
          <p:nvPr>
            <p:ph type="title"/>
          </p:nvPr>
        </p:nvSpPr>
        <p:spPr/>
        <p:txBody>
          <a:bodyPr/>
          <a:lstStyle/>
          <a:p>
            <a:pPr algn="ctr"/>
            <a:r>
              <a:rPr lang="en-US" dirty="0"/>
              <a:t>Task scheduling problem</a:t>
            </a:r>
            <a:endParaRPr lang="en-IN" dirty="0"/>
          </a:p>
        </p:txBody>
      </p:sp>
      <p:sp>
        <p:nvSpPr>
          <p:cNvPr id="3" name="Content Placeholder 2">
            <a:extLst>
              <a:ext uri="{FF2B5EF4-FFF2-40B4-BE49-F238E27FC236}">
                <a16:creationId xmlns:a16="http://schemas.microsoft.com/office/drawing/2014/main" id="{CA11CEB6-F55F-4CE1-B789-45B296EBA3CF}"/>
              </a:ext>
            </a:extLst>
          </p:cNvPr>
          <p:cNvSpPr>
            <a:spLocks noGrp="1"/>
          </p:cNvSpPr>
          <p:nvPr>
            <p:ph idx="1"/>
          </p:nvPr>
        </p:nvSpPr>
        <p:spPr/>
        <p:txBody>
          <a:bodyPr/>
          <a:lstStyle/>
          <a:p>
            <a:r>
              <a:rPr lang="en-US" dirty="0"/>
              <a:t>In task scheduling problem we have to design a algorithm, so that scheduling tasks will give us as least penalty as possible.</a:t>
            </a:r>
          </a:p>
          <a:p>
            <a:r>
              <a:rPr lang="en-US" dirty="0"/>
              <a:t>This algorithm require id / task name, deadline, penalty.</a:t>
            </a:r>
          </a:p>
        </p:txBody>
      </p:sp>
    </p:spTree>
    <p:extLst>
      <p:ext uri="{BB962C8B-B14F-4D97-AF65-F5344CB8AC3E}">
        <p14:creationId xmlns:p14="http://schemas.microsoft.com/office/powerpoint/2010/main" val="1458836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5423-FC0E-422C-B7C2-44CC488443A4}"/>
              </a:ext>
            </a:extLst>
          </p:cNvPr>
          <p:cNvSpPr>
            <a:spLocks noGrp="1"/>
          </p:cNvSpPr>
          <p:nvPr>
            <p:ph type="title"/>
          </p:nvPr>
        </p:nvSpPr>
        <p:spPr/>
        <p:txBody>
          <a:bodyPr/>
          <a:lstStyle/>
          <a:p>
            <a:pPr algn="ctr"/>
            <a:r>
              <a:rPr lang="en-US" dirty="0"/>
              <a:t>Task scheduling problem brute force method</a:t>
            </a:r>
            <a:endParaRPr lang="en-IN" dirty="0"/>
          </a:p>
        </p:txBody>
      </p:sp>
      <p:sp>
        <p:nvSpPr>
          <p:cNvPr id="3" name="Content Placeholder 2">
            <a:extLst>
              <a:ext uri="{FF2B5EF4-FFF2-40B4-BE49-F238E27FC236}">
                <a16:creationId xmlns:a16="http://schemas.microsoft.com/office/drawing/2014/main" id="{F3F0A0A4-B6BC-471B-9C12-320435C8573A}"/>
              </a:ext>
            </a:extLst>
          </p:cNvPr>
          <p:cNvSpPr>
            <a:spLocks noGrp="1"/>
          </p:cNvSpPr>
          <p:nvPr>
            <p:ph idx="1"/>
          </p:nvPr>
        </p:nvSpPr>
        <p:spPr/>
        <p:txBody>
          <a:bodyPr/>
          <a:lstStyle/>
          <a:p>
            <a:r>
              <a:rPr lang="en-US" dirty="0"/>
              <a:t>In brute force method we will check all the possibilities of scheduling tasks and compute penalty for every possibility.</a:t>
            </a:r>
          </a:p>
          <a:p>
            <a:r>
              <a:rPr lang="en-US" dirty="0"/>
              <a:t>Then we will take the possibility which will give us minimum penalty.</a:t>
            </a:r>
          </a:p>
          <a:p>
            <a:r>
              <a:rPr lang="en-US" dirty="0"/>
              <a:t>This can be costly as because for n number tasks there are n! number of possibilities.</a:t>
            </a:r>
          </a:p>
          <a:p>
            <a:r>
              <a:rPr lang="en-US" dirty="0"/>
              <a:t>Which is very costly as n increases.</a:t>
            </a:r>
          </a:p>
          <a:p>
            <a:r>
              <a:rPr lang="en-US" dirty="0"/>
              <a:t>Here we can follow greedy approach for minimizing the computation cost.</a:t>
            </a:r>
            <a:endParaRPr lang="en-IN" dirty="0"/>
          </a:p>
        </p:txBody>
      </p:sp>
    </p:spTree>
    <p:extLst>
      <p:ext uri="{BB962C8B-B14F-4D97-AF65-F5344CB8AC3E}">
        <p14:creationId xmlns:p14="http://schemas.microsoft.com/office/powerpoint/2010/main" val="2118223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BAC3-C2B5-45B5-B4BE-E4FB1A4C439C}"/>
              </a:ext>
            </a:extLst>
          </p:cNvPr>
          <p:cNvSpPr>
            <a:spLocks noGrp="1"/>
          </p:cNvSpPr>
          <p:nvPr>
            <p:ph type="title"/>
          </p:nvPr>
        </p:nvSpPr>
        <p:spPr/>
        <p:txBody>
          <a:bodyPr/>
          <a:lstStyle/>
          <a:p>
            <a:pPr algn="ctr"/>
            <a:r>
              <a:rPr lang="en-US" dirty="0"/>
              <a:t>Task scheduling problem using greedy technique</a:t>
            </a:r>
            <a:endParaRPr lang="en-IN" dirty="0"/>
          </a:p>
        </p:txBody>
      </p:sp>
      <p:sp>
        <p:nvSpPr>
          <p:cNvPr id="3" name="Content Placeholder 2">
            <a:extLst>
              <a:ext uri="{FF2B5EF4-FFF2-40B4-BE49-F238E27FC236}">
                <a16:creationId xmlns:a16="http://schemas.microsoft.com/office/drawing/2014/main" id="{B74D0EC8-ABF9-407C-9AAD-FD2739B81054}"/>
              </a:ext>
            </a:extLst>
          </p:cNvPr>
          <p:cNvSpPr>
            <a:spLocks noGrp="1"/>
          </p:cNvSpPr>
          <p:nvPr>
            <p:ph idx="1"/>
          </p:nvPr>
        </p:nvSpPr>
        <p:spPr/>
        <p:txBody>
          <a:bodyPr>
            <a:normAutofit lnSpcReduction="10000"/>
          </a:bodyPr>
          <a:lstStyle/>
          <a:p>
            <a:r>
              <a:rPr lang="en-US" dirty="0"/>
              <a:t>Before using greedy technique, first we have to sort the tasks according to penalty in non-decreasing order.</a:t>
            </a:r>
          </a:p>
          <a:p>
            <a:r>
              <a:rPr lang="en-US" dirty="0"/>
              <a:t>Then at first schedule the highest penalty task and schedule as late as possible because if we schedule early or late it makes no difference in penalty but if we schedule it late there can be a slot for the other tasks which is having shorter deadline.</a:t>
            </a:r>
          </a:p>
          <a:p>
            <a:r>
              <a:rPr lang="en-US" dirty="0"/>
              <a:t>Then repeat this process for the remaining tasks as well. If we find that a slot is already filled then search backwards to find a slot. If there is no slot left before then not schedule it.</a:t>
            </a:r>
          </a:p>
          <a:p>
            <a:r>
              <a:rPr lang="en-US" dirty="0"/>
              <a:t>This process will give the optimal task scheduling which will give us less penalty.</a:t>
            </a:r>
          </a:p>
          <a:p>
            <a:r>
              <a:rPr lang="en-US" dirty="0"/>
              <a:t>This will have the complexity of O(n^2).</a:t>
            </a:r>
            <a:endParaRPr lang="en-IN" dirty="0"/>
          </a:p>
        </p:txBody>
      </p:sp>
    </p:spTree>
    <p:extLst>
      <p:ext uri="{BB962C8B-B14F-4D97-AF65-F5344CB8AC3E}">
        <p14:creationId xmlns:p14="http://schemas.microsoft.com/office/powerpoint/2010/main" val="1877017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7DE2-F08D-4B67-BBD1-919F635B8391}"/>
              </a:ext>
            </a:extLst>
          </p:cNvPr>
          <p:cNvSpPr>
            <a:spLocks noGrp="1"/>
          </p:cNvSpPr>
          <p:nvPr>
            <p:ph type="title"/>
          </p:nvPr>
        </p:nvSpPr>
        <p:spPr/>
        <p:txBody>
          <a:bodyPr/>
          <a:lstStyle/>
          <a:p>
            <a:pPr algn="ctr"/>
            <a:r>
              <a:rPr lang="en-US" dirty="0"/>
              <a:t>For my implementation click below</a:t>
            </a:r>
            <a:endParaRPr lang="en-IN" dirty="0"/>
          </a:p>
        </p:txBody>
      </p:sp>
      <p:sp>
        <p:nvSpPr>
          <p:cNvPr id="3" name="Text Placeholder 2">
            <a:extLst>
              <a:ext uri="{FF2B5EF4-FFF2-40B4-BE49-F238E27FC236}">
                <a16:creationId xmlns:a16="http://schemas.microsoft.com/office/drawing/2014/main" id="{B41DBEF2-65B4-4676-950B-81EC00B789E6}"/>
              </a:ext>
            </a:extLst>
          </p:cNvPr>
          <p:cNvSpPr>
            <a:spLocks noGrp="1"/>
          </p:cNvSpPr>
          <p:nvPr>
            <p:ph type="body" idx="1"/>
          </p:nvPr>
        </p:nvSpPr>
        <p:spPr/>
        <p:txBody>
          <a:bodyPr/>
          <a:lstStyle/>
          <a:p>
            <a:pPr algn="ctr"/>
            <a:r>
              <a:rPr lang="en-IN" dirty="0">
                <a:hlinkClick r:id="rId2"/>
              </a:rPr>
              <a:t>Greedy</a:t>
            </a:r>
            <a:endParaRPr lang="en-IN" dirty="0"/>
          </a:p>
        </p:txBody>
      </p:sp>
    </p:spTree>
    <p:extLst>
      <p:ext uri="{BB962C8B-B14F-4D97-AF65-F5344CB8AC3E}">
        <p14:creationId xmlns:p14="http://schemas.microsoft.com/office/powerpoint/2010/main" val="54327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8E1A-0F2A-4CE6-97C3-32F405AADDCB}"/>
              </a:ext>
            </a:extLst>
          </p:cNvPr>
          <p:cNvSpPr>
            <a:spLocks noGrp="1"/>
          </p:cNvSpPr>
          <p:nvPr>
            <p:ph type="title"/>
          </p:nvPr>
        </p:nvSpPr>
        <p:spPr/>
        <p:txBody>
          <a:bodyPr/>
          <a:lstStyle/>
          <a:p>
            <a:pPr algn="ctr"/>
            <a:r>
              <a:rPr lang="en-US" dirty="0"/>
              <a:t>Snap dataset</a:t>
            </a:r>
            <a:endParaRPr lang="en-IN" dirty="0"/>
          </a:p>
        </p:txBody>
      </p:sp>
      <p:sp>
        <p:nvSpPr>
          <p:cNvPr id="3" name="Content Placeholder 2">
            <a:extLst>
              <a:ext uri="{FF2B5EF4-FFF2-40B4-BE49-F238E27FC236}">
                <a16:creationId xmlns:a16="http://schemas.microsoft.com/office/drawing/2014/main" id="{03BEF77B-74AA-40B5-9A39-17D808DCC16C}"/>
              </a:ext>
            </a:extLst>
          </p:cNvPr>
          <p:cNvSpPr>
            <a:spLocks noGrp="1"/>
          </p:cNvSpPr>
          <p:nvPr>
            <p:ph idx="1"/>
          </p:nvPr>
        </p:nvSpPr>
        <p:spPr/>
        <p:txBody>
          <a:bodyPr/>
          <a:lstStyle/>
          <a:p>
            <a:r>
              <a:rPr lang="en-US" dirty="0"/>
              <a:t>SNAP is the largest network dataset collection by Stanford University.</a:t>
            </a:r>
          </a:p>
          <a:p>
            <a:r>
              <a:rPr lang="en-US" dirty="0"/>
              <a:t>It contains </a:t>
            </a:r>
            <a:r>
              <a:rPr lang="en-IN" i="0" dirty="0">
                <a:effectLst/>
                <a:latin typeface="Century Gothic" panose="020B0502020202020204" pitchFamily="34" charset="0"/>
              </a:rPr>
              <a:t>Social networks, community networks, web graphs, amazon networks, internet networks, online communities, online reviews etc.</a:t>
            </a:r>
          </a:p>
          <a:p>
            <a:r>
              <a:rPr lang="en-IN" dirty="0">
                <a:latin typeface="Century Gothic" panose="020B0502020202020204" pitchFamily="34" charset="0"/>
              </a:rPr>
              <a:t>These networks contains nodes, edges, communities etc.</a:t>
            </a:r>
          </a:p>
          <a:p>
            <a:r>
              <a:rPr lang="en-IN" i="0" dirty="0">
                <a:effectLst/>
                <a:latin typeface="Century Gothic" panose="020B0502020202020204" pitchFamily="34" charset="0"/>
              </a:rPr>
              <a:t>We can use Kruskal or prims algorithm for getting minimum spanning tree.</a:t>
            </a:r>
          </a:p>
        </p:txBody>
      </p:sp>
    </p:spTree>
    <p:extLst>
      <p:ext uri="{BB962C8B-B14F-4D97-AF65-F5344CB8AC3E}">
        <p14:creationId xmlns:p14="http://schemas.microsoft.com/office/powerpoint/2010/main" val="1766683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E2A2-2AE3-42C5-8487-E2EF3A1F37AB}"/>
              </a:ext>
            </a:extLst>
          </p:cNvPr>
          <p:cNvSpPr>
            <a:spLocks noGrp="1"/>
          </p:cNvSpPr>
          <p:nvPr>
            <p:ph type="title"/>
          </p:nvPr>
        </p:nvSpPr>
        <p:spPr/>
        <p:txBody>
          <a:bodyPr/>
          <a:lstStyle/>
          <a:p>
            <a:pPr algn="ctr"/>
            <a:r>
              <a:rPr lang="en-US" dirty="0" err="1"/>
              <a:t>Konect</a:t>
            </a:r>
            <a:r>
              <a:rPr lang="en-US" dirty="0"/>
              <a:t> dataset</a:t>
            </a:r>
            <a:endParaRPr lang="en-IN" dirty="0"/>
          </a:p>
        </p:txBody>
      </p:sp>
      <p:sp>
        <p:nvSpPr>
          <p:cNvPr id="3" name="Content Placeholder 2">
            <a:extLst>
              <a:ext uri="{FF2B5EF4-FFF2-40B4-BE49-F238E27FC236}">
                <a16:creationId xmlns:a16="http://schemas.microsoft.com/office/drawing/2014/main" id="{18D0CA3C-B972-4638-9FAA-6E0AB4E6300C}"/>
              </a:ext>
            </a:extLst>
          </p:cNvPr>
          <p:cNvSpPr>
            <a:spLocks noGrp="1"/>
          </p:cNvSpPr>
          <p:nvPr>
            <p:ph idx="1"/>
          </p:nvPr>
        </p:nvSpPr>
        <p:spPr/>
        <p:txBody>
          <a:bodyPr/>
          <a:lstStyle/>
          <a:p>
            <a:r>
              <a:rPr lang="en-US" dirty="0"/>
              <a:t>The dataset is a collection Facebook networks.</a:t>
            </a:r>
          </a:p>
          <a:p>
            <a:r>
              <a:rPr lang="en-US" dirty="0"/>
              <a:t>The vertex is of persons and the edge type is friends or social relationship.</a:t>
            </a:r>
          </a:p>
          <a:p>
            <a:r>
              <a:rPr lang="en-US" dirty="0"/>
              <a:t>It’s having undirected and non weighted edges.</a:t>
            </a:r>
            <a:endParaRPr lang="en-IN" dirty="0"/>
          </a:p>
        </p:txBody>
      </p:sp>
    </p:spTree>
    <p:extLst>
      <p:ext uri="{BB962C8B-B14F-4D97-AF65-F5344CB8AC3E}">
        <p14:creationId xmlns:p14="http://schemas.microsoft.com/office/powerpoint/2010/main" val="2428000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CA33-6075-4ECF-AB01-65251D603667}"/>
              </a:ext>
            </a:extLst>
          </p:cNvPr>
          <p:cNvSpPr>
            <a:spLocks noGrp="1"/>
          </p:cNvSpPr>
          <p:nvPr>
            <p:ph type="title"/>
          </p:nvPr>
        </p:nvSpPr>
        <p:spPr/>
        <p:txBody>
          <a:bodyPr/>
          <a:lstStyle/>
          <a:p>
            <a:pPr algn="ctr"/>
            <a:r>
              <a:rPr lang="en-US" dirty="0"/>
              <a:t>Facebook networks</a:t>
            </a:r>
            <a:endParaRPr lang="en-IN" dirty="0"/>
          </a:p>
        </p:txBody>
      </p:sp>
      <p:sp>
        <p:nvSpPr>
          <p:cNvPr id="3" name="Content Placeholder 2">
            <a:extLst>
              <a:ext uri="{FF2B5EF4-FFF2-40B4-BE49-F238E27FC236}">
                <a16:creationId xmlns:a16="http://schemas.microsoft.com/office/drawing/2014/main" id="{19176331-E3EF-4E89-B9D6-C94500E94D67}"/>
              </a:ext>
            </a:extLst>
          </p:cNvPr>
          <p:cNvSpPr>
            <a:spLocks noGrp="1"/>
          </p:cNvSpPr>
          <p:nvPr>
            <p:ph idx="1"/>
          </p:nvPr>
        </p:nvSpPr>
        <p:spPr/>
        <p:txBody>
          <a:bodyPr/>
          <a:lstStyle/>
          <a:p>
            <a:r>
              <a:rPr lang="en-US" dirty="0"/>
              <a:t>From the above two datasets, the common network is Facebook networks.</a:t>
            </a:r>
          </a:p>
          <a:p>
            <a:r>
              <a:rPr lang="en-US" dirty="0"/>
              <a:t>This network contain person as vertices and social relationship as edges.</a:t>
            </a:r>
          </a:p>
          <a:p>
            <a:r>
              <a:rPr lang="en-US" dirty="0"/>
              <a:t>The network from KONECT dataset is very sparce network containing density of </a:t>
            </a:r>
            <a:r>
              <a:rPr lang="en-IN" b="0" i="0" dirty="0">
                <a:effectLst/>
                <a:latin typeface="Century Gothic" panose="020B0502020202020204" pitchFamily="34" charset="0"/>
              </a:rPr>
              <a:t>5.27708e-08.</a:t>
            </a:r>
          </a:p>
          <a:p>
            <a:r>
              <a:rPr lang="en-IN" dirty="0">
                <a:latin typeface="Century Gothic" panose="020B0502020202020204" pitchFamily="34" charset="0"/>
              </a:rPr>
              <a:t>From my understanding Kruskal algorithm works very good for sparse networks where as Prims algorithm works very well for dense networks.</a:t>
            </a:r>
          </a:p>
          <a:p>
            <a:r>
              <a:rPr lang="en-IN" b="0" i="0" dirty="0">
                <a:effectLst/>
                <a:latin typeface="Century Gothic" panose="020B0502020202020204" pitchFamily="34" charset="0"/>
              </a:rPr>
              <a:t>So, I implemented Kruskal algorithm. </a:t>
            </a:r>
          </a:p>
          <a:p>
            <a:endParaRPr lang="en-IN" dirty="0">
              <a:latin typeface="Century Gothic" panose="020B0502020202020204" pitchFamily="34" charset="0"/>
            </a:endParaRPr>
          </a:p>
        </p:txBody>
      </p:sp>
    </p:spTree>
    <p:extLst>
      <p:ext uri="{BB962C8B-B14F-4D97-AF65-F5344CB8AC3E}">
        <p14:creationId xmlns:p14="http://schemas.microsoft.com/office/powerpoint/2010/main" val="1732872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46B8-A658-41A2-BF0B-B26CC1366012}"/>
              </a:ext>
            </a:extLst>
          </p:cNvPr>
          <p:cNvSpPr>
            <a:spLocks noGrp="1"/>
          </p:cNvSpPr>
          <p:nvPr>
            <p:ph type="title"/>
          </p:nvPr>
        </p:nvSpPr>
        <p:spPr/>
        <p:txBody>
          <a:bodyPr/>
          <a:lstStyle/>
          <a:p>
            <a:pPr algn="ctr"/>
            <a:r>
              <a:rPr lang="en-US" dirty="0"/>
              <a:t>Kruskal algorithm </a:t>
            </a:r>
            <a:br>
              <a:rPr lang="en-US" dirty="0"/>
            </a:br>
            <a:r>
              <a:rPr lang="en-US" dirty="0"/>
              <a:t>greedy technique</a:t>
            </a:r>
            <a:endParaRPr lang="en-IN" dirty="0"/>
          </a:p>
        </p:txBody>
      </p:sp>
      <p:sp>
        <p:nvSpPr>
          <p:cNvPr id="3" name="Content Placeholder 2">
            <a:extLst>
              <a:ext uri="{FF2B5EF4-FFF2-40B4-BE49-F238E27FC236}">
                <a16:creationId xmlns:a16="http://schemas.microsoft.com/office/drawing/2014/main" id="{813AB9AF-1D4B-44BD-A08F-972B1AA4BA2A}"/>
              </a:ext>
            </a:extLst>
          </p:cNvPr>
          <p:cNvSpPr>
            <a:spLocks noGrp="1"/>
          </p:cNvSpPr>
          <p:nvPr>
            <p:ph idx="1"/>
          </p:nvPr>
        </p:nvSpPr>
        <p:spPr/>
        <p:txBody>
          <a:bodyPr/>
          <a:lstStyle/>
          <a:p>
            <a:r>
              <a:rPr lang="en-US" dirty="0"/>
              <a:t>Initialize with an edge.</a:t>
            </a:r>
          </a:p>
          <a:p>
            <a:r>
              <a:rPr lang="en-US" dirty="0"/>
              <a:t>Work on disconnected graph.</a:t>
            </a:r>
          </a:p>
          <a:p>
            <a:r>
              <a:rPr lang="en-US" dirty="0"/>
              <a:t>Do not keep one connected component but a forest. At each stage, look at the globally smallest edge that does not create a cycle in the current forest. Such an edge has to necessarily merge two trees in the current forest into one.</a:t>
            </a:r>
          </a:p>
          <a:p>
            <a:r>
              <a:rPr lang="en-US" dirty="0"/>
              <a:t>Choose the low weighted edge, but it may not be in the current vertex.</a:t>
            </a:r>
          </a:p>
          <a:p>
            <a:r>
              <a:rPr lang="en-US" dirty="0"/>
              <a:t>Kruskal's algorithm is found to run faster in sparse graphs.</a:t>
            </a:r>
          </a:p>
        </p:txBody>
      </p:sp>
    </p:spTree>
    <p:extLst>
      <p:ext uri="{BB962C8B-B14F-4D97-AF65-F5344CB8AC3E}">
        <p14:creationId xmlns:p14="http://schemas.microsoft.com/office/powerpoint/2010/main" val="1459176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7DE2-F08D-4B67-BBD1-919F635B8391}"/>
              </a:ext>
            </a:extLst>
          </p:cNvPr>
          <p:cNvSpPr>
            <a:spLocks noGrp="1"/>
          </p:cNvSpPr>
          <p:nvPr>
            <p:ph type="title"/>
          </p:nvPr>
        </p:nvSpPr>
        <p:spPr/>
        <p:txBody>
          <a:bodyPr/>
          <a:lstStyle/>
          <a:p>
            <a:pPr algn="ctr"/>
            <a:r>
              <a:rPr lang="en-US" dirty="0"/>
              <a:t>For my implementation click below</a:t>
            </a:r>
            <a:endParaRPr lang="en-IN" dirty="0"/>
          </a:p>
        </p:txBody>
      </p:sp>
      <p:sp>
        <p:nvSpPr>
          <p:cNvPr id="3" name="Text Placeholder 2">
            <a:extLst>
              <a:ext uri="{FF2B5EF4-FFF2-40B4-BE49-F238E27FC236}">
                <a16:creationId xmlns:a16="http://schemas.microsoft.com/office/drawing/2014/main" id="{B41DBEF2-65B4-4676-950B-81EC00B789E6}"/>
              </a:ext>
            </a:extLst>
          </p:cNvPr>
          <p:cNvSpPr>
            <a:spLocks noGrp="1"/>
          </p:cNvSpPr>
          <p:nvPr>
            <p:ph type="body" idx="1"/>
          </p:nvPr>
        </p:nvSpPr>
        <p:spPr/>
        <p:txBody>
          <a:bodyPr/>
          <a:lstStyle/>
          <a:p>
            <a:pPr algn="ctr"/>
            <a:r>
              <a:rPr lang="en-IN" dirty="0">
                <a:hlinkClick r:id="rId2"/>
              </a:rPr>
              <a:t>Greedy</a:t>
            </a:r>
            <a:endParaRPr lang="en-IN" dirty="0"/>
          </a:p>
        </p:txBody>
      </p:sp>
    </p:spTree>
    <p:extLst>
      <p:ext uri="{BB962C8B-B14F-4D97-AF65-F5344CB8AC3E}">
        <p14:creationId xmlns:p14="http://schemas.microsoft.com/office/powerpoint/2010/main" val="285052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06C9-E1CC-4C24-8110-D3FF917763C9}"/>
              </a:ext>
            </a:extLst>
          </p:cNvPr>
          <p:cNvSpPr>
            <a:spLocks noGrp="1"/>
          </p:cNvSpPr>
          <p:nvPr>
            <p:ph type="title"/>
          </p:nvPr>
        </p:nvSpPr>
        <p:spPr/>
        <p:txBody>
          <a:bodyPr/>
          <a:lstStyle/>
          <a:p>
            <a:pPr algn="ctr"/>
            <a:r>
              <a:rPr lang="en-US" dirty="0"/>
              <a:t>Matrix chain multiplication</a:t>
            </a:r>
            <a:endParaRPr lang="en-IN" dirty="0"/>
          </a:p>
        </p:txBody>
      </p:sp>
      <p:sp>
        <p:nvSpPr>
          <p:cNvPr id="3" name="Content Placeholder 2">
            <a:extLst>
              <a:ext uri="{FF2B5EF4-FFF2-40B4-BE49-F238E27FC236}">
                <a16:creationId xmlns:a16="http://schemas.microsoft.com/office/drawing/2014/main" id="{47FF0FAC-E7C4-4750-82A9-B5809EAF272C}"/>
              </a:ext>
            </a:extLst>
          </p:cNvPr>
          <p:cNvSpPr>
            <a:spLocks noGrp="1"/>
          </p:cNvSpPr>
          <p:nvPr>
            <p:ph idx="1"/>
          </p:nvPr>
        </p:nvSpPr>
        <p:spPr/>
        <p:txBody>
          <a:bodyPr/>
          <a:lstStyle/>
          <a:p>
            <a:r>
              <a:rPr lang="en-US" dirty="0"/>
              <a:t>The order of the matrices in a matrix chain is such that the multiplication is compatible. </a:t>
            </a:r>
          </a:p>
          <a:p>
            <a:r>
              <a:rPr lang="en-IN" dirty="0"/>
              <a:t>Let n be number of matrices then the number of alternative parenthesis is given by (4^n /n^3/2) which is also called as Catalan number.</a:t>
            </a:r>
          </a:p>
          <a:p>
            <a:r>
              <a:rPr lang="en-IN" dirty="0"/>
              <a:t>From the above formula we can say that the Catalan number is exponential.</a:t>
            </a:r>
          </a:p>
        </p:txBody>
      </p:sp>
    </p:spTree>
    <p:extLst>
      <p:ext uri="{BB962C8B-B14F-4D97-AF65-F5344CB8AC3E}">
        <p14:creationId xmlns:p14="http://schemas.microsoft.com/office/powerpoint/2010/main" val="4013089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4E8A-4E1C-4C90-A375-931EC954ED2F}"/>
              </a:ext>
            </a:extLst>
          </p:cNvPr>
          <p:cNvSpPr>
            <a:spLocks noGrp="1"/>
          </p:cNvSpPr>
          <p:nvPr>
            <p:ph type="title"/>
          </p:nvPr>
        </p:nvSpPr>
        <p:spPr/>
        <p:txBody>
          <a:bodyPr/>
          <a:lstStyle/>
          <a:p>
            <a:pPr algn="ctr"/>
            <a:r>
              <a:rPr lang="en-US" dirty="0"/>
              <a:t>Thank you</a:t>
            </a:r>
            <a:endParaRPr lang="en-IN" dirty="0"/>
          </a:p>
        </p:txBody>
      </p:sp>
      <p:sp>
        <p:nvSpPr>
          <p:cNvPr id="3" name="Text Placeholder 2">
            <a:extLst>
              <a:ext uri="{FF2B5EF4-FFF2-40B4-BE49-F238E27FC236}">
                <a16:creationId xmlns:a16="http://schemas.microsoft.com/office/drawing/2014/main" id="{9829739C-3244-4CE6-A675-E64E7CF0895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6243576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1C52-5989-4767-806D-B53EBF398B82}"/>
              </a:ext>
            </a:extLst>
          </p:cNvPr>
          <p:cNvSpPr>
            <a:spLocks noGrp="1"/>
          </p:cNvSpPr>
          <p:nvPr>
            <p:ph type="title"/>
          </p:nvPr>
        </p:nvSpPr>
        <p:spPr/>
        <p:txBody>
          <a:bodyPr/>
          <a:lstStyle/>
          <a:p>
            <a:pPr algn="ctr"/>
            <a:r>
              <a:rPr lang="en-US" dirty="0"/>
              <a:t>Matrix chain multiplication Brute force method</a:t>
            </a:r>
            <a:endParaRPr lang="en-IN" dirty="0"/>
          </a:p>
        </p:txBody>
      </p:sp>
      <p:sp>
        <p:nvSpPr>
          <p:cNvPr id="3" name="Content Placeholder 2">
            <a:extLst>
              <a:ext uri="{FF2B5EF4-FFF2-40B4-BE49-F238E27FC236}">
                <a16:creationId xmlns:a16="http://schemas.microsoft.com/office/drawing/2014/main" id="{49D378CF-AA03-4247-AB62-2BAF8E21283C}"/>
              </a:ext>
            </a:extLst>
          </p:cNvPr>
          <p:cNvSpPr>
            <a:spLocks noGrp="1"/>
          </p:cNvSpPr>
          <p:nvPr>
            <p:ph idx="1"/>
          </p:nvPr>
        </p:nvSpPr>
        <p:spPr/>
        <p:txBody>
          <a:bodyPr>
            <a:normAutofit/>
          </a:bodyPr>
          <a:lstStyle/>
          <a:p>
            <a:r>
              <a:rPr lang="en-IN" dirty="0"/>
              <a:t>The brute force strategy which is to put parenthesis at alternative positions can be very costly.</a:t>
            </a:r>
          </a:p>
          <a:p>
            <a:r>
              <a:rPr lang="en-IN" dirty="0"/>
              <a:t>If we observe carefully we can see there is a sub problem which we are calculating again and again which is not good.</a:t>
            </a:r>
          </a:p>
          <a:p>
            <a:r>
              <a:rPr lang="en-IN" dirty="0"/>
              <a:t>This will have the complexity of O(4^n).</a:t>
            </a:r>
          </a:p>
          <a:p>
            <a:r>
              <a:rPr lang="en-IN" dirty="0"/>
              <a:t>So, we need to use dynamic programming for this problem which is having a optimal sub problem / Sub structure.</a:t>
            </a:r>
          </a:p>
        </p:txBody>
      </p:sp>
    </p:spTree>
    <p:extLst>
      <p:ext uri="{BB962C8B-B14F-4D97-AF65-F5344CB8AC3E}">
        <p14:creationId xmlns:p14="http://schemas.microsoft.com/office/powerpoint/2010/main" val="576826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654-EE3D-4AEE-B367-68399819752C}"/>
              </a:ext>
            </a:extLst>
          </p:cNvPr>
          <p:cNvSpPr>
            <a:spLocks noGrp="1"/>
          </p:cNvSpPr>
          <p:nvPr>
            <p:ph type="title"/>
          </p:nvPr>
        </p:nvSpPr>
        <p:spPr/>
        <p:txBody>
          <a:bodyPr/>
          <a:lstStyle/>
          <a:p>
            <a:pPr algn="ctr"/>
            <a:r>
              <a:rPr lang="en-US" dirty="0"/>
              <a:t>Matrix chain multiplication using dynamic programming</a:t>
            </a:r>
            <a:endParaRPr lang="en-IN" dirty="0"/>
          </a:p>
        </p:txBody>
      </p:sp>
      <p:sp>
        <p:nvSpPr>
          <p:cNvPr id="3" name="Content Placeholder 2">
            <a:extLst>
              <a:ext uri="{FF2B5EF4-FFF2-40B4-BE49-F238E27FC236}">
                <a16:creationId xmlns:a16="http://schemas.microsoft.com/office/drawing/2014/main" id="{89FF5C99-EDDC-414F-AD3A-E83CD9F2BD33}"/>
              </a:ext>
            </a:extLst>
          </p:cNvPr>
          <p:cNvSpPr>
            <a:spLocks noGrp="1"/>
          </p:cNvSpPr>
          <p:nvPr>
            <p:ph idx="1"/>
          </p:nvPr>
        </p:nvSpPr>
        <p:spPr/>
        <p:txBody>
          <a:bodyPr/>
          <a:lstStyle/>
          <a:p>
            <a:r>
              <a:rPr lang="en-US" dirty="0"/>
              <a:t>I used tabulation method, here a function will take array of dimensions and it’s size as input.</a:t>
            </a:r>
          </a:p>
          <a:p>
            <a:r>
              <a:rPr lang="en-US" dirty="0"/>
              <a:t>This function will compute the cost for multiplying every two consecutive matrices given.</a:t>
            </a:r>
          </a:p>
          <a:p>
            <a:r>
              <a:rPr lang="en-US" dirty="0"/>
              <a:t>Which is very useful for computing the cost for multiplying more than two matrices because they will have to compute the substructure again and again but here we already computed the cost and stored it in a array.</a:t>
            </a:r>
            <a:endParaRPr lang="en-IN" dirty="0"/>
          </a:p>
          <a:p>
            <a:r>
              <a:rPr lang="en-IN" dirty="0"/>
              <a:t>Finally it will return the cost of multiplication of the 1</a:t>
            </a:r>
            <a:r>
              <a:rPr lang="en-IN" baseline="30000" dirty="0"/>
              <a:t>st</a:t>
            </a:r>
            <a:r>
              <a:rPr lang="en-IN" dirty="0"/>
              <a:t> matrix all the way to the last matrix which is the result we want.</a:t>
            </a:r>
          </a:p>
          <a:p>
            <a:r>
              <a:rPr lang="en-IN" dirty="0"/>
              <a:t>This will have the complexity of O(n^3).</a:t>
            </a:r>
            <a:endParaRPr lang="en-US" dirty="0"/>
          </a:p>
        </p:txBody>
      </p:sp>
    </p:spTree>
    <p:extLst>
      <p:ext uri="{BB962C8B-B14F-4D97-AF65-F5344CB8AC3E}">
        <p14:creationId xmlns:p14="http://schemas.microsoft.com/office/powerpoint/2010/main" val="2292962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88EF-21C1-4B03-AB7B-24B98C41EBFA}"/>
              </a:ext>
            </a:extLst>
          </p:cNvPr>
          <p:cNvSpPr>
            <a:spLocks noGrp="1"/>
          </p:cNvSpPr>
          <p:nvPr>
            <p:ph type="title"/>
          </p:nvPr>
        </p:nvSpPr>
        <p:spPr/>
        <p:txBody>
          <a:bodyPr/>
          <a:lstStyle/>
          <a:p>
            <a:pPr algn="ctr"/>
            <a:r>
              <a:rPr lang="en-US" dirty="0"/>
              <a:t>Dynamic programming vs brute force</a:t>
            </a:r>
            <a:endParaRPr lang="en-IN" dirty="0"/>
          </a:p>
        </p:txBody>
      </p:sp>
      <p:sp>
        <p:nvSpPr>
          <p:cNvPr id="3" name="Text Placeholder 2">
            <a:extLst>
              <a:ext uri="{FF2B5EF4-FFF2-40B4-BE49-F238E27FC236}">
                <a16:creationId xmlns:a16="http://schemas.microsoft.com/office/drawing/2014/main" id="{D4ED4EB8-69AA-449C-B323-DBF93D7AD2A8}"/>
              </a:ext>
            </a:extLst>
          </p:cNvPr>
          <p:cNvSpPr>
            <a:spLocks noGrp="1"/>
          </p:cNvSpPr>
          <p:nvPr>
            <p:ph type="body" idx="1"/>
          </p:nvPr>
        </p:nvSpPr>
        <p:spPr/>
        <p:txBody>
          <a:bodyPr/>
          <a:lstStyle/>
          <a:p>
            <a:pPr algn="ctr"/>
            <a:r>
              <a:rPr lang="en-US" dirty="0"/>
              <a:t>Tabulation</a:t>
            </a:r>
            <a:endParaRPr lang="en-IN" dirty="0"/>
          </a:p>
        </p:txBody>
      </p:sp>
      <p:sp>
        <p:nvSpPr>
          <p:cNvPr id="5" name="Text Placeholder 4">
            <a:extLst>
              <a:ext uri="{FF2B5EF4-FFF2-40B4-BE49-F238E27FC236}">
                <a16:creationId xmlns:a16="http://schemas.microsoft.com/office/drawing/2014/main" id="{E1F9C117-B054-46B7-B954-B7BB60E5B1B9}"/>
              </a:ext>
            </a:extLst>
          </p:cNvPr>
          <p:cNvSpPr>
            <a:spLocks noGrp="1"/>
          </p:cNvSpPr>
          <p:nvPr>
            <p:ph type="body" sz="quarter" idx="3"/>
          </p:nvPr>
        </p:nvSpPr>
        <p:spPr/>
        <p:txBody>
          <a:bodyPr/>
          <a:lstStyle/>
          <a:p>
            <a:pPr algn="ctr"/>
            <a:r>
              <a:rPr lang="en-US" dirty="0"/>
              <a:t>Brute Force</a:t>
            </a:r>
            <a:endParaRPr lang="en-IN" dirty="0"/>
          </a:p>
        </p:txBody>
      </p:sp>
      <p:sp>
        <p:nvSpPr>
          <p:cNvPr id="12" name="Content Placeholder 11">
            <a:extLst>
              <a:ext uri="{FF2B5EF4-FFF2-40B4-BE49-F238E27FC236}">
                <a16:creationId xmlns:a16="http://schemas.microsoft.com/office/drawing/2014/main" id="{8788AC5C-F87B-4708-8989-A7DABFBF58EF}"/>
              </a:ext>
            </a:extLst>
          </p:cNvPr>
          <p:cNvSpPr>
            <a:spLocks noGrp="1"/>
          </p:cNvSpPr>
          <p:nvPr>
            <p:ph sz="half" idx="2"/>
          </p:nvPr>
        </p:nvSpPr>
        <p:spPr/>
        <p:txBody>
          <a:bodyPr/>
          <a:lstStyle/>
          <a:p>
            <a:r>
              <a:rPr lang="en-US" dirty="0"/>
              <a:t>Taken 9 matrices of orders 1x2, 2x3, 3x4, 4x5, 5x6, 6x77, 7x8, 8x9.</a:t>
            </a:r>
          </a:p>
          <a:p>
            <a:r>
              <a:rPr lang="en-US" dirty="0"/>
              <a:t>Execution time of 6485 micro seconds.</a:t>
            </a:r>
          </a:p>
        </p:txBody>
      </p:sp>
      <p:sp>
        <p:nvSpPr>
          <p:cNvPr id="14" name="Content Placeholder 13">
            <a:extLst>
              <a:ext uri="{FF2B5EF4-FFF2-40B4-BE49-F238E27FC236}">
                <a16:creationId xmlns:a16="http://schemas.microsoft.com/office/drawing/2014/main" id="{B8329701-7B1A-4AD5-8A0A-120ABFA1D02B}"/>
              </a:ext>
            </a:extLst>
          </p:cNvPr>
          <p:cNvSpPr>
            <a:spLocks noGrp="1"/>
          </p:cNvSpPr>
          <p:nvPr>
            <p:ph sz="quarter" idx="4"/>
          </p:nvPr>
        </p:nvSpPr>
        <p:spPr/>
        <p:txBody>
          <a:bodyPr/>
          <a:lstStyle/>
          <a:p>
            <a:r>
              <a:rPr lang="en-US" dirty="0"/>
              <a:t>Taken 9 matrices of orders 1x2, 2x3, 3x4, 4x5, 5x6, 6x77, 7x8, 8x9.</a:t>
            </a:r>
          </a:p>
          <a:p>
            <a:r>
              <a:rPr lang="en-IN" dirty="0"/>
              <a:t>Execution time of 7237 micro seconds.</a:t>
            </a:r>
          </a:p>
        </p:txBody>
      </p:sp>
    </p:spTree>
    <p:extLst>
      <p:ext uri="{BB962C8B-B14F-4D97-AF65-F5344CB8AC3E}">
        <p14:creationId xmlns:p14="http://schemas.microsoft.com/office/powerpoint/2010/main" val="3483268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7DE2-F08D-4B67-BBD1-919F635B8391}"/>
              </a:ext>
            </a:extLst>
          </p:cNvPr>
          <p:cNvSpPr>
            <a:spLocks noGrp="1"/>
          </p:cNvSpPr>
          <p:nvPr>
            <p:ph type="title"/>
          </p:nvPr>
        </p:nvSpPr>
        <p:spPr/>
        <p:txBody>
          <a:bodyPr/>
          <a:lstStyle/>
          <a:p>
            <a:pPr algn="ctr"/>
            <a:r>
              <a:rPr lang="en-US" dirty="0"/>
              <a:t>For my implementation click below</a:t>
            </a:r>
            <a:endParaRPr lang="en-IN" dirty="0"/>
          </a:p>
        </p:txBody>
      </p:sp>
      <p:sp>
        <p:nvSpPr>
          <p:cNvPr id="3" name="Text Placeholder 2">
            <a:extLst>
              <a:ext uri="{FF2B5EF4-FFF2-40B4-BE49-F238E27FC236}">
                <a16:creationId xmlns:a16="http://schemas.microsoft.com/office/drawing/2014/main" id="{B41DBEF2-65B4-4676-950B-81EC00B789E6}"/>
              </a:ext>
            </a:extLst>
          </p:cNvPr>
          <p:cNvSpPr>
            <a:spLocks noGrp="1"/>
          </p:cNvSpPr>
          <p:nvPr>
            <p:ph type="body" idx="1"/>
          </p:nvPr>
        </p:nvSpPr>
        <p:spPr>
          <a:xfrm>
            <a:off x="1024467" y="3641725"/>
            <a:ext cx="10490200" cy="1467170"/>
          </a:xfrm>
        </p:spPr>
        <p:txBody>
          <a:bodyPr>
            <a:normAutofit/>
          </a:bodyPr>
          <a:lstStyle/>
          <a:p>
            <a:pPr algn="ctr"/>
            <a:r>
              <a:rPr lang="en-IN" dirty="0" err="1">
                <a:hlinkClick r:id="rId2"/>
              </a:rPr>
              <a:t>DynamicProgramming</a:t>
            </a:r>
            <a:endParaRPr lang="en-IN" dirty="0"/>
          </a:p>
          <a:p>
            <a:pPr algn="ctr"/>
            <a:r>
              <a:rPr lang="en-IN" dirty="0" err="1">
                <a:hlinkClick r:id="rId3"/>
              </a:rPr>
              <a:t>BruteForce</a:t>
            </a:r>
            <a:endParaRPr lang="en-IN" dirty="0"/>
          </a:p>
        </p:txBody>
      </p:sp>
    </p:spTree>
    <p:extLst>
      <p:ext uri="{BB962C8B-B14F-4D97-AF65-F5344CB8AC3E}">
        <p14:creationId xmlns:p14="http://schemas.microsoft.com/office/powerpoint/2010/main" val="812848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CB85-D4B9-4E3F-81E6-E58A8FAADD29}"/>
              </a:ext>
            </a:extLst>
          </p:cNvPr>
          <p:cNvSpPr>
            <a:spLocks noGrp="1"/>
          </p:cNvSpPr>
          <p:nvPr>
            <p:ph type="title"/>
          </p:nvPr>
        </p:nvSpPr>
        <p:spPr/>
        <p:txBody>
          <a:bodyPr/>
          <a:lstStyle/>
          <a:p>
            <a:pPr algn="ctr"/>
            <a:r>
              <a:rPr lang="en-US" dirty="0"/>
              <a:t>Huffman coding</a:t>
            </a:r>
            <a:endParaRPr lang="en-IN" dirty="0"/>
          </a:p>
        </p:txBody>
      </p:sp>
      <p:sp>
        <p:nvSpPr>
          <p:cNvPr id="3" name="Content Placeholder 2">
            <a:extLst>
              <a:ext uri="{FF2B5EF4-FFF2-40B4-BE49-F238E27FC236}">
                <a16:creationId xmlns:a16="http://schemas.microsoft.com/office/drawing/2014/main" id="{31E7B031-6BD7-4B30-A543-1970D9E5B0D3}"/>
              </a:ext>
            </a:extLst>
          </p:cNvPr>
          <p:cNvSpPr>
            <a:spLocks noGrp="1"/>
          </p:cNvSpPr>
          <p:nvPr>
            <p:ph idx="1"/>
          </p:nvPr>
        </p:nvSpPr>
        <p:spPr/>
        <p:txBody>
          <a:bodyPr/>
          <a:lstStyle/>
          <a:p>
            <a:r>
              <a:rPr lang="en-US" dirty="0"/>
              <a:t>It’s a variable length encoding based on frequency of occurrence of the symbols.</a:t>
            </a:r>
          </a:p>
          <a:p>
            <a:r>
              <a:rPr lang="en-US" dirty="0"/>
              <a:t>Minimum overhead on average code word length ensured by collapsing of least probable symbols.</a:t>
            </a:r>
          </a:p>
          <a:p>
            <a:r>
              <a:rPr lang="en-US" dirty="0"/>
              <a:t>No other algorithm can be as good as Huffman coding for compression.</a:t>
            </a:r>
            <a:endParaRPr lang="en-IN" dirty="0"/>
          </a:p>
        </p:txBody>
      </p:sp>
    </p:spTree>
    <p:extLst>
      <p:ext uri="{BB962C8B-B14F-4D97-AF65-F5344CB8AC3E}">
        <p14:creationId xmlns:p14="http://schemas.microsoft.com/office/powerpoint/2010/main" val="2241259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8737-793A-4584-8107-24EC7E74650E}"/>
              </a:ext>
            </a:extLst>
          </p:cNvPr>
          <p:cNvSpPr>
            <a:spLocks noGrp="1"/>
          </p:cNvSpPr>
          <p:nvPr>
            <p:ph type="title"/>
          </p:nvPr>
        </p:nvSpPr>
        <p:spPr/>
        <p:txBody>
          <a:bodyPr/>
          <a:lstStyle/>
          <a:p>
            <a:pPr algn="ctr"/>
            <a:r>
              <a:rPr lang="en-US" dirty="0"/>
              <a:t>Huffman coding </a:t>
            </a:r>
            <a:br>
              <a:rPr lang="en-US" dirty="0"/>
            </a:br>
            <a:r>
              <a:rPr lang="en-US" dirty="0"/>
              <a:t>greedy technique</a:t>
            </a:r>
            <a:endParaRPr lang="en-IN" dirty="0"/>
          </a:p>
        </p:txBody>
      </p:sp>
      <p:sp>
        <p:nvSpPr>
          <p:cNvPr id="3" name="Content Placeholder 2">
            <a:extLst>
              <a:ext uri="{FF2B5EF4-FFF2-40B4-BE49-F238E27FC236}">
                <a16:creationId xmlns:a16="http://schemas.microsoft.com/office/drawing/2014/main" id="{121C77D5-1B50-4A5C-880E-14697197EAE7}"/>
              </a:ext>
            </a:extLst>
          </p:cNvPr>
          <p:cNvSpPr>
            <a:spLocks noGrp="1"/>
          </p:cNvSpPr>
          <p:nvPr>
            <p:ph idx="1"/>
          </p:nvPr>
        </p:nvSpPr>
        <p:spPr/>
        <p:txBody>
          <a:bodyPr/>
          <a:lstStyle/>
          <a:p>
            <a:r>
              <a:rPr lang="en-US" dirty="0"/>
              <a:t>Using greedy technique, first we will sort the symbols in non-decreasing order based on frequency.</a:t>
            </a:r>
          </a:p>
          <a:p>
            <a:r>
              <a:rPr lang="en-US" dirty="0"/>
              <a:t>Then we will find least two frequency symbols and combine them as one symbol.</a:t>
            </a:r>
          </a:p>
          <a:p>
            <a:r>
              <a:rPr lang="en-US" dirty="0"/>
              <a:t>Then we will follow the process above step until two symbols left.</a:t>
            </a:r>
          </a:p>
          <a:p>
            <a:r>
              <a:rPr lang="en-US" dirty="0"/>
              <a:t>This will have the complexity of O(</a:t>
            </a:r>
            <a:r>
              <a:rPr lang="en-US" dirty="0" err="1"/>
              <a:t>nlogn</a:t>
            </a:r>
            <a:r>
              <a:rPr lang="en-US" dirty="0"/>
              <a:t>).</a:t>
            </a:r>
          </a:p>
          <a:p>
            <a:r>
              <a:rPr lang="en-US" dirty="0"/>
              <a:t>If the input is sorted then the algorithm have the complexity of O(n).</a:t>
            </a:r>
            <a:endParaRPr lang="en-IN" dirty="0"/>
          </a:p>
        </p:txBody>
      </p:sp>
    </p:spTree>
    <p:extLst>
      <p:ext uri="{BB962C8B-B14F-4D97-AF65-F5344CB8AC3E}">
        <p14:creationId xmlns:p14="http://schemas.microsoft.com/office/powerpoint/2010/main" val="2526558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E109-55EF-4273-BE59-D7EFD4B16CAC}"/>
              </a:ext>
            </a:extLst>
          </p:cNvPr>
          <p:cNvSpPr>
            <a:spLocks noGrp="1"/>
          </p:cNvSpPr>
          <p:nvPr>
            <p:ph type="title"/>
          </p:nvPr>
        </p:nvSpPr>
        <p:spPr/>
        <p:txBody>
          <a:bodyPr/>
          <a:lstStyle/>
          <a:p>
            <a:pPr algn="ctr"/>
            <a:r>
              <a:rPr lang="en-US" dirty="0"/>
              <a:t>Sorted vs unsorted</a:t>
            </a:r>
            <a:endParaRPr lang="en-IN" dirty="0"/>
          </a:p>
        </p:txBody>
      </p:sp>
      <p:sp>
        <p:nvSpPr>
          <p:cNvPr id="3" name="Text Placeholder 2">
            <a:extLst>
              <a:ext uri="{FF2B5EF4-FFF2-40B4-BE49-F238E27FC236}">
                <a16:creationId xmlns:a16="http://schemas.microsoft.com/office/drawing/2014/main" id="{F09CFD52-98F3-4826-B719-28010419169D}"/>
              </a:ext>
            </a:extLst>
          </p:cNvPr>
          <p:cNvSpPr>
            <a:spLocks noGrp="1"/>
          </p:cNvSpPr>
          <p:nvPr>
            <p:ph type="body" idx="1"/>
          </p:nvPr>
        </p:nvSpPr>
        <p:spPr/>
        <p:txBody>
          <a:bodyPr/>
          <a:lstStyle/>
          <a:p>
            <a:pPr algn="ctr"/>
            <a:r>
              <a:rPr lang="en-US" dirty="0"/>
              <a:t>Sorted</a:t>
            </a:r>
            <a:endParaRPr lang="en-IN" dirty="0"/>
          </a:p>
        </p:txBody>
      </p:sp>
      <p:sp>
        <p:nvSpPr>
          <p:cNvPr id="4" name="Content Placeholder 3">
            <a:extLst>
              <a:ext uri="{FF2B5EF4-FFF2-40B4-BE49-F238E27FC236}">
                <a16:creationId xmlns:a16="http://schemas.microsoft.com/office/drawing/2014/main" id="{F9A0BDF9-0DA4-4A37-86CB-2F0ADB875803}"/>
              </a:ext>
            </a:extLst>
          </p:cNvPr>
          <p:cNvSpPr>
            <a:spLocks noGrp="1"/>
          </p:cNvSpPr>
          <p:nvPr>
            <p:ph sz="half" idx="2"/>
          </p:nvPr>
        </p:nvSpPr>
        <p:spPr/>
        <p:txBody>
          <a:bodyPr/>
          <a:lstStyle/>
          <a:p>
            <a:r>
              <a:rPr lang="en-US" dirty="0"/>
              <a:t>Taken symbols from a to l.</a:t>
            </a:r>
          </a:p>
          <a:p>
            <a:r>
              <a:rPr lang="en-US" dirty="0"/>
              <a:t>Frequencies of </a:t>
            </a:r>
            <a:r>
              <a:rPr lang="en-IN" b="0" dirty="0">
                <a:effectLst/>
                <a:latin typeface="Century Gothic" panose="020B0502020202020204" pitchFamily="34" charset="0"/>
              </a:rPr>
              <a:t>5, 9, 12, 13, 16, 45, 60, 73, 89, 101, 110, 111</a:t>
            </a:r>
            <a:r>
              <a:rPr lang="en-IN" b="0" dirty="0">
                <a:effectLst/>
                <a:latin typeface="Consolas" panose="020B0609020204030204" pitchFamily="49" charset="0"/>
              </a:rPr>
              <a:t> </a:t>
            </a:r>
            <a:r>
              <a:rPr lang="en-IN" b="0" dirty="0">
                <a:effectLst/>
                <a:latin typeface="Century Gothic" panose="020B0502020202020204" pitchFamily="34" charset="0"/>
              </a:rPr>
              <a:t>respectively.</a:t>
            </a:r>
            <a:endParaRPr lang="en-IN" b="0" dirty="0">
              <a:solidFill>
                <a:srgbClr val="F4F4F1"/>
              </a:solidFill>
              <a:effectLst/>
              <a:latin typeface="Consolas" panose="020B0609020204030204" pitchFamily="49" charset="0"/>
            </a:endParaRPr>
          </a:p>
          <a:p>
            <a:r>
              <a:rPr lang="en-IN" b="0" dirty="0">
                <a:solidFill>
                  <a:srgbClr val="F4F4F1"/>
                </a:solidFill>
                <a:effectLst/>
                <a:latin typeface="Century Gothic" panose="020B0502020202020204" pitchFamily="34" charset="0"/>
              </a:rPr>
              <a:t>Execution time is 11546 micro seconds.</a:t>
            </a:r>
          </a:p>
        </p:txBody>
      </p:sp>
      <p:sp>
        <p:nvSpPr>
          <p:cNvPr id="5" name="Text Placeholder 4">
            <a:extLst>
              <a:ext uri="{FF2B5EF4-FFF2-40B4-BE49-F238E27FC236}">
                <a16:creationId xmlns:a16="http://schemas.microsoft.com/office/drawing/2014/main" id="{A5E99E08-A283-4C88-A90C-E9C8DA8D0FB3}"/>
              </a:ext>
            </a:extLst>
          </p:cNvPr>
          <p:cNvSpPr>
            <a:spLocks noGrp="1"/>
          </p:cNvSpPr>
          <p:nvPr>
            <p:ph type="body" sz="quarter" idx="3"/>
          </p:nvPr>
        </p:nvSpPr>
        <p:spPr/>
        <p:txBody>
          <a:bodyPr/>
          <a:lstStyle/>
          <a:p>
            <a:pPr algn="ctr"/>
            <a:r>
              <a:rPr lang="en-US" dirty="0"/>
              <a:t>Unsorted</a:t>
            </a:r>
            <a:endParaRPr lang="en-IN" dirty="0"/>
          </a:p>
        </p:txBody>
      </p:sp>
      <p:sp>
        <p:nvSpPr>
          <p:cNvPr id="6" name="Content Placeholder 5">
            <a:extLst>
              <a:ext uri="{FF2B5EF4-FFF2-40B4-BE49-F238E27FC236}">
                <a16:creationId xmlns:a16="http://schemas.microsoft.com/office/drawing/2014/main" id="{3047EDC2-6798-4CAB-A8FA-0882446D7C21}"/>
              </a:ext>
            </a:extLst>
          </p:cNvPr>
          <p:cNvSpPr>
            <a:spLocks noGrp="1"/>
          </p:cNvSpPr>
          <p:nvPr>
            <p:ph sz="quarter" idx="4"/>
          </p:nvPr>
        </p:nvSpPr>
        <p:spPr/>
        <p:txBody>
          <a:bodyPr/>
          <a:lstStyle/>
          <a:p>
            <a:r>
              <a:rPr lang="en-US" dirty="0"/>
              <a:t>Taken symbols from a to l.</a:t>
            </a:r>
          </a:p>
          <a:p>
            <a:r>
              <a:rPr lang="en-US" dirty="0"/>
              <a:t>Frequencies of </a:t>
            </a:r>
            <a:r>
              <a:rPr lang="en-IN" b="0" dirty="0">
                <a:effectLst/>
                <a:latin typeface="Century Gothic" panose="020B0502020202020204" pitchFamily="34" charset="0"/>
              </a:rPr>
              <a:t>5, 9, 123, 130, 16, 450, 60, 73, 89, 11, 10, 111 respectively.</a:t>
            </a:r>
          </a:p>
          <a:p>
            <a:r>
              <a:rPr lang="en-IN" dirty="0">
                <a:latin typeface="Century Gothic" panose="020B0502020202020204" pitchFamily="34" charset="0"/>
              </a:rPr>
              <a:t>Execution time is 16882 micro seconds.</a:t>
            </a:r>
            <a:endParaRPr lang="en-IN" dirty="0"/>
          </a:p>
        </p:txBody>
      </p:sp>
    </p:spTree>
    <p:extLst>
      <p:ext uri="{BB962C8B-B14F-4D97-AF65-F5344CB8AC3E}">
        <p14:creationId xmlns:p14="http://schemas.microsoft.com/office/powerpoint/2010/main" val="3051261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151</TotalTime>
  <Words>1090</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Consolas</vt:lpstr>
      <vt:lpstr>Vapor Trail</vt:lpstr>
      <vt:lpstr>Algorithm and analysis laboratory</vt:lpstr>
      <vt:lpstr>Matrix chain multiplication</vt:lpstr>
      <vt:lpstr>Matrix chain multiplication Brute force method</vt:lpstr>
      <vt:lpstr>Matrix chain multiplication using dynamic programming</vt:lpstr>
      <vt:lpstr>Dynamic programming vs brute force</vt:lpstr>
      <vt:lpstr>For my implementation click below</vt:lpstr>
      <vt:lpstr>Huffman coding</vt:lpstr>
      <vt:lpstr>Huffman coding  greedy technique</vt:lpstr>
      <vt:lpstr>Sorted vs unsorted</vt:lpstr>
      <vt:lpstr>For my implementation click below</vt:lpstr>
      <vt:lpstr>Task scheduling problem</vt:lpstr>
      <vt:lpstr>Task scheduling problem brute force method</vt:lpstr>
      <vt:lpstr>Task scheduling problem using greedy technique</vt:lpstr>
      <vt:lpstr>For my implementation click below</vt:lpstr>
      <vt:lpstr>Snap dataset</vt:lpstr>
      <vt:lpstr>Konect dataset</vt:lpstr>
      <vt:lpstr>Facebook networks</vt:lpstr>
      <vt:lpstr>Kruskal algorithm  greedy technique</vt:lpstr>
      <vt:lpstr>For my implementation click below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and analysis laboratory</dc:title>
  <dc:creator>Sandeep Pasumarthi</dc:creator>
  <cp:lastModifiedBy>Sandeep Pasumarthi</cp:lastModifiedBy>
  <cp:revision>28</cp:revision>
  <dcterms:created xsi:type="dcterms:W3CDTF">2021-05-12T14:39:20Z</dcterms:created>
  <dcterms:modified xsi:type="dcterms:W3CDTF">2021-05-15T02:14:57Z</dcterms:modified>
</cp:coreProperties>
</file>