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274" r:id="rId8"/>
    <p:sldId id="276" r:id="rId9"/>
    <p:sldId id="275" r:id="rId10"/>
    <p:sldId id="289" r:id="rId11"/>
    <p:sldId id="290" r:id="rId12"/>
    <p:sldId id="273" r:id="rId13"/>
    <p:sldId id="277" r:id="rId14"/>
    <p:sldId id="278" r:id="rId15"/>
    <p:sldId id="279" r:id="rId16"/>
    <p:sldId id="291" r:id="rId17"/>
    <p:sldId id="283" r:id="rId18"/>
    <p:sldId id="281" r:id="rId19"/>
    <p:sldId id="282" r:id="rId20"/>
    <p:sldId id="292" r:id="rId21"/>
    <p:sldId id="280" r:id="rId22"/>
    <p:sldId id="284" r:id="rId23"/>
    <p:sldId id="288" r:id="rId24"/>
    <p:sldId id="293" r:id="rId25"/>
    <p:sldId id="287" r:id="rId26"/>
    <p:sldId id="286" r:id="rId27"/>
    <p:sldId id="285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6" d="100"/>
          <a:sy n="56" d="100"/>
        </p:scale>
        <p:origin x="1714" y="7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1556792"/>
            <a:ext cx="10733932" cy="2000251"/>
          </a:xfrm>
        </p:spPr>
        <p:txBody>
          <a:bodyPr>
            <a:normAutofit/>
          </a:bodyPr>
          <a:lstStyle/>
          <a:p>
            <a:r>
              <a:rPr lang="en-US" dirty="0"/>
              <a:t>Title: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Compliance and Enforcement of Policies in Cybersecurity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9" y="4149080"/>
            <a:ext cx="8735325" cy="175260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Prachi Balodia (20BDS0177)</a:t>
            </a:r>
          </a:p>
          <a:p>
            <a:r>
              <a:rPr lang="en-US" dirty="0"/>
              <a:t>Harsh Vardhan (20bce0049)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Compliance 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2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Complexity of regulatory landscape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Rapidly evolving threats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Resource constraints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Resistance to change</a:t>
            </a:r>
          </a:p>
        </p:txBody>
      </p:sp>
    </p:spTree>
    <p:extLst>
      <p:ext uri="{BB962C8B-B14F-4D97-AF65-F5344CB8AC3E}">
        <p14:creationId xmlns:p14="http://schemas.microsoft.com/office/powerpoint/2010/main" val="23780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Enforcing Cybersecurity Policies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72816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Clear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Access Control, Monitoring, Regular Audits and Assessments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Employee Training and Awareness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Incident Analysis and Incident Response 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Accountability and Automated Policy Enforcement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Third-Party Vendors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Regular Updates and Revisions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7993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Case Study 1: Non-Compliance Consequences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72816"/>
            <a:ext cx="10360501" cy="44622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Background: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Company XYZ Corp, a mid-sized financial institution, neglected to comply with essential cybersecurity policies and regulations.</a:t>
            </a:r>
          </a:p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Details: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XYZ Corp failed to regularly update and patch their software and systems.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They had no incident response plan in place, leaving them unprepared for security breaches.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Employee training on cybersecurity was minimal, leading to poor awareness.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XYZ Corp suffered a major data breach, resulting in the exposure of sensitive customer data.</a:t>
            </a:r>
          </a:p>
        </p:txBody>
      </p:sp>
    </p:spTree>
    <p:extLst>
      <p:ext uri="{BB962C8B-B14F-4D97-AF65-F5344CB8AC3E}">
        <p14:creationId xmlns:p14="http://schemas.microsoft.com/office/powerpoint/2010/main" val="259787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Case Study 1: Non-Compliance Consequences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72816"/>
            <a:ext cx="10360501" cy="44622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Consequences: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Regulatory fines: The company was fined a substantial amount for non-compliance with data protection regulations.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Legal actions: Affected customers initiated lawsuits against XYZ Corp.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Reputation damage: The breach severely damaged the company's reputation, resulting in a loss of trust among customers.</a:t>
            </a:r>
          </a:p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Lessons Learned: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This case study highlights the severe consequences of neglecting cybersecurity policies and non-compliance with regulations. It underscores the importance of keeping systems up to date, preparing for incidents, and investing in employee training.</a:t>
            </a:r>
          </a:p>
        </p:txBody>
      </p:sp>
    </p:spTree>
    <p:extLst>
      <p:ext uri="{BB962C8B-B14F-4D97-AF65-F5344CB8AC3E}">
        <p14:creationId xmlns:p14="http://schemas.microsoft.com/office/powerpoint/2010/main" val="356267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Non-Compliance Consequences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Fines and penalties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Reputation damage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Loss of customer trust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Legal actions</a:t>
            </a:r>
          </a:p>
        </p:txBody>
      </p:sp>
    </p:spTree>
    <p:extLst>
      <p:ext uri="{BB962C8B-B14F-4D97-AF65-F5344CB8AC3E}">
        <p14:creationId xmlns:p14="http://schemas.microsoft.com/office/powerpoint/2010/main" val="247281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Best Practices for Enforcement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Clear communication of policies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Access control mechanisms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Employee training and awareness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Regular audits and assessments</a:t>
            </a:r>
          </a:p>
        </p:txBody>
      </p:sp>
    </p:spTree>
    <p:extLst>
      <p:ext uri="{BB962C8B-B14F-4D97-AF65-F5344CB8AC3E}">
        <p14:creationId xmlns:p14="http://schemas.microsoft.com/office/powerpoint/2010/main" val="149848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Case Study 2: Successful Compliance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/>
          <a:lstStyle/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Background: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Company ABC Corp, a healthcare organization, prioritized compliance and enforcement of cybersecurity policies.</a:t>
            </a:r>
          </a:p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Details: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ABC Corp implemented a robust access control system, ensuring that only authorized personnel had access to patient 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They regularly conducted compliance audits to identify and rectify policy violations.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Comprehensive cybersecurity training was mandatory for all employees, creating a culture of security awareness.</a:t>
            </a:r>
          </a:p>
        </p:txBody>
      </p:sp>
    </p:spTree>
    <p:extLst>
      <p:ext uri="{BB962C8B-B14F-4D97-AF65-F5344CB8AC3E}">
        <p14:creationId xmlns:p14="http://schemas.microsoft.com/office/powerpoint/2010/main" val="391701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Case Study 2: Successful Compliance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Outcome: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ABC Corp maintained a clean compliance record, passing all audits and assessments.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Patient data remained secure, and there were no data breaches.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The organization gained a reputation for its commitment to cybersecurity and patient privacy.</a:t>
            </a:r>
          </a:p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Lessons Learned: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This case study illustrates the benefits of prioritizing compliance and enforcing cybersecurity policies. By investing in access controls, audits, training, and a proactive security approach, ABC Corp maintained a secure and trustworthy environment for its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69816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Benefits of Compliance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Legal and regulatory adherence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Risk reduction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Enhanced customer trust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3598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Security Awareness Training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Importance of Training: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Cybersecurity threats are ever-evolving, making training crucial.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Employees are often the first line of defense against cyberattacks.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Training Topics: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Phishing awareness: Recognizing and avoiding phishing emails and scams.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Password security: Creating strong, unique passwords and using password managers.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Social engineering: Identifying manipulative tactics used by attackers.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handling: Educating on how to securely handle and transmit sensitive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Device security: Best practices for securing computers, smartphones, and other devices.</a:t>
            </a:r>
          </a:p>
        </p:txBody>
      </p:sp>
    </p:spTree>
    <p:extLst>
      <p:ext uri="{BB962C8B-B14F-4D97-AF65-F5344CB8AC3E}">
        <p14:creationId xmlns:p14="http://schemas.microsoft.com/office/powerpoint/2010/main" val="310526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628800"/>
            <a:ext cx="10492153" cy="504055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Importance of Compliance: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Compliance establishes rules, standards, and safeguards to protect sensitive data and mitigate risks.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serves as the guiding compass in the ever-evolving cybersecurity landscape.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Role of Enforcement: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Enforcement ensures policies are not just words on paper but actively upheld in practice.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protects against vulnerabilities, cyber threats, and data breaches.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this presentation, we'll explore the vital concepts of compliance and enforcement in cybersecurity.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We'll understand why they matter and how they form the bedrock of a secure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Trends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504056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AI and Machine Learning: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AI and machine learning will play a significant role in threat detection and response.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Predictive analytics will help identify emerging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Zero Trust Architecture: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adoption of Zero Trust principles will grow.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Trust is never assumed, and verification is continuous.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Cloud Security: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Cloud security will become increasingly important as more organizations migrate to the cloud.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securing cloud-based infrastructure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IoT Security: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Internet of Things (IoT) will expand, bringing new security challenges.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IoT device security and management will be a focus.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Blockchain for Security: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Blockchain technology will be used to enhance security and transparency.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Applications include secure identity management and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225698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Trends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504056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Biometrics and Multi-Factor Authentication: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Biometrics (e.g., facial recognition, fingerprint scanning) and multi-factor authentication will become more prevalent.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Passwords alone will no longer suffice.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Cybersecurity Laws and Regulations: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More countries will introduce and enforce cybersecurity laws and regulations.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Compliance requirements will continue to evolve.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Cybersecurity as a Service: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Organizations will increasingly turn to Managed Security Service Providers (MSSPs).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Outsourcing cybersecurity to experts will be a cost-effective option.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Quantum Computing Threats and Defenses: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Quantum computing will pose new threats to encryption.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development of quantum-safe cryptography will be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Human-Centric Security: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the human element of cybersecurity, including insider threats and social engineering.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 behavior analytics will help identify anomalous actions.</a:t>
            </a:r>
          </a:p>
        </p:txBody>
      </p:sp>
    </p:spTree>
    <p:extLst>
      <p:ext uri="{BB962C8B-B14F-4D97-AF65-F5344CB8AC3E}">
        <p14:creationId xmlns:p14="http://schemas.microsoft.com/office/powerpoint/2010/main" val="344246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Recommendations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Conduct a comprehensive security assessment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Keep policies up to date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Invest in employee training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Engage a compliance expert if needed</a:t>
            </a:r>
          </a:p>
        </p:txBody>
      </p:sp>
    </p:spTree>
    <p:extLst>
      <p:ext uri="{BB962C8B-B14F-4D97-AF65-F5344CB8AC3E}">
        <p14:creationId xmlns:p14="http://schemas.microsoft.com/office/powerpoint/2010/main" val="279893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530612"/>
            <a:ext cx="10564162" cy="475252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Security Policies are critical for maintaining a secure digital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Adherence to regulations and standards is not only a legal requirement but also a fundamental safeguard against cybersecurity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Cybersecurity policies define acceptable behavior and establish the framework for protecting sensitive data and mitigating risks.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Effective policy enforcement, through methods like access control, monitoring, and training, is essential for maintaining a strong security posture.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Non-compliance can have severe consequences, including financial penalties, reputational damage, and legal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However, successful compliance offers numerous benefits, such as enhanced customer trust and a competitive advantage.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To navigate the complex regulatory landscape and address evolving threats, organizations must continuously assess, update, and enforce their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In the face of emerging trends, such as AI-driven compliance and zero trust architecture, the importance of compliance remains undiminished.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Ultimately, organizations should strive for a proactive approach to cybersecurity compliance, leveraging best practices, employee training, and expert guidance.</a:t>
            </a:r>
          </a:p>
        </p:txBody>
      </p:sp>
    </p:spTree>
    <p:extLst>
      <p:ext uri="{BB962C8B-B14F-4D97-AF65-F5344CB8AC3E}">
        <p14:creationId xmlns:p14="http://schemas.microsoft.com/office/powerpoint/2010/main" val="98773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Thank You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2338483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Thank your audience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75778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Definitions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2171509"/>
            <a:ext cx="10360501" cy="4462272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Compliance: Adherence to rules, regulations, and standards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Policies: Guidelines and rules that define acceptable behavior.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Enforcement: The act of ensuring policies are followed in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Compliance Matters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Protects sensitive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Ensures legal and regulatory compliance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Mitigates cybersecurity risks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Preserves an organization's reputation</a:t>
            </a:r>
          </a:p>
        </p:txBody>
      </p:sp>
    </p:spTree>
    <p:extLst>
      <p:ext uri="{BB962C8B-B14F-4D97-AF65-F5344CB8AC3E}">
        <p14:creationId xmlns:p14="http://schemas.microsoft.com/office/powerpoint/2010/main" val="233431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Cybersecurity Policies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5112" y="1844824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Policies are the foundation of cybersecurity.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Define acceptable behaviors, security standards, and procedures.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Include access control, data protection, incident response, etc.</a:t>
            </a:r>
          </a:p>
        </p:txBody>
      </p:sp>
    </p:spTree>
    <p:extLst>
      <p:ext uri="{BB962C8B-B14F-4D97-AF65-F5344CB8AC3E}">
        <p14:creationId xmlns:p14="http://schemas.microsoft.com/office/powerpoint/2010/main" val="394604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Components of a Cybersecurity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Introduction and Purpose: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Clearly state the purpose of the policy.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its relevance to the organization's cybersecurity strategy.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Scope and Applicability: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Define the scope of the policy.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Specify which systems, data, and personnel it covers.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Roles and Responsibilities: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Outline the responsibilities of different individuals or departments.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 who is accountable for policy adherence and enforcement.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Access Control: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Detail the rules for granting and revoking access to systems and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Specify user account management and password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95621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Components of a Cybersecurity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Protection: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Describe how sensitive data is to be classified, stored, and transmitted.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Address encryption, data retention, and disposal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Incident Response: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procedures for reporting and handling security incidents.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Outline steps for investigation, containment, and recovery.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Monitoring and Auditing: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Detail how systems and networks will be monitored for security threats.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auditing and log management, including what is to be logged and for how long.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Training and Awareness: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importance of cybersecurity training for employees.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Specify the frequency and types of training required.</a:t>
            </a:r>
          </a:p>
        </p:txBody>
      </p:sp>
    </p:spTree>
    <p:extLst>
      <p:ext uri="{BB962C8B-B14F-4D97-AF65-F5344CB8AC3E}">
        <p14:creationId xmlns:p14="http://schemas.microsoft.com/office/powerpoint/2010/main" val="106045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Components of a Cybersecurity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Compliance and Legal Requirements: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Identify relevant laws and regulations the policy must adhere 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organization's commitment to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Policy Review and Revision: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Set a schedule for policy reviews and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Describe the process for making changes and the roles involved.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Appendices and References: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Include additional documents, procedures, or references that support the policy.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Examples include incident response flowcharts or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1550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Regulatory 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72816"/>
            <a:ext cx="10360501" cy="44622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ISO 27001: International Organization for Standardization (ISO) standard for Information Security Management Systems (ISMS).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NIST Cybersecurity Framework: National Institute of Standards and Technology (NIST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GDPR: </a:t>
            </a:r>
            <a:r>
              <a:rPr lang="en-IN" i="0" dirty="0">
                <a:effectLst/>
                <a:latin typeface="Söhne"/>
              </a:rPr>
              <a:t>General Data Protection Regulation</a:t>
            </a:r>
            <a:endParaRPr lang="en-US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HIPAA: </a:t>
            </a:r>
            <a:r>
              <a:rPr lang="en-US" i="0" dirty="0">
                <a:effectLst/>
                <a:latin typeface="Söhne"/>
              </a:rPr>
              <a:t>Health Insurance Portability and Accountability Act</a:t>
            </a:r>
            <a:endParaRPr lang="en-US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Others: PCI DSS, FERPA, CCPA, SOX, Cybersecurity Laws by countries, Industry specific regulations.</a:t>
            </a:r>
          </a:p>
        </p:txBody>
      </p:sp>
    </p:spTree>
    <p:extLst>
      <p:ext uri="{BB962C8B-B14F-4D97-AF65-F5344CB8AC3E}">
        <p14:creationId xmlns:p14="http://schemas.microsoft.com/office/powerpoint/2010/main" val="1077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</TotalTime>
  <Words>1579</Words>
  <Application>Microsoft Office PowerPoint</Application>
  <PresentationFormat>Custom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Söhne</vt:lpstr>
      <vt:lpstr>Tech 16x9</vt:lpstr>
      <vt:lpstr>Title: Compliance and Enforcement of Policies in Cybersecurity</vt:lpstr>
      <vt:lpstr>Introduction</vt:lpstr>
      <vt:lpstr>Key Definitions</vt:lpstr>
      <vt:lpstr>Why Compliance Matters</vt:lpstr>
      <vt:lpstr>Cybersecurity Policies</vt:lpstr>
      <vt:lpstr>Components of a Cybersecurity Policy</vt:lpstr>
      <vt:lpstr>Components of a Cybersecurity Policy</vt:lpstr>
      <vt:lpstr>Components of a Cybersecurity Policy</vt:lpstr>
      <vt:lpstr>Regulatory Framework</vt:lpstr>
      <vt:lpstr>Compliance Challenges</vt:lpstr>
      <vt:lpstr>Enforcing Cybersecurity Policies</vt:lpstr>
      <vt:lpstr>Case Study 1: Non-Compliance Consequences</vt:lpstr>
      <vt:lpstr>Case Study 1: Non-Compliance Consequences</vt:lpstr>
      <vt:lpstr>Non-Compliance Consequences</vt:lpstr>
      <vt:lpstr>Best Practices for Enforcement</vt:lpstr>
      <vt:lpstr>Case Study 2: Successful Compliance</vt:lpstr>
      <vt:lpstr>Case Study 2: Successful Compliance</vt:lpstr>
      <vt:lpstr>Benefits of Compliance</vt:lpstr>
      <vt:lpstr>Security Awareness Training</vt:lpstr>
      <vt:lpstr>Future Trends</vt:lpstr>
      <vt:lpstr>Future Trends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Compliance and Enforcement of Policies in Cybersecurity</dc:title>
  <dc:creator>Prachi Balodia</dc:creator>
  <cp:lastModifiedBy>Prachi Balodia</cp:lastModifiedBy>
  <cp:revision>7</cp:revision>
  <dcterms:created xsi:type="dcterms:W3CDTF">2023-10-26T10:02:28Z</dcterms:created>
  <dcterms:modified xsi:type="dcterms:W3CDTF">2023-10-26T10:57:56Z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