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548" autoAdjust="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0E20D6-8671-4468-8470-28BDE707E39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7D28262-E4FC-404C-9609-39F44CBC0092}">
      <dgm:prSet phldrT="[Text]"/>
      <dgm:spPr/>
      <dgm:t>
        <a:bodyPr/>
        <a:lstStyle/>
        <a:p>
          <a:r>
            <a:rPr lang="en-US" dirty="0" smtClean="0"/>
            <a:t>Domain-Airlines</a:t>
          </a:r>
          <a:endParaRPr lang="en-US" dirty="0"/>
        </a:p>
      </dgm:t>
    </dgm:pt>
    <dgm:pt modelId="{89FD8241-8F36-4C9C-9448-9F1173A7BB04}" type="parTrans" cxnId="{10BB6DDB-797D-4DC0-A727-AD6F32CF8A6F}">
      <dgm:prSet/>
      <dgm:spPr/>
      <dgm:t>
        <a:bodyPr/>
        <a:lstStyle/>
        <a:p>
          <a:endParaRPr lang="en-US"/>
        </a:p>
      </dgm:t>
    </dgm:pt>
    <dgm:pt modelId="{160FFC19-61EC-4CBA-9B83-E55FA6BBA384}" type="sibTrans" cxnId="{10BB6DDB-797D-4DC0-A727-AD6F32CF8A6F}">
      <dgm:prSet/>
      <dgm:spPr/>
      <dgm:t>
        <a:bodyPr/>
        <a:lstStyle/>
        <a:p>
          <a:endParaRPr lang="en-US"/>
        </a:p>
      </dgm:t>
    </dgm:pt>
    <dgm:pt modelId="{A5E3FA46-ACA4-4C73-924B-6931485E3729}">
      <dgm:prSet phldrT="[Text]"/>
      <dgm:spPr/>
      <dgm:t>
        <a:bodyPr/>
        <a:lstStyle/>
        <a:p>
          <a:r>
            <a:rPr lang="en-US" dirty="0" smtClean="0"/>
            <a:t>Project-Analyze NYC-Flight data</a:t>
          </a:r>
          <a:endParaRPr lang="en-US" dirty="0"/>
        </a:p>
      </dgm:t>
    </dgm:pt>
    <dgm:pt modelId="{BB8F85B5-7A51-41A1-BA8B-75A1BCAA007C}" type="parTrans" cxnId="{37E5CED5-3736-4844-86A8-C7A5AA5CF9A0}">
      <dgm:prSet/>
      <dgm:spPr/>
      <dgm:t>
        <a:bodyPr/>
        <a:lstStyle/>
        <a:p>
          <a:endParaRPr lang="en-US"/>
        </a:p>
      </dgm:t>
    </dgm:pt>
    <dgm:pt modelId="{7B8D4B9B-16ED-4C1D-B662-B4DD28CA89D4}" type="sibTrans" cxnId="{37E5CED5-3736-4844-86A8-C7A5AA5CF9A0}">
      <dgm:prSet/>
      <dgm:spPr/>
      <dgm:t>
        <a:bodyPr/>
        <a:lstStyle/>
        <a:p>
          <a:endParaRPr lang="en-US"/>
        </a:p>
      </dgm:t>
    </dgm:pt>
    <dgm:pt modelId="{306AFD50-7784-401E-8DC5-FC17905A8E05}" type="pres">
      <dgm:prSet presAssocID="{BE0E20D6-8671-4468-8470-28BDE707E39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3441C8-DD7B-4329-892F-F06F8AA3D61F}" type="pres">
      <dgm:prSet presAssocID="{97D28262-E4FC-404C-9609-39F44CBC0092}" presName="parentLin" presStyleCnt="0"/>
      <dgm:spPr/>
    </dgm:pt>
    <dgm:pt modelId="{BCB55150-5515-4A0B-87FD-8916896730FC}" type="pres">
      <dgm:prSet presAssocID="{97D28262-E4FC-404C-9609-39F44CBC0092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67054362-ECF4-43D6-A3A7-4E8746774A25}" type="pres">
      <dgm:prSet presAssocID="{97D28262-E4FC-404C-9609-39F44CBC009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BEFD34-4B60-4681-81DB-F72B96C792F8}" type="pres">
      <dgm:prSet presAssocID="{97D28262-E4FC-404C-9609-39F44CBC0092}" presName="negativeSpace" presStyleCnt="0"/>
      <dgm:spPr/>
    </dgm:pt>
    <dgm:pt modelId="{FF2DB790-4E63-40F2-BBBE-52CAE681863F}" type="pres">
      <dgm:prSet presAssocID="{97D28262-E4FC-404C-9609-39F44CBC0092}" presName="childText" presStyleLbl="conFgAcc1" presStyleIdx="0" presStyleCnt="2">
        <dgm:presLayoutVars>
          <dgm:bulletEnabled val="1"/>
        </dgm:presLayoutVars>
      </dgm:prSet>
      <dgm:spPr/>
    </dgm:pt>
    <dgm:pt modelId="{3BEDD7EE-C8FA-4626-8984-450935A32394}" type="pres">
      <dgm:prSet presAssocID="{160FFC19-61EC-4CBA-9B83-E55FA6BBA384}" presName="spaceBetweenRectangles" presStyleCnt="0"/>
      <dgm:spPr/>
    </dgm:pt>
    <dgm:pt modelId="{000C2659-F28B-48CB-8911-2E8906754024}" type="pres">
      <dgm:prSet presAssocID="{A5E3FA46-ACA4-4C73-924B-6931485E3729}" presName="parentLin" presStyleCnt="0"/>
      <dgm:spPr/>
    </dgm:pt>
    <dgm:pt modelId="{2B5C17CC-15B9-4BBA-AFA8-E19691593412}" type="pres">
      <dgm:prSet presAssocID="{A5E3FA46-ACA4-4C73-924B-6931485E3729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D6F02402-9D4D-4ED4-B457-F1B9FB3C136C}" type="pres">
      <dgm:prSet presAssocID="{A5E3FA46-ACA4-4C73-924B-6931485E372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0AC60B-67D5-4D96-814A-1C9178E4C4C1}" type="pres">
      <dgm:prSet presAssocID="{A5E3FA46-ACA4-4C73-924B-6931485E3729}" presName="negativeSpace" presStyleCnt="0"/>
      <dgm:spPr/>
    </dgm:pt>
    <dgm:pt modelId="{49DB52EF-2CF7-4B57-83B8-7D1D9F943D90}" type="pres">
      <dgm:prSet presAssocID="{A5E3FA46-ACA4-4C73-924B-6931485E372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0BB6DDB-797D-4DC0-A727-AD6F32CF8A6F}" srcId="{BE0E20D6-8671-4468-8470-28BDE707E391}" destId="{97D28262-E4FC-404C-9609-39F44CBC0092}" srcOrd="0" destOrd="0" parTransId="{89FD8241-8F36-4C9C-9448-9F1173A7BB04}" sibTransId="{160FFC19-61EC-4CBA-9B83-E55FA6BBA384}"/>
    <dgm:cxn modelId="{37E5CED5-3736-4844-86A8-C7A5AA5CF9A0}" srcId="{BE0E20D6-8671-4468-8470-28BDE707E391}" destId="{A5E3FA46-ACA4-4C73-924B-6931485E3729}" srcOrd="1" destOrd="0" parTransId="{BB8F85B5-7A51-41A1-BA8B-75A1BCAA007C}" sibTransId="{7B8D4B9B-16ED-4C1D-B662-B4DD28CA89D4}"/>
    <dgm:cxn modelId="{04D7BB9C-0A97-424F-930C-299ED7BE3F09}" type="presOf" srcId="{97D28262-E4FC-404C-9609-39F44CBC0092}" destId="{BCB55150-5515-4A0B-87FD-8916896730FC}" srcOrd="0" destOrd="0" presId="urn:microsoft.com/office/officeart/2005/8/layout/list1"/>
    <dgm:cxn modelId="{C4EFFAD3-E8C7-4303-9AE9-57ADEC4F2CEB}" type="presOf" srcId="{BE0E20D6-8671-4468-8470-28BDE707E391}" destId="{306AFD50-7784-401E-8DC5-FC17905A8E05}" srcOrd="0" destOrd="0" presId="urn:microsoft.com/office/officeart/2005/8/layout/list1"/>
    <dgm:cxn modelId="{04C3387C-98C6-4288-9282-3721195B9FB9}" type="presOf" srcId="{97D28262-E4FC-404C-9609-39F44CBC0092}" destId="{67054362-ECF4-43D6-A3A7-4E8746774A25}" srcOrd="1" destOrd="0" presId="urn:microsoft.com/office/officeart/2005/8/layout/list1"/>
    <dgm:cxn modelId="{06F51914-761F-45C6-8F6E-5B4AE25FB95D}" type="presOf" srcId="{A5E3FA46-ACA4-4C73-924B-6931485E3729}" destId="{D6F02402-9D4D-4ED4-B457-F1B9FB3C136C}" srcOrd="1" destOrd="0" presId="urn:microsoft.com/office/officeart/2005/8/layout/list1"/>
    <dgm:cxn modelId="{065E5F59-07CA-4C90-8DB2-872C304FC266}" type="presOf" srcId="{A5E3FA46-ACA4-4C73-924B-6931485E3729}" destId="{2B5C17CC-15B9-4BBA-AFA8-E19691593412}" srcOrd="0" destOrd="0" presId="urn:microsoft.com/office/officeart/2005/8/layout/list1"/>
    <dgm:cxn modelId="{E1AAF43B-4C1D-4491-BBBC-88E375B68549}" type="presParOf" srcId="{306AFD50-7784-401E-8DC5-FC17905A8E05}" destId="{393441C8-DD7B-4329-892F-F06F8AA3D61F}" srcOrd="0" destOrd="0" presId="urn:microsoft.com/office/officeart/2005/8/layout/list1"/>
    <dgm:cxn modelId="{778CE044-F679-46A5-810B-D2E13A864606}" type="presParOf" srcId="{393441C8-DD7B-4329-892F-F06F8AA3D61F}" destId="{BCB55150-5515-4A0B-87FD-8916896730FC}" srcOrd="0" destOrd="0" presId="urn:microsoft.com/office/officeart/2005/8/layout/list1"/>
    <dgm:cxn modelId="{F21735ED-4491-4041-80F9-60DF417B5069}" type="presParOf" srcId="{393441C8-DD7B-4329-892F-F06F8AA3D61F}" destId="{67054362-ECF4-43D6-A3A7-4E8746774A25}" srcOrd="1" destOrd="0" presId="urn:microsoft.com/office/officeart/2005/8/layout/list1"/>
    <dgm:cxn modelId="{7A487023-BD8E-4D50-AC30-8B0C3E347DAE}" type="presParOf" srcId="{306AFD50-7784-401E-8DC5-FC17905A8E05}" destId="{30BEFD34-4B60-4681-81DB-F72B96C792F8}" srcOrd="1" destOrd="0" presId="urn:microsoft.com/office/officeart/2005/8/layout/list1"/>
    <dgm:cxn modelId="{ACBE004D-074E-43A4-AD86-D24CDE05A319}" type="presParOf" srcId="{306AFD50-7784-401E-8DC5-FC17905A8E05}" destId="{FF2DB790-4E63-40F2-BBBE-52CAE681863F}" srcOrd="2" destOrd="0" presId="urn:microsoft.com/office/officeart/2005/8/layout/list1"/>
    <dgm:cxn modelId="{62184B15-516B-4C55-9C21-6806FD8CC9EC}" type="presParOf" srcId="{306AFD50-7784-401E-8DC5-FC17905A8E05}" destId="{3BEDD7EE-C8FA-4626-8984-450935A32394}" srcOrd="3" destOrd="0" presId="urn:microsoft.com/office/officeart/2005/8/layout/list1"/>
    <dgm:cxn modelId="{A306C714-05F0-4380-A788-2C4DB3567EA5}" type="presParOf" srcId="{306AFD50-7784-401E-8DC5-FC17905A8E05}" destId="{000C2659-F28B-48CB-8911-2E8906754024}" srcOrd="4" destOrd="0" presId="urn:microsoft.com/office/officeart/2005/8/layout/list1"/>
    <dgm:cxn modelId="{7380E8A8-DE23-404E-8B5F-F7E5B03C382E}" type="presParOf" srcId="{000C2659-F28B-48CB-8911-2E8906754024}" destId="{2B5C17CC-15B9-4BBA-AFA8-E19691593412}" srcOrd="0" destOrd="0" presId="urn:microsoft.com/office/officeart/2005/8/layout/list1"/>
    <dgm:cxn modelId="{CDB22344-99E1-4144-BEEE-26600159E9D6}" type="presParOf" srcId="{000C2659-F28B-48CB-8911-2E8906754024}" destId="{D6F02402-9D4D-4ED4-B457-F1B9FB3C136C}" srcOrd="1" destOrd="0" presId="urn:microsoft.com/office/officeart/2005/8/layout/list1"/>
    <dgm:cxn modelId="{2BF74683-CD38-48C2-BF9B-CBCCBA5BEBB3}" type="presParOf" srcId="{306AFD50-7784-401E-8DC5-FC17905A8E05}" destId="{680AC60B-67D5-4D96-814A-1C9178E4C4C1}" srcOrd="5" destOrd="0" presId="urn:microsoft.com/office/officeart/2005/8/layout/list1"/>
    <dgm:cxn modelId="{A23AECDB-180B-46D5-897F-D7E2CBF07E68}" type="presParOf" srcId="{306AFD50-7784-401E-8DC5-FC17905A8E05}" destId="{49DB52EF-2CF7-4B57-83B8-7D1D9F943D9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2DB790-4E63-40F2-BBBE-52CAE681863F}">
      <dsp:nvSpPr>
        <dsp:cNvPr id="0" name=""/>
        <dsp:cNvSpPr/>
      </dsp:nvSpPr>
      <dsp:spPr>
        <a:xfrm>
          <a:off x="0" y="637728"/>
          <a:ext cx="542048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54362-ECF4-43D6-A3A7-4E8746774A25}">
      <dsp:nvSpPr>
        <dsp:cNvPr id="0" name=""/>
        <dsp:cNvSpPr/>
      </dsp:nvSpPr>
      <dsp:spPr>
        <a:xfrm>
          <a:off x="271024" y="327768"/>
          <a:ext cx="3794339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417" tIns="0" rIns="143417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Domain-Airlines</a:t>
          </a:r>
          <a:endParaRPr lang="en-US" sz="2100" kern="1200" dirty="0"/>
        </a:p>
      </dsp:txBody>
      <dsp:txXfrm>
        <a:off x="301286" y="358030"/>
        <a:ext cx="3733815" cy="559396"/>
      </dsp:txXfrm>
    </dsp:sp>
    <dsp:sp modelId="{49DB52EF-2CF7-4B57-83B8-7D1D9F943D90}">
      <dsp:nvSpPr>
        <dsp:cNvPr id="0" name=""/>
        <dsp:cNvSpPr/>
      </dsp:nvSpPr>
      <dsp:spPr>
        <a:xfrm>
          <a:off x="0" y="1590289"/>
          <a:ext cx="542048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F02402-9D4D-4ED4-B457-F1B9FB3C136C}">
      <dsp:nvSpPr>
        <dsp:cNvPr id="0" name=""/>
        <dsp:cNvSpPr/>
      </dsp:nvSpPr>
      <dsp:spPr>
        <a:xfrm>
          <a:off x="271024" y="1280328"/>
          <a:ext cx="3794339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417" tIns="0" rIns="143417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Project-Analyze NYC-Flight data</a:t>
          </a:r>
          <a:endParaRPr lang="en-US" sz="2100" kern="1200" dirty="0"/>
        </a:p>
      </dsp:txBody>
      <dsp:txXfrm>
        <a:off x="301286" y="1310590"/>
        <a:ext cx="3733815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1FEA-4C33-4411-9E21-734AAA3A4754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0FCA-14E5-4456-B614-881E20AA9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9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1FEA-4C33-4411-9E21-734AAA3A4754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0FCA-14E5-4456-B614-881E20AA9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1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1FEA-4C33-4411-9E21-734AAA3A4754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0FCA-14E5-4456-B614-881E20AA9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51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1FEA-4C33-4411-9E21-734AAA3A4754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0FCA-14E5-4456-B614-881E20AA9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6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1FEA-4C33-4411-9E21-734AAA3A4754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0FCA-14E5-4456-B614-881E20AA9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23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1FEA-4C33-4411-9E21-734AAA3A4754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0FCA-14E5-4456-B614-881E20AA9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9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1FEA-4C33-4411-9E21-734AAA3A4754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0FCA-14E5-4456-B614-881E20AA9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2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1FEA-4C33-4411-9E21-734AAA3A4754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0FCA-14E5-4456-B614-881E20AA9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2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1FEA-4C33-4411-9E21-734AAA3A4754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0FCA-14E5-4456-B614-881E20AA9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4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1FEA-4C33-4411-9E21-734AAA3A4754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0FCA-14E5-4456-B614-881E20AA9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89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1FEA-4C33-4411-9E21-734AAA3A4754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0FCA-14E5-4456-B614-881E20AA9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5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B1FEA-4C33-4411-9E21-734AAA3A4754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50FCA-14E5-4456-B614-881E20AA9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50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Analyze NYC-Flight data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38531" y="5418161"/>
            <a:ext cx="2888776" cy="576618"/>
          </a:xfrm>
        </p:spPr>
        <p:txBody>
          <a:bodyPr/>
          <a:lstStyle/>
          <a:p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By Sandeep Rathod</a:t>
            </a:r>
            <a:endParaRPr lang="en-U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688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6"/>
          <p:cNvSpPr txBox="1">
            <a:spLocks/>
          </p:cNvSpPr>
          <p:nvPr/>
        </p:nvSpPr>
        <p:spPr>
          <a:xfrm>
            <a:off x="152399" y="2681764"/>
            <a:ext cx="1788991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defTabSz="914354">
              <a:spcBef>
                <a:spcPct val="0"/>
              </a:spcBef>
              <a:buNone/>
              <a:defRPr sz="2400" b="1" cap="small" normalizeH="0" baseline="0">
                <a:solidFill>
                  <a:schemeClr val="tx2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Domain &amp; topic of project</a:t>
            </a:r>
          </a:p>
        </p:txBody>
      </p:sp>
      <p:cxnSp>
        <p:nvCxnSpPr>
          <p:cNvPr id="24" name="Straight Connector 23"/>
          <p:cNvCxnSpPr>
            <a:endCxn id="28" idx="0"/>
          </p:cNvCxnSpPr>
          <p:nvPr/>
        </p:nvCxnSpPr>
        <p:spPr>
          <a:xfrm>
            <a:off x="2133254" y="781248"/>
            <a:ext cx="1" cy="1785734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075864" y="776033"/>
            <a:ext cx="114782" cy="11478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75864" y="1373015"/>
            <a:ext cx="114782" cy="11478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075864" y="1970000"/>
            <a:ext cx="114782" cy="11478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075864" y="2566982"/>
            <a:ext cx="114782" cy="11478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itle 11"/>
          <p:cNvSpPr txBox="1">
            <a:spLocks/>
          </p:cNvSpPr>
          <p:nvPr/>
        </p:nvSpPr>
        <p:spPr>
          <a:xfrm>
            <a:off x="2266333" y="639526"/>
            <a:ext cx="3043471" cy="387798"/>
          </a:xfrm>
          <a:prstGeom prst="rect">
            <a:avLst/>
          </a:prstGeom>
        </p:spPr>
        <p:txBody>
          <a:bodyPr vert="horz" lIns="68580" tIns="68580" rIns="68580" bIns="6858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Domain &amp; topic of project</a:t>
            </a:r>
            <a:endParaRPr lang="en-US" sz="1800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itle 11"/>
          <p:cNvSpPr txBox="1">
            <a:spLocks/>
          </p:cNvSpPr>
          <p:nvPr/>
        </p:nvSpPr>
        <p:spPr>
          <a:xfrm>
            <a:off x="2266333" y="1236507"/>
            <a:ext cx="3935684" cy="387798"/>
          </a:xfrm>
          <a:prstGeom prst="rect">
            <a:avLst/>
          </a:prstGeom>
        </p:spPr>
        <p:txBody>
          <a:bodyPr vert="horz" wrap="square" lIns="68580" tIns="68580" rIns="68580" bIns="68580" rtlCol="0" anchor="ctr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350" b="1">
                <a:solidFill>
                  <a:schemeClr val="tx1">
                    <a:lumMod val="7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(brief info on project) </a:t>
            </a:r>
          </a:p>
        </p:txBody>
      </p:sp>
      <p:sp>
        <p:nvSpPr>
          <p:cNvPr id="31" name="Title 11"/>
          <p:cNvSpPr txBox="1">
            <a:spLocks/>
          </p:cNvSpPr>
          <p:nvPr/>
        </p:nvSpPr>
        <p:spPr>
          <a:xfrm>
            <a:off x="2266333" y="1833489"/>
            <a:ext cx="3043471" cy="387798"/>
          </a:xfrm>
          <a:prstGeom prst="rect">
            <a:avLst/>
          </a:prstGeom>
        </p:spPr>
        <p:txBody>
          <a:bodyPr vert="horz" lIns="68580" tIns="68580" rIns="68580" bIns="68580" rtlCol="0" anchor="ctr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350" b="1">
                <a:solidFill>
                  <a:schemeClr val="tx1">
                    <a:lumMod val="7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</a:t>
            </a:r>
          </a:p>
        </p:txBody>
      </p:sp>
      <p:sp>
        <p:nvSpPr>
          <p:cNvPr id="32" name="Title 11"/>
          <p:cNvSpPr txBox="1">
            <a:spLocks/>
          </p:cNvSpPr>
          <p:nvPr/>
        </p:nvSpPr>
        <p:spPr>
          <a:xfrm>
            <a:off x="2266333" y="2430474"/>
            <a:ext cx="3043471" cy="387798"/>
          </a:xfrm>
          <a:prstGeom prst="rect">
            <a:avLst/>
          </a:prstGeom>
        </p:spPr>
        <p:txBody>
          <a:bodyPr vert="horz" lIns="68580" tIns="68580" rIns="68580" bIns="6858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Business questions</a:t>
            </a:r>
            <a:endParaRPr lang="en-US" sz="1800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2867285720"/>
              </p:ext>
            </p:extLst>
          </p:nvPr>
        </p:nvGraphicFramePr>
        <p:xfrm>
          <a:off x="2133253" y="2651517"/>
          <a:ext cx="5420485" cy="244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4" name="Title 6"/>
          <p:cNvSpPr txBox="1">
            <a:spLocks/>
          </p:cNvSpPr>
          <p:nvPr/>
        </p:nvSpPr>
        <p:spPr>
          <a:xfrm>
            <a:off x="152400" y="330261"/>
            <a:ext cx="178899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64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>
          <a:xfrm>
            <a:off x="251790" y="276495"/>
            <a:ext cx="6566453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defTabSz="914354">
              <a:spcBef>
                <a:spcPct val="0"/>
              </a:spcBef>
              <a:buNone/>
              <a:defRPr sz="2400" b="1" cap="small" normalizeH="0" baseline="0">
                <a:solidFill>
                  <a:schemeClr val="tx2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dirty="0" smtClean="0"/>
              <a:t>Project introduction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798217"/>
              </p:ext>
            </p:extLst>
          </p:nvPr>
        </p:nvGraphicFramePr>
        <p:xfrm>
          <a:off x="610705" y="878691"/>
          <a:ext cx="9944652" cy="1258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4652"/>
              </a:tblGrid>
              <a:tr h="125822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New York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flight data set  given contains flight data for year 2013.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It has information of all the flights that </a:t>
                      </a:r>
                      <a:r>
                        <a:rPr lang="en-US" b="1" i="0" u="sng" baseline="0" dirty="0" smtClean="0">
                          <a:solidFill>
                            <a:schemeClr val="tx1"/>
                          </a:solidFill>
                        </a:rPr>
                        <a:t>has been departed from J.F Kennedy, Newark and La Guardia airport 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to local or international location.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Project objective is to provide insights on delay of flights for year 2013.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0" name="Title 6"/>
          <p:cNvSpPr txBox="1">
            <a:spLocks/>
          </p:cNvSpPr>
          <p:nvPr/>
        </p:nvSpPr>
        <p:spPr>
          <a:xfrm>
            <a:off x="374373" y="2249008"/>
            <a:ext cx="6566453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defTabSz="914354">
              <a:spcBef>
                <a:spcPct val="0"/>
              </a:spcBef>
              <a:buNone/>
              <a:defRPr sz="2400" b="1" cap="small" normalizeH="0" baseline="0">
                <a:solidFill>
                  <a:schemeClr val="tx2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dirty="0" smtClean="0"/>
              <a:t>Dataset description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864983"/>
              </p:ext>
            </p:extLst>
          </p:nvPr>
        </p:nvGraphicFramePr>
        <p:xfrm>
          <a:off x="610705" y="2822769"/>
          <a:ext cx="994465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4652"/>
              </a:tblGrid>
              <a:tr h="125822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Dataset contains information about all flights that departed from New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york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(e.g. EWR, JFK and LGA) in 2013: 336,776 flights in total.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contains columns such as Scheduled departure time, Departure time, Schedule arrival time, Arrival time, departure delay ,arrival delay, origin airport, destination airport , day and month of Year of flight.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67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>
          <a:xfrm>
            <a:off x="251790" y="276495"/>
            <a:ext cx="6566453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defTabSz="914354">
              <a:spcBef>
                <a:spcPct val="0"/>
              </a:spcBef>
              <a:buNone/>
              <a:defRPr sz="2400" b="1" cap="small" normalizeH="0" baseline="0">
                <a:solidFill>
                  <a:schemeClr val="tx2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dirty="0" smtClean="0"/>
              <a:t>Insights on - </a:t>
            </a:r>
            <a:r>
              <a:rPr lang="en-US" b="0" dirty="0" smtClean="0"/>
              <a:t>Departure </a:t>
            </a:r>
            <a:r>
              <a:rPr lang="en-US" b="0" dirty="0"/>
              <a:t>delays.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940948"/>
              </p:ext>
            </p:extLst>
          </p:nvPr>
        </p:nvGraphicFramePr>
        <p:xfrm>
          <a:off x="610704" y="878691"/>
          <a:ext cx="4533829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3829"/>
              </a:tblGrid>
              <a:tr h="149676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In 2013,nearly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22% of total flights departed from EWR,JFK and LGA has delayed above 15 mins.</a:t>
                      </a:r>
                      <a:endParaRPr lang="en-US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It has been observed that Newark airports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has highest number of delayed flights followed by JFK and La Guardia in 2013.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Percentage wise delay confirms that Newark is badly operated airport as far as delay is concerned. Nearly 25% of its flight was delay in 2013.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 Guardia(LGA) airport is best airport among the three w.r.t best timely departure% as departure delay is least among the three.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Total count of flight chart shows that Newark has highest departed number of flights too and so is the highest number of delay counts too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044" y="878691"/>
            <a:ext cx="6379141" cy="30784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562" y="4097702"/>
            <a:ext cx="5646107" cy="267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8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>
          <a:xfrm>
            <a:off x="251790" y="276495"/>
            <a:ext cx="6566453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defTabSz="914354">
              <a:spcBef>
                <a:spcPct val="0"/>
              </a:spcBef>
              <a:buNone/>
              <a:defRPr sz="2400" b="1" cap="small" normalizeH="0" baseline="0">
                <a:solidFill>
                  <a:schemeClr val="tx2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dirty="0" smtClean="0"/>
              <a:t>Insights on - </a:t>
            </a:r>
            <a:r>
              <a:rPr lang="en-US" b="0" dirty="0" smtClean="0"/>
              <a:t>Arrival </a:t>
            </a:r>
            <a:r>
              <a:rPr lang="en-US" b="0" dirty="0"/>
              <a:t>delays.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16909"/>
              </p:ext>
            </p:extLst>
          </p:nvPr>
        </p:nvGraphicFramePr>
        <p:xfrm>
          <a:off x="610704" y="809117"/>
          <a:ext cx="3782391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2391"/>
              </a:tblGrid>
              <a:tr h="145700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Destination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airports 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like Atlanta ,ORA ,CLT,LAX and FLL 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are among top five destination where arrival delay count is more.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However, percentage of delay w.r.t total destination flights shows the actual destination where arrival delay ratio is maximum are CAC,JAC and MSN 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more than 35% of arrival flights at each airport departed from EWR,JFK and LGA  are delayed.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095" y="738160"/>
            <a:ext cx="7722703" cy="2810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841" y="3548270"/>
            <a:ext cx="7354957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7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>
          <a:xfrm>
            <a:off x="251790" y="276495"/>
            <a:ext cx="6566453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defTabSz="914354">
              <a:spcBef>
                <a:spcPct val="0"/>
              </a:spcBef>
              <a:buNone/>
              <a:defRPr sz="2400" b="1" cap="small" normalizeH="0" baseline="0">
                <a:solidFill>
                  <a:schemeClr val="tx2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dirty="0" smtClean="0"/>
              <a:t>Insights on – </a:t>
            </a:r>
            <a:r>
              <a:rPr lang="en-US" b="0" dirty="0" smtClean="0"/>
              <a:t>On time arrival % analysis .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769358"/>
              </p:ext>
            </p:extLst>
          </p:nvPr>
        </p:nvGraphicFramePr>
        <p:xfrm>
          <a:off x="610704" y="809117"/>
          <a:ext cx="3782391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2391"/>
              </a:tblGrid>
              <a:tr h="145700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Comparing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% wise departure delay of destination of flights from origin airport Vs %wise arrival delay at destination airport it is clear- 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Flight delay arriving at destination airport is more or less same as delay due to departure.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 time % arrival of flights highly depends on departure delay.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Also it means aircraft speed or type of aircraft also doesn't help to reduce the delay or improve on-time arrival percent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sz="16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094" y="917065"/>
            <a:ext cx="7623314" cy="24821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094" y="3291235"/>
            <a:ext cx="7533863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7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>
          <a:xfrm>
            <a:off x="251790" y="276495"/>
            <a:ext cx="6566453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defTabSz="914354">
              <a:spcBef>
                <a:spcPct val="0"/>
              </a:spcBef>
              <a:buNone/>
              <a:defRPr sz="2400" b="1" cap="small" normalizeH="0" baseline="0">
                <a:solidFill>
                  <a:schemeClr val="tx2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dirty="0" smtClean="0"/>
              <a:t>Insights on – </a:t>
            </a:r>
            <a:r>
              <a:rPr lang="en-US" b="0" dirty="0" smtClean="0"/>
              <a:t>Airlines analysis.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535185"/>
              </p:ext>
            </p:extLst>
          </p:nvPr>
        </p:nvGraphicFramePr>
        <p:xfrm>
          <a:off x="610704" y="809117"/>
          <a:ext cx="3782391" cy="1457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2391"/>
              </a:tblGrid>
              <a:tr h="145700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Chart shows that UA,B6,EV and DL shares major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percent of flights to be operated from three airports of EWR,JFK and LGA 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sz="1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557" y="589979"/>
            <a:ext cx="7245212" cy="3146564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199296"/>
              </p:ext>
            </p:extLst>
          </p:nvPr>
        </p:nvGraphicFramePr>
        <p:xfrm>
          <a:off x="610704" y="2048408"/>
          <a:ext cx="378239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2391"/>
              </a:tblGrid>
              <a:tr h="145700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Spot anomalies from chart states that UA airlines have done better in reducing departure delay which will require further data for exploration. </a:t>
                      </a:r>
                      <a:endParaRPr lang="en-US" sz="1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Title 6"/>
          <p:cNvSpPr txBox="1">
            <a:spLocks/>
          </p:cNvSpPr>
          <p:nvPr/>
        </p:nvSpPr>
        <p:spPr>
          <a:xfrm>
            <a:off x="418705" y="3505413"/>
            <a:ext cx="6566453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defTabSz="914354">
              <a:spcBef>
                <a:spcPct val="0"/>
              </a:spcBef>
              <a:buNone/>
              <a:defRPr sz="2400" b="1" cap="small" normalizeH="0" baseline="0">
                <a:solidFill>
                  <a:schemeClr val="tx2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dirty="0" smtClean="0"/>
              <a:t>Insights on – </a:t>
            </a:r>
            <a:r>
              <a:rPr lang="en-US" b="0" dirty="0" smtClean="0"/>
              <a:t>month wise analysis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710279"/>
              </p:ext>
            </p:extLst>
          </p:nvPr>
        </p:nvGraphicFramePr>
        <p:xfrm>
          <a:off x="494824" y="4022236"/>
          <a:ext cx="6080383" cy="728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383"/>
              </a:tblGrid>
              <a:tr h="72850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Month wise, chart reveals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that delay percentage increases significantly or doubles out in June ,July and December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en-US" sz="16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158" y="3850073"/>
            <a:ext cx="3929744" cy="2048289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471978"/>
              </p:ext>
            </p:extLst>
          </p:nvPr>
        </p:nvGraphicFramePr>
        <p:xfrm>
          <a:off x="494824" y="5543036"/>
          <a:ext cx="6566453" cy="114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453"/>
              </a:tblGrid>
              <a:tr h="114349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However, from flight count perspective per month , in July flight count has increased by 1200 flights which is marginally and less than 1% from average operated flights per month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528" y="5619729"/>
            <a:ext cx="1181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>
            <a:spLocks/>
          </p:cNvSpPr>
          <p:nvPr/>
        </p:nvSpPr>
        <p:spPr>
          <a:xfrm>
            <a:off x="396695" y="182726"/>
            <a:ext cx="6566453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defTabSz="914354">
              <a:spcBef>
                <a:spcPct val="0"/>
              </a:spcBef>
              <a:buNone/>
              <a:defRPr sz="2400" b="1" cap="small" normalizeH="0" baseline="0">
                <a:solidFill>
                  <a:schemeClr val="tx2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98" y="644391"/>
            <a:ext cx="5390015" cy="3485030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659897"/>
              </p:ext>
            </p:extLst>
          </p:nvPr>
        </p:nvGraphicFramePr>
        <p:xfrm>
          <a:off x="6434316" y="563261"/>
          <a:ext cx="5046484" cy="3195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6484"/>
              </a:tblGrid>
              <a:tr h="319593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Firstly , it is very much evident that departure delay at origin airport of Newark, J F Kennedy and La-Guardia is significant.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Due to the departure delay there is strong +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co-relation of arrival delay at other receiving.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Also other co-relation we can see that as departure time increases 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i.e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morning to afternoon and so on, there is slight increase in    delay.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Airport, speed and carrier also has some co-relation on departure  as well as arrival delay.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64" y="4129421"/>
            <a:ext cx="3335338" cy="24590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768" y="4129422"/>
            <a:ext cx="2923718" cy="24590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624" y="4180794"/>
            <a:ext cx="3451696" cy="240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7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>
            <a:spLocks/>
          </p:cNvSpPr>
          <p:nvPr/>
        </p:nvSpPr>
        <p:spPr>
          <a:xfrm>
            <a:off x="396695" y="182726"/>
            <a:ext cx="6566453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defTabSz="914354">
              <a:spcBef>
                <a:spcPct val="0"/>
              </a:spcBef>
              <a:buNone/>
              <a:defRPr sz="2400" b="1" cap="small" normalizeH="0" baseline="0">
                <a:solidFill>
                  <a:schemeClr val="tx2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401132"/>
              </p:ext>
            </p:extLst>
          </p:nvPr>
        </p:nvGraphicFramePr>
        <p:xfrm>
          <a:off x="973560" y="1183021"/>
          <a:ext cx="9244497" cy="2692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4497"/>
              </a:tblGrid>
              <a:tr h="269229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There could be several reason why 22% flights are delayed in 2013 among which popular could </a:t>
                      </a:r>
                    </a:p>
                    <a:p>
                      <a:pPr marL="800100" lvl="1" indent="-342900">
                        <a:buFont typeface="+mj-lt"/>
                        <a:buAutoNum type="alphaLcParenR"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Airports already running beyond it maximum operational capacity.</a:t>
                      </a:r>
                    </a:p>
                    <a:p>
                      <a:pPr marL="800100" lvl="1" indent="-342900">
                        <a:buFont typeface="+mj-lt"/>
                        <a:buAutoNum type="alphaLcParenR"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Airports Infrastructure not designed or adequate as per terminals for hopping.</a:t>
                      </a:r>
                    </a:p>
                    <a:p>
                      <a:pPr marL="800100" lvl="1" indent="-342900">
                        <a:buFont typeface="+mj-lt"/>
                        <a:buAutoNum type="alphaLcParenR"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Limited run-way and need for additional.</a:t>
                      </a:r>
                    </a:p>
                    <a:p>
                      <a:pPr marL="800100" lvl="1" indent="-342900">
                        <a:buFont typeface="+mj-lt"/>
                        <a:buAutoNum type="alphaLcParenR"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Proximity of all these 3 airports which results in congestion.</a:t>
                      </a:r>
                    </a:p>
                    <a:p>
                      <a:pPr marL="800100" lvl="1" indent="-342900">
                        <a:buFont typeface="+mj-lt"/>
                        <a:buAutoNum type="alphaLcParenR"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Staffing  during June, July and December as they are major holiday season in USA.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3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703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Times New Roman</vt:lpstr>
      <vt:lpstr>Office Theme</vt:lpstr>
      <vt:lpstr>Analyze NYC-Flight 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Infosys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Analyze NYC-Flight data </dc:title>
  <dc:creator>Sandeep Rathod</dc:creator>
  <cp:lastModifiedBy>Sandeep Rathod</cp:lastModifiedBy>
  <cp:revision>66</cp:revision>
  <dcterms:created xsi:type="dcterms:W3CDTF">2018-12-03T08:19:01Z</dcterms:created>
  <dcterms:modified xsi:type="dcterms:W3CDTF">2018-12-05T17:30:07Z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sandeep.rathod@ad.infosys.com</vt:lpwstr>
  </property>
  <property fmtid="{D5CDD505-2E9C-101B-9397-08002B2CF9AE}" pid="5" name="MSIP_Label_be4b3411-284d-4d31-bd4f-bc13ef7f1fd6_SetDate">
    <vt:lpwstr>2018-12-03T08:27:06.2180470Z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Extended_MSFT_Method">
    <vt:lpwstr>Automatic</vt:lpwstr>
  </property>
  <property fmtid="{D5CDD505-2E9C-101B-9397-08002B2CF9AE}" pid="9" name="MSIP_Label_a0819fa7-4367-4500-ba88-dd630d977609_Enabled">
    <vt:lpwstr>True</vt:lpwstr>
  </property>
  <property fmtid="{D5CDD505-2E9C-101B-9397-08002B2CF9AE}" pid="10" name="MSIP_Label_a0819fa7-4367-4500-ba88-dd630d977609_SiteId">
    <vt:lpwstr>63ce7d59-2f3e-42cd-a8cc-be764cff5eb6</vt:lpwstr>
  </property>
  <property fmtid="{D5CDD505-2E9C-101B-9397-08002B2CF9AE}" pid="11" name="MSIP_Label_a0819fa7-4367-4500-ba88-dd630d977609_Owner">
    <vt:lpwstr>sandeep.rathod@ad.infosys.com</vt:lpwstr>
  </property>
  <property fmtid="{D5CDD505-2E9C-101B-9397-08002B2CF9AE}" pid="12" name="MSIP_Label_a0819fa7-4367-4500-ba88-dd630d977609_SetDate">
    <vt:lpwstr>2018-12-03T08:27:06.2180470Z</vt:lpwstr>
  </property>
  <property fmtid="{D5CDD505-2E9C-101B-9397-08002B2CF9AE}" pid="13" name="MSIP_Label_a0819fa7-4367-4500-ba88-dd630d977609_Name">
    <vt:lpwstr>Companywide usage</vt:lpwstr>
  </property>
  <property fmtid="{D5CDD505-2E9C-101B-9397-08002B2CF9AE}" pid="14" name="MSIP_Label_a0819fa7-4367-4500-ba88-dd630d977609_Application">
    <vt:lpwstr>Microsoft Azure Information Protection</vt:lpwstr>
  </property>
  <property fmtid="{D5CDD505-2E9C-101B-9397-08002B2CF9AE}" pid="15" name="MSIP_Label_a0819fa7-4367-4500-ba88-dd630d977609_Parent">
    <vt:lpwstr>be4b3411-284d-4d31-bd4f-bc13ef7f1fd6</vt:lpwstr>
  </property>
  <property fmtid="{D5CDD505-2E9C-101B-9397-08002B2CF9AE}" pid="16" name="MSIP_Label_a0819fa7-4367-4500-ba88-dd630d977609_Extended_MSFT_Method">
    <vt:lpwstr>Automatic</vt:lpwstr>
  </property>
  <property fmtid="{D5CDD505-2E9C-101B-9397-08002B2CF9AE}" pid="17" name="Sensitivity">
    <vt:lpwstr>Internal Companywide usage</vt:lpwstr>
  </property>
</Properties>
</file>