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8" r:id="rId4"/>
    <p:sldId id="259" r:id="rId5"/>
    <p:sldId id="260" r:id="rId6"/>
    <p:sldId id="261" r:id="rId7"/>
    <p:sldId id="268" r:id="rId8"/>
    <p:sldId id="269" r:id="rId9"/>
    <p:sldId id="272"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411A8E-9243-4D89-BDF6-BC2A9698A816}">
          <p14:sldIdLst>
            <p14:sldId id="256"/>
            <p14:sldId id="265"/>
            <p14:sldId id="258"/>
            <p14:sldId id="259"/>
            <p14:sldId id="260"/>
            <p14:sldId id="261"/>
            <p14:sldId id="268"/>
            <p14:sldId id="269"/>
            <p14:sldId id="272"/>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11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3" d="100"/>
          <a:sy n="73"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368C-3BB1-4DEB-AFD3-38B02757AC9A}"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EC0EA-AB49-44C0-8DEA-FDE5A08EDD71}" type="slidenum">
              <a:rPr lang="en-IN" smtClean="0"/>
              <a:t>‹#›</a:t>
            </a:fld>
            <a:endParaRPr lang="en-IN"/>
          </a:p>
        </p:txBody>
      </p:sp>
    </p:spTree>
    <p:extLst>
      <p:ext uri="{BB962C8B-B14F-4D97-AF65-F5344CB8AC3E}">
        <p14:creationId xmlns:p14="http://schemas.microsoft.com/office/powerpoint/2010/main" val="111338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5EC0EA-AB49-44C0-8DEA-FDE5A08EDD71}" type="slidenum">
              <a:rPr lang="en-IN" smtClean="0"/>
              <a:t>1</a:t>
            </a:fld>
            <a:endParaRPr lang="en-IN"/>
          </a:p>
        </p:txBody>
      </p:sp>
    </p:spTree>
    <p:extLst>
      <p:ext uri="{BB962C8B-B14F-4D97-AF65-F5344CB8AC3E}">
        <p14:creationId xmlns:p14="http://schemas.microsoft.com/office/powerpoint/2010/main" val="55183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7145" y="2971800"/>
            <a:ext cx="8915399" cy="2262781"/>
          </a:xfrm>
          <a:effectLst>
            <a:outerShdw blurRad="50800" dist="38100" dir="5400000" algn="t" rotWithShape="0">
              <a:prstClr val="black">
                <a:alpha val="40000"/>
              </a:prstClr>
            </a:outerShdw>
          </a:effectLst>
        </p:spPr>
        <p:txBody>
          <a:bodyPr anchor="ctr"/>
          <a:lstStyle/>
          <a:p>
            <a:pPr algn="ctr"/>
            <a:r>
              <a:rPr lang="en-IN" dirty="0" smtClean="0">
                <a:latin typeface="Arial Black" panose="020B0A04020102020204" pitchFamily="34" charset="0"/>
              </a:rPr>
              <a:t>DEATHS DUE TO</a:t>
            </a:r>
            <a:endParaRPr lang="en-IN" dirty="0">
              <a:latin typeface="Arial Black" panose="020B0A04020102020204" pitchFamily="34" charset="0"/>
            </a:endParaRPr>
          </a:p>
        </p:txBody>
      </p:sp>
      <p:sp>
        <p:nvSpPr>
          <p:cNvPr id="3" name="Subtitle 2"/>
          <p:cNvSpPr>
            <a:spLocks noGrp="1"/>
          </p:cNvSpPr>
          <p:nvPr>
            <p:ph type="subTitle" idx="1"/>
          </p:nvPr>
        </p:nvSpPr>
        <p:spPr>
          <a:xfrm>
            <a:off x="2484710" y="4398556"/>
            <a:ext cx="8915399" cy="1126283"/>
          </a:xfrm>
        </p:spPr>
        <p:txBody>
          <a:bodyPr>
            <a:normAutofit/>
          </a:bodyPr>
          <a:lstStyle/>
          <a:p>
            <a:pPr algn="r"/>
            <a:r>
              <a:rPr lang="en-IN" sz="2400" b="1" dirty="0" smtClean="0">
                <a:solidFill>
                  <a:srgbClr val="FF0000"/>
                </a:solidFill>
                <a:latin typeface="Bahnschrift SemiBold" panose="020B0502040204020203" pitchFamily="34" charset="0"/>
              </a:rPr>
              <a:t>AIR POLLUTION</a:t>
            </a:r>
            <a:endParaRPr lang="en-IN" sz="2400" b="1" dirty="0">
              <a:solidFill>
                <a:srgbClr val="FF0000"/>
              </a:solidFill>
              <a:latin typeface="Bahnschrift SemiBold" panose="020B0502040204020203" pitchFamily="34" charset="0"/>
            </a:endParaRPr>
          </a:p>
        </p:txBody>
      </p:sp>
      <p:pic>
        <p:nvPicPr>
          <p:cNvPr id="4" name="Picture 3" descr="A close up of a tower&#10;&#10;Description automatically generated">
            <a:extLst>
              <a:ext uri="{FF2B5EF4-FFF2-40B4-BE49-F238E27FC236}">
                <a16:creationId xmlns="" xmlns:a16="http://schemas.microsoft.com/office/drawing/2014/main" id="{C7B78682-DBCB-4810-BD93-A3FC4508B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408" y="556927"/>
            <a:ext cx="5215564" cy="2933755"/>
          </a:xfrm>
          <a:prstGeom prst="rect">
            <a:avLst/>
          </a:prstGeom>
          <a:ln>
            <a:noFill/>
          </a:ln>
          <a:effectLst>
            <a:outerShdw blurRad="63500" sx="102000" sy="102000" algn="ctr" rotWithShape="0">
              <a:prstClr val="black">
                <a:alpha val="40000"/>
              </a:prstClr>
            </a:outerShdw>
            <a:softEdge rad="112500"/>
          </a:effectLst>
        </p:spPr>
      </p:pic>
      <p:sp>
        <p:nvSpPr>
          <p:cNvPr id="5" name="Rectangle 4"/>
          <p:cNvSpPr/>
          <p:nvPr/>
        </p:nvSpPr>
        <p:spPr>
          <a:xfrm>
            <a:off x="965702" y="5272403"/>
            <a:ext cx="5408972" cy="400110"/>
          </a:xfrm>
          <a:prstGeom prst="rect">
            <a:avLst/>
          </a:prstGeom>
          <a:noFill/>
        </p:spPr>
        <p:txBody>
          <a:bodyPr wrap="squar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latin typeface="Engravers MT" panose="02090707080505020304" pitchFamily="18" charset="0"/>
              </a:rPr>
              <a:t>Presented by</a:t>
            </a:r>
            <a:endParaRPr lang="en-US" sz="2000" b="1" cap="none" spc="0" dirty="0">
              <a:ln w="0"/>
              <a:solidFill>
                <a:schemeClr val="tx1"/>
              </a:solidFill>
              <a:effectLst>
                <a:outerShdw blurRad="38100" dist="19050" dir="2700000" algn="tl" rotWithShape="0">
                  <a:schemeClr val="dk1">
                    <a:alpha val="40000"/>
                  </a:schemeClr>
                </a:outerShdw>
              </a:effectLst>
              <a:latin typeface="Engravers MT" panose="02090707080505020304" pitchFamily="18" charset="0"/>
            </a:endParaRPr>
          </a:p>
        </p:txBody>
      </p:sp>
      <p:sp>
        <p:nvSpPr>
          <p:cNvPr id="6" name="TextBox 5"/>
          <p:cNvSpPr txBox="1"/>
          <p:nvPr/>
        </p:nvSpPr>
        <p:spPr>
          <a:xfrm>
            <a:off x="1414451" y="5680790"/>
            <a:ext cx="3414196" cy="923330"/>
          </a:xfrm>
          <a:prstGeom prst="rect">
            <a:avLst/>
          </a:prstGeom>
          <a:noFill/>
        </p:spPr>
        <p:txBody>
          <a:bodyPr wrap="square" rtlCol="0" anchor="ctr">
            <a:spAutoFit/>
          </a:bodyPr>
          <a:lstStyle/>
          <a:p>
            <a:r>
              <a:rPr lang="en-IN" dirty="0">
                <a:latin typeface="Bookman Old Style" panose="02050604050505020204" pitchFamily="18" charset="0"/>
              </a:rPr>
              <a:t> </a:t>
            </a:r>
            <a:r>
              <a:rPr lang="en-IN" dirty="0" smtClean="0">
                <a:latin typeface="Bookman Old Style" panose="02050604050505020204" pitchFamily="18" charset="0"/>
              </a:rPr>
              <a:t>    T. Sandeep</a:t>
            </a:r>
          </a:p>
          <a:p>
            <a:r>
              <a:rPr lang="en-IN" dirty="0" smtClean="0">
                <a:latin typeface="Bookman Old Style" panose="02050604050505020204" pitchFamily="18" charset="0"/>
              </a:rPr>
              <a:t>	S190812</a:t>
            </a:r>
          </a:p>
          <a:p>
            <a:r>
              <a:rPr lang="en-IN" dirty="0" smtClean="0">
                <a:latin typeface="Bookman Old Style" panose="02050604050505020204" pitchFamily="18" charset="0"/>
              </a:rPr>
              <a:t>	CSE-2C </a:t>
            </a:r>
            <a:endParaRPr lang="en-IN" dirty="0">
              <a:latin typeface="Bookman Old Style" panose="02050604050505020204" pitchFamily="18" charset="0"/>
            </a:endParaRPr>
          </a:p>
        </p:txBody>
      </p:sp>
      <p:sp>
        <p:nvSpPr>
          <p:cNvPr id="9" name="Rectangle 8"/>
          <p:cNvSpPr/>
          <p:nvPr/>
        </p:nvSpPr>
        <p:spPr>
          <a:xfrm>
            <a:off x="3894409" y="5708869"/>
            <a:ext cx="6096000" cy="923330"/>
          </a:xfrm>
          <a:prstGeom prst="rect">
            <a:avLst/>
          </a:prstGeom>
        </p:spPr>
        <p:txBody>
          <a:bodyPr>
            <a:spAutoFit/>
          </a:bodyPr>
          <a:lstStyle/>
          <a:p>
            <a:r>
              <a:rPr lang="en-IN" dirty="0" smtClean="0">
                <a:latin typeface="Bookman Old Style" panose="02050604050505020204" pitchFamily="18" charset="0"/>
              </a:rPr>
              <a:t> N. V. Surya </a:t>
            </a:r>
            <a:r>
              <a:rPr lang="en-IN" dirty="0" err="1" smtClean="0">
                <a:latin typeface="Bookman Old Style" panose="02050604050505020204" pitchFamily="18" charset="0"/>
              </a:rPr>
              <a:t>Teja</a:t>
            </a:r>
            <a:endParaRPr lang="en-IN" dirty="0" smtClean="0">
              <a:latin typeface="Bookman Old Style" panose="02050604050505020204" pitchFamily="18" charset="0"/>
            </a:endParaRPr>
          </a:p>
          <a:p>
            <a:r>
              <a:rPr lang="en-IN" dirty="0">
                <a:latin typeface="Bookman Old Style" panose="02050604050505020204" pitchFamily="18" charset="0"/>
              </a:rPr>
              <a:t>	S190771</a:t>
            </a:r>
          </a:p>
          <a:p>
            <a:r>
              <a:rPr lang="en-IN" dirty="0">
                <a:latin typeface="Bookman Old Style" panose="02050604050505020204" pitchFamily="18" charset="0"/>
              </a:rPr>
              <a:t>	CSE-2C </a:t>
            </a:r>
          </a:p>
        </p:txBody>
      </p:sp>
      <p:sp>
        <p:nvSpPr>
          <p:cNvPr id="10" name="TextBox 9"/>
          <p:cNvSpPr txBox="1"/>
          <p:nvPr/>
        </p:nvSpPr>
        <p:spPr>
          <a:xfrm>
            <a:off x="9016424" y="5267312"/>
            <a:ext cx="1947969" cy="400110"/>
          </a:xfrm>
          <a:prstGeom prst="rect">
            <a:avLst/>
          </a:prstGeom>
          <a:noFill/>
        </p:spPr>
        <p:txBody>
          <a:bodyPr wrap="none" rtlCol="0">
            <a:spAutoFit/>
          </a:bodyPr>
          <a:lstStyle/>
          <a:p>
            <a:r>
              <a:rPr lang="en-IN" sz="2000" b="1" dirty="0" smtClean="0">
                <a:latin typeface="Engravers MT" panose="02090707080505020304" pitchFamily="18" charset="0"/>
              </a:rPr>
              <a:t> Guide By</a:t>
            </a:r>
          </a:p>
        </p:txBody>
      </p:sp>
      <p:sp>
        <p:nvSpPr>
          <p:cNvPr id="12" name="Rectangle 11"/>
          <p:cNvSpPr/>
          <p:nvPr/>
        </p:nvSpPr>
        <p:spPr>
          <a:xfrm>
            <a:off x="8834846" y="5738007"/>
            <a:ext cx="6096000" cy="369332"/>
          </a:xfrm>
          <a:prstGeom prst="rect">
            <a:avLst/>
          </a:prstGeom>
        </p:spPr>
        <p:txBody>
          <a:bodyPr>
            <a:spAutoFit/>
          </a:bodyPr>
          <a:lstStyle/>
          <a:p>
            <a:r>
              <a:rPr lang="en-IN" dirty="0">
                <a:latin typeface="Bookman Old Style" panose="02050604050505020204" pitchFamily="18" charset="0"/>
              </a:rPr>
              <a:t> </a:t>
            </a:r>
            <a:r>
              <a:rPr lang="en-IN" dirty="0" smtClean="0">
                <a:latin typeface="Bookman Old Style" panose="02050604050505020204" pitchFamily="18" charset="0"/>
              </a:rPr>
              <a:t>Siva Rama </a:t>
            </a:r>
            <a:r>
              <a:rPr lang="en-IN" dirty="0" err="1" smtClean="0">
                <a:latin typeface="Bookman Old Style" panose="02050604050505020204" pitchFamily="18" charset="0"/>
              </a:rPr>
              <a:t>Sastry</a:t>
            </a:r>
            <a:r>
              <a:rPr lang="en-IN" dirty="0" smtClean="0">
                <a:latin typeface="Bookman Old Style" panose="02050604050505020204" pitchFamily="18" charset="0"/>
              </a:rPr>
              <a:t> Sir</a:t>
            </a:r>
            <a:endParaRPr lang="en-IN" dirty="0">
              <a:latin typeface="Bookman Old Style" panose="02050604050505020204" pitchFamily="18" charset="0"/>
            </a:endParaRPr>
          </a:p>
        </p:txBody>
      </p:sp>
    </p:spTree>
    <p:extLst>
      <p:ext uri="{BB962C8B-B14F-4D97-AF65-F5344CB8AC3E}">
        <p14:creationId xmlns:p14="http://schemas.microsoft.com/office/powerpoint/2010/main" val="304171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153" y="676362"/>
            <a:ext cx="8911687" cy="1280890"/>
          </a:xfrm>
        </p:spPr>
        <p:txBody>
          <a:bodyPr/>
          <a:lstStyle/>
          <a:p>
            <a:r>
              <a:rPr lang="en-IN" dirty="0" smtClean="0">
                <a:solidFill>
                  <a:schemeClr val="accent2"/>
                </a:solidFill>
                <a:latin typeface="Arial Black" panose="020B0A04020102020204" pitchFamily="34" charset="0"/>
              </a:rPr>
              <a:t>CONCLUSION </a:t>
            </a:r>
            <a:endParaRPr lang="en-IN" dirty="0">
              <a:solidFill>
                <a:schemeClr val="accent2"/>
              </a:solidFill>
              <a:latin typeface="Arial Black" panose="020B0A04020102020204" pitchFamily="34" charset="0"/>
            </a:endParaRPr>
          </a:p>
        </p:txBody>
      </p:sp>
      <p:sp>
        <p:nvSpPr>
          <p:cNvPr id="3" name="TextBox 2"/>
          <p:cNvSpPr txBox="1"/>
          <p:nvPr/>
        </p:nvSpPr>
        <p:spPr>
          <a:xfrm>
            <a:off x="2534475" y="1963041"/>
            <a:ext cx="7461041" cy="3293209"/>
          </a:xfrm>
          <a:prstGeom prst="rect">
            <a:avLst/>
          </a:prstGeom>
          <a:noFill/>
        </p:spPr>
        <p:txBody>
          <a:bodyPr wrap="square" rtlCol="0">
            <a:spAutoFit/>
          </a:bodyPr>
          <a:lstStyle/>
          <a:p>
            <a:r>
              <a:rPr lang="en-IN" sz="1600" b="1" dirty="0" smtClean="0"/>
              <a:t>In this project , Our aim </a:t>
            </a:r>
            <a:r>
              <a:rPr lang="en-IN" sz="1600" b="1" dirty="0" smtClean="0"/>
              <a:t>is to predict the future death predictions using   Random Forest Machine Learning Regression Model based on available data.</a:t>
            </a:r>
          </a:p>
          <a:p>
            <a:endParaRPr lang="en-IN" sz="1600" b="1" dirty="0"/>
          </a:p>
          <a:p>
            <a:r>
              <a:rPr lang="en-IN" sz="1600" b="1" dirty="0" smtClean="0"/>
              <a:t>This project had to predicted the deaths due to air pollution with the accuracy of 98% , which is an excellent measurement to predict the death.</a:t>
            </a:r>
          </a:p>
          <a:p>
            <a:endParaRPr lang="en-IN" sz="1600" b="1" dirty="0"/>
          </a:p>
          <a:p>
            <a:r>
              <a:rPr lang="en-IN" sz="1600" b="1" dirty="0" smtClean="0"/>
              <a:t>By this project we can create awareness among the people about the Deaths Due To Air Pollution.</a:t>
            </a:r>
          </a:p>
          <a:p>
            <a:endParaRPr lang="en-IN" sz="1600" b="1" dirty="0" smtClean="0"/>
          </a:p>
          <a:p>
            <a:r>
              <a:rPr lang="en-IN" sz="1600" b="1" dirty="0" smtClean="0"/>
              <a:t>This project is useful for environmental committees to make major actions on pollution.</a:t>
            </a:r>
          </a:p>
        </p:txBody>
      </p:sp>
    </p:spTree>
    <p:extLst>
      <p:ext uri="{BB962C8B-B14F-4D97-AF65-F5344CB8AC3E}">
        <p14:creationId xmlns:p14="http://schemas.microsoft.com/office/powerpoint/2010/main" val="3381661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43259" y="2234593"/>
            <a:ext cx="3416320" cy="1107996"/>
          </a:xfrm>
          <a:prstGeom prst="rect">
            <a:avLst/>
          </a:prstGeom>
          <a:noFill/>
        </p:spPr>
        <p:txBody>
          <a:bodyPr wrap="none" lIns="91440" tIns="45720" rIns="91440" bIns="45720" anchor="ctr">
            <a:spAutoFit/>
          </a:bodyPr>
          <a:lstStyle/>
          <a:p>
            <a:pPr algn="ctr"/>
            <a:r>
              <a:rPr lang="en-US" sz="6600" b="1" cap="none" spc="0" dirty="0" smtClean="0">
                <a:ln w="0"/>
                <a:solidFill>
                  <a:schemeClr val="tx1"/>
                </a:solidFill>
                <a:effectLst>
                  <a:outerShdw blurRad="38100" dist="19050" dir="2700000" algn="tl" rotWithShape="0">
                    <a:schemeClr val="dk1">
                      <a:alpha val="40000"/>
                    </a:schemeClr>
                  </a:outerShdw>
                </a:effectLst>
                <a:latin typeface="Sitka Small Semibold" pitchFamily="2" charset="0"/>
              </a:rPr>
              <a:t>THANK</a:t>
            </a:r>
          </a:p>
        </p:txBody>
      </p:sp>
      <p:sp>
        <p:nvSpPr>
          <p:cNvPr id="6" name="Rectangle 5"/>
          <p:cNvSpPr/>
          <p:nvPr/>
        </p:nvSpPr>
        <p:spPr>
          <a:xfrm>
            <a:off x="5066372" y="3220886"/>
            <a:ext cx="2109425" cy="1107996"/>
          </a:xfrm>
          <a:prstGeom prst="rect">
            <a:avLst/>
          </a:prstGeom>
          <a:noFill/>
        </p:spPr>
        <p:txBody>
          <a:bodyPr wrap="none" lIns="91440" tIns="45720" rIns="91440" bIns="45720">
            <a:spAutoFit/>
          </a:bodyPr>
          <a:lstStyle/>
          <a:p>
            <a:pPr algn="ctr"/>
            <a:r>
              <a:rPr lang="en-US" sz="6600" b="1" dirty="0" smtClean="0">
                <a:ln w="0"/>
                <a:effectLst>
                  <a:outerShdw blurRad="38100" dist="19050" dir="2700000" algn="tl" rotWithShape="0">
                    <a:schemeClr val="dk1">
                      <a:alpha val="40000"/>
                    </a:schemeClr>
                  </a:outerShdw>
                </a:effectLst>
                <a:latin typeface="Sitka Small Semibold" pitchFamily="2" charset="0"/>
              </a:rPr>
              <a:t>YOU</a:t>
            </a:r>
            <a:endParaRPr lang="en-US" sz="6600" b="1" cap="none" spc="0" dirty="0" smtClean="0">
              <a:ln w="0"/>
              <a:solidFill>
                <a:schemeClr val="tx1"/>
              </a:solidFill>
              <a:effectLst>
                <a:outerShdw blurRad="38100" dist="19050" dir="2700000" algn="tl" rotWithShape="0">
                  <a:schemeClr val="dk1">
                    <a:alpha val="40000"/>
                  </a:schemeClr>
                </a:outerShdw>
              </a:effectLst>
              <a:latin typeface="Sitka Small Semibold" pitchFamily="2" charset="0"/>
            </a:endParaRPr>
          </a:p>
        </p:txBody>
      </p:sp>
      <p:sp>
        <p:nvSpPr>
          <p:cNvPr id="7" name="Rectangle 6"/>
          <p:cNvSpPr/>
          <p:nvPr/>
        </p:nvSpPr>
        <p:spPr>
          <a:xfrm>
            <a:off x="7175797" y="2234593"/>
            <a:ext cx="113277" cy="19725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cision 11"/>
          <p:cNvSpPr/>
          <p:nvPr/>
        </p:nvSpPr>
        <p:spPr>
          <a:xfrm>
            <a:off x="2717075" y="731518"/>
            <a:ext cx="5995851" cy="4794069"/>
          </a:xfrm>
          <a:prstGeom prst="flowChartDecis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p:cNvSpPr/>
          <p:nvPr/>
        </p:nvSpPr>
        <p:spPr>
          <a:xfrm>
            <a:off x="7686892" y="1730411"/>
            <a:ext cx="3091405" cy="2751911"/>
          </a:xfrm>
          <a:prstGeom prst="flowChartDecis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ecision 13"/>
          <p:cNvSpPr/>
          <p:nvPr/>
        </p:nvSpPr>
        <p:spPr>
          <a:xfrm>
            <a:off x="9752263" y="2152027"/>
            <a:ext cx="2371132" cy="1908680"/>
          </a:xfrm>
          <a:prstGeom prst="flowChartDecis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959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529702" y="1815605"/>
            <a:ext cx="3595951" cy="3454993"/>
          </a:xfrm>
          <a:prstGeom prst="ellips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B0F0"/>
                </a:solidFill>
              </a:ln>
              <a:solidFill>
                <a:srgbClr val="00B0F0"/>
              </a:solidFill>
            </a:endParaRPr>
          </a:p>
        </p:txBody>
      </p:sp>
      <p:sp>
        <p:nvSpPr>
          <p:cNvPr id="5" name="Rectangle 4"/>
          <p:cNvSpPr/>
          <p:nvPr/>
        </p:nvSpPr>
        <p:spPr>
          <a:xfrm>
            <a:off x="2681559" y="3237287"/>
            <a:ext cx="3292231" cy="954107"/>
          </a:xfrm>
          <a:prstGeom prst="rect">
            <a:avLst/>
          </a:prstGeom>
          <a:noFill/>
        </p:spPr>
        <p:txBody>
          <a:bodyPr wrap="square" lIns="91440" tIns="45720" rIns="91440" bIns="45720">
            <a:spAutoFit/>
          </a:bodyPr>
          <a:lstStyle/>
          <a:p>
            <a:pPr algn="ctr"/>
            <a:r>
              <a:rPr lang="en-US" sz="2800" b="1" cap="none" spc="0" dirty="0" smtClean="0">
                <a:ln w="0"/>
                <a:solidFill>
                  <a:schemeClr val="tx1"/>
                </a:solidFill>
                <a:effectLst>
                  <a:outerShdw blurRad="38100" dist="19050" dir="2700000" algn="tl" rotWithShape="0">
                    <a:schemeClr val="dk1">
                      <a:alpha val="40000"/>
                    </a:schemeClr>
                  </a:outerShdw>
                </a:effectLst>
                <a:latin typeface="Lucida Sans Typewriter" panose="020B0509030504030204" pitchFamily="49" charset="0"/>
              </a:rPr>
              <a:t>Presentation</a:t>
            </a:r>
          </a:p>
          <a:p>
            <a:pPr algn="ctr"/>
            <a:r>
              <a:rPr lang="en-US" sz="2800" b="1" dirty="0" smtClean="0">
                <a:ln w="0"/>
                <a:effectLst>
                  <a:outerShdw blurRad="38100" dist="19050" dir="2700000" algn="tl" rotWithShape="0">
                    <a:schemeClr val="dk1">
                      <a:alpha val="40000"/>
                    </a:schemeClr>
                  </a:outerShdw>
                </a:effectLst>
                <a:latin typeface="Lucida Sans Typewriter" panose="020B0509030504030204" pitchFamily="49" charset="0"/>
              </a:rPr>
              <a:t>Topics</a:t>
            </a:r>
            <a:endParaRPr lang="en-US" sz="2800" b="1" dirty="0" smtClean="0">
              <a:ln w="0"/>
              <a:effectLst>
                <a:outerShdw blurRad="38100" dist="19050" dir="2700000" algn="tl" rotWithShape="0">
                  <a:schemeClr val="dk1">
                    <a:alpha val="40000"/>
                  </a:schemeClr>
                </a:outerShdw>
              </a:effectLst>
              <a:latin typeface="Lucida Sans Typewriter" panose="020B0509030504030204" pitchFamily="49" charset="0"/>
            </a:endParaRPr>
          </a:p>
        </p:txBody>
      </p:sp>
      <p:sp>
        <p:nvSpPr>
          <p:cNvPr id="10" name="Oval 9"/>
          <p:cNvSpPr/>
          <p:nvPr/>
        </p:nvSpPr>
        <p:spPr>
          <a:xfrm>
            <a:off x="6125654" y="1009703"/>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01</a:t>
            </a:r>
            <a:endParaRPr lang="en-IN" dirty="0">
              <a:ln w="0"/>
              <a:solidFill>
                <a:schemeClr val="tx1"/>
              </a:solidFill>
              <a:effectLst>
                <a:outerShdw blurRad="38100" dist="19050" dir="2700000" algn="tl" rotWithShape="0">
                  <a:schemeClr val="dk1">
                    <a:alpha val="40000"/>
                  </a:schemeClr>
                </a:outerShdw>
              </a:effectLst>
            </a:endParaRPr>
          </a:p>
        </p:txBody>
      </p:sp>
      <p:sp>
        <p:nvSpPr>
          <p:cNvPr id="17" name="Oval 16"/>
          <p:cNvSpPr/>
          <p:nvPr/>
        </p:nvSpPr>
        <p:spPr>
          <a:xfrm>
            <a:off x="6865257" y="1861745"/>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02</a:t>
            </a:r>
            <a:endParaRPr lang="en-IN" dirty="0">
              <a:solidFill>
                <a:schemeClr val="tx1"/>
              </a:solidFill>
            </a:endParaRPr>
          </a:p>
        </p:txBody>
      </p:sp>
      <p:sp>
        <p:nvSpPr>
          <p:cNvPr id="18" name="Oval 17"/>
          <p:cNvSpPr/>
          <p:nvPr/>
        </p:nvSpPr>
        <p:spPr>
          <a:xfrm>
            <a:off x="7574573" y="2802873"/>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03</a:t>
            </a:r>
            <a:endParaRPr lang="en-IN" dirty="0">
              <a:solidFill>
                <a:schemeClr val="tx1"/>
              </a:solidFill>
            </a:endParaRPr>
          </a:p>
        </p:txBody>
      </p:sp>
      <p:sp>
        <p:nvSpPr>
          <p:cNvPr id="19" name="Oval 18"/>
          <p:cNvSpPr/>
          <p:nvPr/>
        </p:nvSpPr>
        <p:spPr>
          <a:xfrm>
            <a:off x="6850113" y="4855028"/>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05</a:t>
            </a:r>
            <a:endParaRPr lang="en-IN" dirty="0">
              <a:solidFill>
                <a:schemeClr val="tx1"/>
              </a:solidFill>
            </a:endParaRPr>
          </a:p>
        </p:txBody>
      </p:sp>
      <p:sp>
        <p:nvSpPr>
          <p:cNvPr id="20" name="Oval 19"/>
          <p:cNvSpPr/>
          <p:nvPr/>
        </p:nvSpPr>
        <p:spPr>
          <a:xfrm>
            <a:off x="6125653" y="5685027"/>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06</a:t>
            </a:r>
            <a:endParaRPr lang="en-IN" dirty="0">
              <a:solidFill>
                <a:schemeClr val="tx1"/>
              </a:solidFill>
            </a:endParaRPr>
          </a:p>
        </p:txBody>
      </p:sp>
      <p:sp>
        <p:nvSpPr>
          <p:cNvPr id="21" name="Oval 20"/>
          <p:cNvSpPr/>
          <p:nvPr/>
        </p:nvSpPr>
        <p:spPr>
          <a:xfrm>
            <a:off x="7574572" y="4002986"/>
            <a:ext cx="724459" cy="74022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04</a:t>
            </a:r>
            <a:endParaRPr lang="en-IN" dirty="0">
              <a:solidFill>
                <a:schemeClr val="tx1"/>
              </a:solidFill>
            </a:endParaRPr>
          </a:p>
        </p:txBody>
      </p:sp>
      <p:sp>
        <p:nvSpPr>
          <p:cNvPr id="24" name="Rounded Rectangle 23"/>
          <p:cNvSpPr/>
          <p:nvPr/>
        </p:nvSpPr>
        <p:spPr>
          <a:xfrm>
            <a:off x="7139296" y="1122264"/>
            <a:ext cx="3409908" cy="413065"/>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solidFill>
                <a:schemeClr val="bg1"/>
              </a:solidFill>
            </a:endParaRPr>
          </a:p>
        </p:txBody>
      </p:sp>
      <p:sp>
        <p:nvSpPr>
          <p:cNvPr id="23" name="Rectangle 22"/>
          <p:cNvSpPr/>
          <p:nvPr/>
        </p:nvSpPr>
        <p:spPr>
          <a:xfrm>
            <a:off x="7631495" y="1117909"/>
            <a:ext cx="1584536" cy="400110"/>
          </a:xfrm>
          <a:prstGeom prst="rect">
            <a:avLst/>
          </a:prstGeom>
          <a:noFill/>
        </p:spPr>
        <p:txBody>
          <a:bodyPr wrap="none" lIns="91440" tIns="45720" rIns="91440" bIns="45720">
            <a:spAutoFit/>
          </a:bodyPr>
          <a:lstStyle/>
          <a:p>
            <a:pPr algn="ctr"/>
            <a:r>
              <a:rPr lang="en-GB" sz="2000" b="1" dirty="0" smtClean="0">
                <a:solidFill>
                  <a:srgbClr val="7030A0"/>
                </a:solidFill>
                <a:latin typeface="Raleway" panose="020B0503030101060003" pitchFamily="34" charset="0"/>
              </a:rPr>
              <a:t> Death Rates</a:t>
            </a:r>
            <a:endParaRPr lang="en-US" sz="2000" b="0" cap="none" spc="0" dirty="0">
              <a:ln w="0"/>
              <a:solidFill>
                <a:srgbClr val="7030A0"/>
              </a:solidFill>
              <a:effectLst>
                <a:outerShdw blurRad="38100" dist="19050" dir="2700000" algn="tl" rotWithShape="0">
                  <a:schemeClr val="dk1">
                    <a:alpha val="40000"/>
                  </a:schemeClr>
                </a:outerShdw>
              </a:effectLst>
            </a:endParaRPr>
          </a:p>
        </p:txBody>
      </p:sp>
      <p:sp>
        <p:nvSpPr>
          <p:cNvPr id="25" name="Rounded Rectangle 24"/>
          <p:cNvSpPr/>
          <p:nvPr/>
        </p:nvSpPr>
        <p:spPr>
          <a:xfrm>
            <a:off x="7936801" y="1882160"/>
            <a:ext cx="3409908" cy="413065"/>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defTabSz="914400">
              <a:defRPr/>
            </a:pPr>
            <a:r>
              <a:rPr lang="en-GB" sz="2000" b="1" dirty="0">
                <a:solidFill>
                  <a:srgbClr val="7030A0"/>
                </a:solidFill>
                <a:latin typeface="Raleway" panose="020B0503030101060003" pitchFamily="34" charset="0"/>
              </a:rPr>
              <a:t>Aim of your Project</a:t>
            </a:r>
          </a:p>
        </p:txBody>
      </p:sp>
      <p:sp>
        <p:nvSpPr>
          <p:cNvPr id="26" name="Rounded Rectangle 25"/>
          <p:cNvSpPr/>
          <p:nvPr/>
        </p:nvSpPr>
        <p:spPr>
          <a:xfrm>
            <a:off x="8583468" y="2905659"/>
            <a:ext cx="3409908" cy="413065"/>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n-GB" sz="2000" b="1" dirty="0" smtClean="0">
                <a:solidFill>
                  <a:srgbClr val="7030A0"/>
                </a:solidFill>
                <a:latin typeface="Raleway" panose="020B0503030101060003" pitchFamily="34" charset="0"/>
              </a:rPr>
              <a:t>Requirement  techniques</a:t>
            </a:r>
            <a:endParaRPr lang="en-GB" sz="2000" b="1" dirty="0">
              <a:solidFill>
                <a:srgbClr val="7030A0"/>
              </a:solidFill>
              <a:latin typeface="Raleway" panose="020B0503030101060003" pitchFamily="34" charset="0"/>
            </a:endParaRPr>
          </a:p>
        </p:txBody>
      </p:sp>
      <p:sp>
        <p:nvSpPr>
          <p:cNvPr id="27" name="Rounded Rectangle 26"/>
          <p:cNvSpPr/>
          <p:nvPr/>
        </p:nvSpPr>
        <p:spPr>
          <a:xfrm>
            <a:off x="8583468" y="4166567"/>
            <a:ext cx="3409908" cy="413065"/>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GB" sz="2000" b="1" dirty="0" smtClean="0">
                <a:solidFill>
                  <a:srgbClr val="7030A0"/>
                </a:solidFill>
                <a:latin typeface="Raleway" panose="020B0503030101060003" pitchFamily="34" charset="0"/>
              </a:rPr>
              <a:t>Data </a:t>
            </a:r>
            <a:r>
              <a:rPr lang="en-GB" sz="2000" b="1" dirty="0">
                <a:solidFill>
                  <a:srgbClr val="7030A0"/>
                </a:solidFill>
                <a:latin typeface="Raleway" panose="020B0503030101060003" pitchFamily="34" charset="0"/>
              </a:rPr>
              <a:t>Set</a:t>
            </a:r>
            <a:endParaRPr lang="en-IN" sz="2000" dirty="0">
              <a:solidFill>
                <a:schemeClr val="bg1"/>
              </a:solidFill>
            </a:endParaRPr>
          </a:p>
        </p:txBody>
      </p:sp>
      <p:sp>
        <p:nvSpPr>
          <p:cNvPr id="28" name="Rounded Rectangle 27"/>
          <p:cNvSpPr/>
          <p:nvPr/>
        </p:nvSpPr>
        <p:spPr>
          <a:xfrm>
            <a:off x="7936801" y="5177993"/>
            <a:ext cx="3409908" cy="413065"/>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GB" sz="2000" b="1" dirty="0" smtClean="0">
                <a:solidFill>
                  <a:srgbClr val="7030A0"/>
                </a:solidFill>
                <a:latin typeface="Raleway" panose="020B0503030101060003" pitchFamily="34" charset="0"/>
              </a:rPr>
              <a:t>Analysis</a:t>
            </a:r>
            <a:endParaRPr lang="en-IN" sz="2000" dirty="0">
              <a:solidFill>
                <a:schemeClr val="bg1"/>
              </a:solidFill>
            </a:endParaRPr>
          </a:p>
        </p:txBody>
      </p:sp>
      <p:sp>
        <p:nvSpPr>
          <p:cNvPr id="29" name="Rounded Rectangle 28"/>
          <p:cNvSpPr/>
          <p:nvPr/>
        </p:nvSpPr>
        <p:spPr>
          <a:xfrm>
            <a:off x="7139296" y="5895450"/>
            <a:ext cx="3409908" cy="413065"/>
          </a:xfrm>
          <a:prstGeom prst="roundRect">
            <a:avLst/>
          </a:prstGeom>
          <a:solidFill>
            <a:schemeClr val="bg1">
              <a:lumMod val="95000"/>
            </a:schemeClr>
          </a:solidFill>
          <a:effectLst>
            <a:outerShdw blurRad="50800" dist="38100" dir="5400000" algn="t"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IN" sz="2000" b="1" dirty="0" smtClean="0">
                <a:solidFill>
                  <a:srgbClr val="7030A0"/>
                </a:solidFill>
                <a:latin typeface="Raleway" panose="020B0503030101060003" pitchFamily="34" charset="0"/>
              </a:rPr>
              <a:t>Conclusion </a:t>
            </a:r>
            <a:endParaRPr lang="en-IN" sz="2000" dirty="0">
              <a:solidFill>
                <a:schemeClr val="bg1"/>
              </a:solidFill>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8214" b="88929" l="8974" r="90064">
                        <a14:foregroundMark x1="20192" y1="35000" x2="33013" y2="42857"/>
                        <a14:foregroundMark x1="49679" y1="35714" x2="26282" y2="26786"/>
                        <a14:foregroundMark x1="39744" y1="40714" x2="63782" y2="11429"/>
                        <a14:foregroundMark x1="18590" y1="15714" x2="48718" y2="7857"/>
                        <a14:foregroundMark x1="57051" y1="10357" x2="53526" y2="8929"/>
                        <a14:foregroundMark x1="65385" y1="52857" x2="28526" y2="50357"/>
                        <a14:foregroundMark x1="23397" y1="68929" x2="61218" y2="78571"/>
                        <a14:foregroundMark x1="59295" y1="10357" x2="59295" y2="10357"/>
                      </a14:backgroundRemoval>
                    </a14:imgEffect>
                  </a14:imgLayer>
                </a14:imgProps>
              </a:ext>
              <a:ext uri="{28A0092B-C50C-407E-A947-70E740481C1C}">
                <a14:useLocalDpi xmlns:a14="http://schemas.microsoft.com/office/drawing/2010/main" val="0"/>
              </a:ext>
            </a:extLst>
          </a:blip>
          <a:stretch>
            <a:fillRect/>
          </a:stretch>
        </p:blipFill>
        <p:spPr>
          <a:xfrm>
            <a:off x="3918026" y="2376923"/>
            <a:ext cx="819299" cy="735268"/>
          </a:xfrm>
          <a:prstGeom prst="rect">
            <a:avLst/>
          </a:prstGeom>
        </p:spPr>
      </p:pic>
    </p:spTree>
    <p:extLst>
      <p:ext uri="{BB962C8B-B14F-4D97-AF65-F5344CB8AC3E}">
        <p14:creationId xmlns:p14="http://schemas.microsoft.com/office/powerpoint/2010/main" val="3722787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547" y="580983"/>
            <a:ext cx="8911687" cy="1280890"/>
          </a:xfrm>
        </p:spPr>
        <p:txBody>
          <a:bodyPr/>
          <a:lstStyle/>
          <a:p>
            <a:r>
              <a:rPr lang="en-IN" dirty="0" smtClean="0">
                <a:solidFill>
                  <a:schemeClr val="accent2"/>
                </a:solidFill>
                <a:latin typeface="Arial Black" panose="020B0A04020102020204" pitchFamily="34" charset="0"/>
              </a:rPr>
              <a:t>What </a:t>
            </a:r>
            <a:r>
              <a:rPr lang="en-IN" dirty="0">
                <a:solidFill>
                  <a:schemeClr val="accent2"/>
                </a:solidFill>
                <a:latin typeface="Arial Black" panose="020B0A04020102020204" pitchFamily="34" charset="0"/>
              </a:rPr>
              <a:t>is Air Pollution ?</a:t>
            </a:r>
            <a:endParaRPr lang="en-IN" dirty="0">
              <a:latin typeface="Arial Black" panose="020B0A04020102020204" pitchFamily="34" charset="0"/>
            </a:endParaRPr>
          </a:p>
        </p:txBody>
      </p:sp>
      <p:sp>
        <p:nvSpPr>
          <p:cNvPr id="3" name="TextBox 2"/>
          <p:cNvSpPr txBox="1"/>
          <p:nvPr/>
        </p:nvSpPr>
        <p:spPr>
          <a:xfrm>
            <a:off x="3758559" y="1558858"/>
            <a:ext cx="7667897" cy="2031325"/>
          </a:xfrm>
          <a:prstGeom prst="rect">
            <a:avLst/>
          </a:prstGeom>
          <a:noFill/>
        </p:spPr>
        <p:txBody>
          <a:bodyPr wrap="square" rtlCol="0">
            <a:spAutoFit/>
          </a:bodyPr>
          <a:lstStyle/>
          <a:p>
            <a:pPr marL="400050" indent="-400050">
              <a:buFont typeface="+mj-lt"/>
              <a:buAutoNum type="romanUcPeriod"/>
            </a:pPr>
            <a:r>
              <a:rPr lang="en-IN" dirty="0"/>
              <a:t>It can be a presence of very harmful substance of our Earth atmosphere that can have been effects on human health and all over the living </a:t>
            </a:r>
            <a:r>
              <a:rPr lang="en-IN" dirty="0" smtClean="0"/>
              <a:t>begins.</a:t>
            </a:r>
            <a:endParaRPr lang="en-IN" dirty="0"/>
          </a:p>
          <a:p>
            <a:pPr marL="400050" indent="-400050">
              <a:buFont typeface="+mj-lt"/>
              <a:buAutoNum type="romanUcPeriod"/>
            </a:pPr>
            <a:endParaRPr lang="en-IN" dirty="0"/>
          </a:p>
          <a:p>
            <a:pPr marL="400050" indent="-400050">
              <a:buFont typeface="+mj-lt"/>
              <a:buAutoNum type="romanUcPeriod"/>
            </a:pPr>
            <a:r>
              <a:rPr lang="en-IN" dirty="0"/>
              <a:t>It’s can been have either natural or human-made </a:t>
            </a:r>
            <a:r>
              <a:rPr lang="en-IN" dirty="0" smtClean="0"/>
              <a:t> </a:t>
            </a:r>
            <a:r>
              <a:rPr lang="en-IN" dirty="0"/>
              <a:t>Ex:- chemical components , gases , particles matter , vehicles etc</a:t>
            </a:r>
            <a:r>
              <a:rPr lang="en-IN" dirty="0" smtClean="0"/>
              <a:t>…..,</a:t>
            </a:r>
            <a:endParaRPr lang="en-IN" dirty="0"/>
          </a:p>
        </p:txBody>
      </p:sp>
      <p:sp>
        <p:nvSpPr>
          <p:cNvPr id="4" name="TextBox 3"/>
          <p:cNvSpPr txBox="1"/>
          <p:nvPr/>
        </p:nvSpPr>
        <p:spPr>
          <a:xfrm>
            <a:off x="2305542" y="3944983"/>
            <a:ext cx="8549692" cy="2308324"/>
          </a:xfrm>
          <a:prstGeom prst="rect">
            <a:avLst/>
          </a:prstGeom>
          <a:noFill/>
        </p:spPr>
        <p:txBody>
          <a:bodyPr wrap="square" rtlCol="0">
            <a:spAutoFit/>
          </a:bodyPr>
          <a:lstStyle/>
          <a:p>
            <a:r>
              <a:rPr lang="en-IN" b="1" dirty="0">
                <a:solidFill>
                  <a:srgbClr val="FF0000"/>
                </a:solidFill>
              </a:rPr>
              <a:t>&gt;&gt;&gt;&gt;   </a:t>
            </a:r>
            <a:r>
              <a:rPr lang="en-IN" dirty="0"/>
              <a:t>There are some  various reasons for the Air Pollution-related deaths</a:t>
            </a:r>
          </a:p>
          <a:p>
            <a:endParaRPr lang="en-IN" dirty="0"/>
          </a:p>
          <a:p>
            <a:pPr marL="285750" indent="-285750">
              <a:buFont typeface="Arial" panose="020B0604020202020204" pitchFamily="34" charset="0"/>
              <a:buChar char="•"/>
            </a:pPr>
            <a:r>
              <a:rPr lang="en-IN" dirty="0"/>
              <a:t>Lung Cancer </a:t>
            </a:r>
          </a:p>
          <a:p>
            <a:pPr marL="285750" indent="-285750">
              <a:buFont typeface="Arial" panose="020B0604020202020204" pitchFamily="34" charset="0"/>
              <a:buChar char="•"/>
            </a:pPr>
            <a:r>
              <a:rPr lang="en-IN" dirty="0"/>
              <a:t>Cardiovascular </a:t>
            </a:r>
            <a:r>
              <a:rPr lang="en-IN" dirty="0" smtClean="0"/>
              <a:t>Diseases [</a:t>
            </a:r>
            <a:r>
              <a:rPr lang="en-IN" b="1" dirty="0" smtClean="0"/>
              <a:t>Heart or Blood Vessels</a:t>
            </a:r>
            <a:r>
              <a:rPr lang="en-IN" dirty="0" smtClean="0"/>
              <a:t>]</a:t>
            </a:r>
            <a:endParaRPr lang="en-IN" dirty="0"/>
          </a:p>
          <a:p>
            <a:pPr marL="285750" indent="-285750">
              <a:buFont typeface="Arial" panose="020B0604020202020204" pitchFamily="34" charset="0"/>
              <a:buChar char="•"/>
            </a:pPr>
            <a:r>
              <a:rPr lang="en-IN" dirty="0"/>
              <a:t>Indoor Air Pollution</a:t>
            </a:r>
          </a:p>
          <a:p>
            <a:pPr marL="285750" indent="-285750">
              <a:buFont typeface="Arial" panose="020B0604020202020204" pitchFamily="34" charset="0"/>
              <a:buChar char="•"/>
            </a:pPr>
            <a:r>
              <a:rPr lang="en-US" dirty="0"/>
              <a:t>Environmental </a:t>
            </a:r>
            <a:r>
              <a:rPr lang="en-US" dirty="0" smtClean="0"/>
              <a:t>Disasters</a:t>
            </a:r>
          </a:p>
          <a:p>
            <a:pPr marL="285750" indent="-285750">
              <a:buFont typeface="Arial" panose="020B0604020202020204" pitchFamily="34" charset="0"/>
              <a:buChar char="•"/>
            </a:pPr>
            <a:r>
              <a:rPr lang="en-US" dirty="0" smtClean="0"/>
              <a:t>Industrial </a:t>
            </a:r>
            <a:r>
              <a:rPr lang="en-US" dirty="0"/>
              <a:t>Accidents</a:t>
            </a:r>
          </a:p>
          <a:p>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688" t="464" r="33598" b="-464"/>
          <a:stretch/>
        </p:blipFill>
        <p:spPr>
          <a:xfrm>
            <a:off x="1169277" y="1317653"/>
            <a:ext cx="2272530" cy="2272530"/>
          </a:xfrm>
          <a:prstGeom prst="ellipse">
            <a:avLst/>
          </a:prstGeom>
          <a:effectLst>
            <a:outerShdw blurRad="50800" dist="38100" dir="5400000" algn="t" rotWithShape="0">
              <a:prstClr val="black">
                <a:alpha val="40000"/>
              </a:prstClr>
            </a:outerShdw>
            <a:softEdge rad="31750"/>
          </a:effec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4647" t="2244" r="8686" b="-2244"/>
          <a:stretch/>
        </p:blipFill>
        <p:spPr>
          <a:xfrm>
            <a:off x="9529571" y="4381107"/>
            <a:ext cx="2161686" cy="2161686"/>
          </a:xfrm>
          <a:prstGeom prst="ellipse">
            <a:avLst/>
          </a:prstGeom>
          <a:effectLst>
            <a:outerShdw blurRad="50800" dist="38100" dir="8100000" algn="tr" rotWithShape="0">
              <a:prstClr val="black">
                <a:alpha val="40000"/>
              </a:prstClr>
            </a:outerShdw>
            <a:softEdge rad="31750"/>
          </a:effectLst>
        </p:spPr>
      </p:pic>
    </p:spTree>
    <p:extLst>
      <p:ext uri="{BB962C8B-B14F-4D97-AF65-F5344CB8AC3E}">
        <p14:creationId xmlns:p14="http://schemas.microsoft.com/office/powerpoint/2010/main" val="48074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90" y="584921"/>
            <a:ext cx="8911687" cy="1280890"/>
          </a:xfrm>
        </p:spPr>
        <p:txBody>
          <a:bodyPr/>
          <a:lstStyle/>
          <a:p>
            <a:r>
              <a:rPr lang="en-IN" b="1" dirty="0" smtClean="0">
                <a:solidFill>
                  <a:schemeClr val="accent2"/>
                </a:solidFill>
                <a:latin typeface="Arial Black" panose="020B0A04020102020204" pitchFamily="34" charset="0"/>
              </a:rPr>
              <a:t>AIM of the project</a:t>
            </a:r>
            <a:endParaRPr lang="en-IN" b="1" dirty="0">
              <a:solidFill>
                <a:schemeClr val="accent2"/>
              </a:solidFill>
              <a:latin typeface="Arial Black" panose="020B0A04020102020204" pitchFamily="34" charset="0"/>
            </a:endParaRPr>
          </a:p>
        </p:txBody>
      </p:sp>
      <p:sp>
        <p:nvSpPr>
          <p:cNvPr id="3" name="TextBox 2"/>
          <p:cNvSpPr txBox="1"/>
          <p:nvPr/>
        </p:nvSpPr>
        <p:spPr>
          <a:xfrm>
            <a:off x="2821577" y="1763486"/>
            <a:ext cx="8856617" cy="3416320"/>
          </a:xfrm>
          <a:prstGeom prst="rect">
            <a:avLst/>
          </a:prstGeom>
          <a:noFill/>
        </p:spPr>
        <p:txBody>
          <a:bodyPr wrap="square" rtlCol="0">
            <a:spAutoFit/>
          </a:bodyPr>
          <a:lstStyle/>
          <a:p>
            <a:r>
              <a:rPr lang="en-IN" sz="2400" dirty="0"/>
              <a:t>In recent years, the effect of air pollution on human health have become </a:t>
            </a:r>
            <a:r>
              <a:rPr lang="en-IN" sz="2400" dirty="0" smtClean="0"/>
              <a:t>very </a:t>
            </a:r>
            <a:r>
              <a:rPr lang="en-IN" sz="2400" dirty="0"/>
              <a:t>critical. The releasing of pollutants into the atmosphere from different sources .</a:t>
            </a:r>
            <a:r>
              <a:rPr lang="en-IN" sz="2400" dirty="0" smtClean="0"/>
              <a:t>  </a:t>
            </a:r>
            <a:endParaRPr lang="en-IN" sz="2400" dirty="0"/>
          </a:p>
          <a:p>
            <a:r>
              <a:rPr lang="en-IN" sz="2400" dirty="0" smtClean="0"/>
              <a:t>Such </a:t>
            </a:r>
            <a:r>
              <a:rPr lang="en-IN" sz="2400" dirty="0"/>
              <a:t>as industries , vehicles , and burning fuels , has lead to decreasing the air quality . </a:t>
            </a:r>
            <a:endParaRPr lang="en-IN" sz="2400" dirty="0" smtClean="0"/>
          </a:p>
          <a:p>
            <a:endParaRPr lang="en-IN" sz="2400" dirty="0"/>
          </a:p>
          <a:p>
            <a:pPr marL="342900" indent="-342900">
              <a:buFont typeface="Courier New" panose="02070309020205020404" pitchFamily="49" charset="0"/>
              <a:buChar char="o"/>
            </a:pPr>
            <a:r>
              <a:rPr lang="en-IN" sz="2400" b="1" dirty="0" smtClean="0"/>
              <a:t>There </a:t>
            </a:r>
            <a:r>
              <a:rPr lang="en-IN" sz="2400" b="1" dirty="0"/>
              <a:t>for the project helps to predict the number of deaths due to air pollution in different years </a:t>
            </a:r>
            <a:r>
              <a:rPr lang="en-IN" sz="2400" dirty="0"/>
              <a:t>.</a:t>
            </a:r>
          </a:p>
          <a:p>
            <a:endParaRPr lang="en-IN" sz="2400" dirty="0"/>
          </a:p>
        </p:txBody>
      </p:sp>
    </p:spTree>
    <p:extLst>
      <p:ext uri="{BB962C8B-B14F-4D97-AF65-F5344CB8AC3E}">
        <p14:creationId xmlns:p14="http://schemas.microsoft.com/office/powerpoint/2010/main" val="147393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59" y="637173"/>
            <a:ext cx="8911687" cy="1280890"/>
          </a:xfrm>
        </p:spPr>
        <p:txBody>
          <a:bodyPr/>
          <a:lstStyle/>
          <a:p>
            <a:r>
              <a:rPr lang="en-IN" dirty="0" smtClean="0">
                <a:solidFill>
                  <a:schemeClr val="accent2"/>
                </a:solidFill>
                <a:latin typeface="Arial Black" panose="020B0A04020102020204" pitchFamily="34" charset="0"/>
              </a:rPr>
              <a:t>Requirement </a:t>
            </a:r>
            <a:r>
              <a:rPr lang="en-IN" dirty="0">
                <a:solidFill>
                  <a:schemeClr val="accent2"/>
                </a:solidFill>
                <a:latin typeface="Arial Black" panose="020B0A04020102020204" pitchFamily="34" charset="0"/>
              </a:rPr>
              <a:t>for this Project</a:t>
            </a:r>
          </a:p>
        </p:txBody>
      </p:sp>
      <p:sp>
        <p:nvSpPr>
          <p:cNvPr id="3" name="TextBox 2"/>
          <p:cNvSpPr txBox="1"/>
          <p:nvPr/>
        </p:nvSpPr>
        <p:spPr>
          <a:xfrm>
            <a:off x="3357154" y="1259227"/>
            <a:ext cx="8712926" cy="2123658"/>
          </a:xfrm>
          <a:prstGeom prst="rect">
            <a:avLst/>
          </a:prstGeom>
          <a:noFill/>
        </p:spPr>
        <p:txBody>
          <a:bodyPr wrap="square" rtlCol="0" anchor="ctr">
            <a:spAutoFit/>
          </a:bodyPr>
          <a:lstStyle/>
          <a:p>
            <a:r>
              <a:rPr lang="en-IN" sz="2400" b="1" dirty="0"/>
              <a:t>	</a:t>
            </a:r>
            <a:r>
              <a:rPr lang="en-IN" sz="2400" b="1" dirty="0" smtClean="0"/>
              <a:t> </a:t>
            </a:r>
            <a:r>
              <a:rPr lang="en-IN" dirty="0" smtClean="0"/>
              <a:t>In </a:t>
            </a:r>
            <a:r>
              <a:rPr lang="en-IN" dirty="0"/>
              <a:t>this project we </a:t>
            </a:r>
            <a:r>
              <a:rPr lang="en-IN" dirty="0" smtClean="0"/>
              <a:t>used </a:t>
            </a:r>
            <a:r>
              <a:rPr lang="en-IN" dirty="0"/>
              <a:t>some </a:t>
            </a:r>
            <a:r>
              <a:rPr lang="en-IN" dirty="0" smtClean="0"/>
              <a:t>python popular </a:t>
            </a:r>
            <a:r>
              <a:rPr lang="en-IN" dirty="0"/>
              <a:t>libraries</a:t>
            </a:r>
          </a:p>
          <a:p>
            <a:r>
              <a:rPr lang="en-IN" dirty="0">
                <a:solidFill>
                  <a:schemeClr val="bg1"/>
                </a:solidFill>
              </a:rPr>
              <a:t> </a:t>
            </a:r>
          </a:p>
          <a:p>
            <a:pPr marL="400050" indent="-400050">
              <a:buFont typeface="+mj-lt"/>
              <a:buAutoNum type="arabicPeriod"/>
            </a:pPr>
            <a:r>
              <a:rPr lang="en-IN" dirty="0" err="1" smtClean="0">
                <a:solidFill>
                  <a:schemeClr val="accent1">
                    <a:lumMod val="50000"/>
                  </a:schemeClr>
                </a:solidFill>
                <a:latin typeface="Arial Rounded MT Bold" panose="020F0704030504030204" pitchFamily="34" charset="0"/>
              </a:rPr>
              <a:t>NumPy</a:t>
            </a:r>
            <a:endParaRPr lang="en-IN" dirty="0">
              <a:solidFill>
                <a:schemeClr val="accent1">
                  <a:lumMod val="50000"/>
                </a:schemeClr>
              </a:solidFill>
              <a:latin typeface="Arial Rounded MT Bold" panose="020F0704030504030204" pitchFamily="34" charset="0"/>
            </a:endParaRPr>
          </a:p>
          <a:p>
            <a:pPr marL="400050" indent="-400050">
              <a:buFont typeface="+mj-lt"/>
              <a:buAutoNum type="arabicPeriod"/>
            </a:pPr>
            <a:r>
              <a:rPr lang="en-IN" dirty="0">
                <a:solidFill>
                  <a:schemeClr val="accent1">
                    <a:lumMod val="50000"/>
                  </a:schemeClr>
                </a:solidFill>
                <a:latin typeface="Arial Rounded MT Bold" panose="020F0704030504030204" pitchFamily="34" charset="0"/>
              </a:rPr>
              <a:t>Pandas</a:t>
            </a:r>
          </a:p>
          <a:p>
            <a:pPr marL="400050" indent="-400050">
              <a:buFont typeface="+mj-lt"/>
              <a:buAutoNum type="arabicPeriod"/>
            </a:pPr>
            <a:r>
              <a:rPr lang="en-IN" dirty="0" err="1" smtClean="0">
                <a:solidFill>
                  <a:schemeClr val="accent1">
                    <a:lumMod val="50000"/>
                  </a:schemeClr>
                </a:solidFill>
                <a:latin typeface="Arial Rounded MT Bold" panose="020F0704030504030204" pitchFamily="34" charset="0"/>
              </a:rPr>
              <a:t>Matplotlib</a:t>
            </a:r>
            <a:endParaRPr lang="en-IN" dirty="0" smtClean="0">
              <a:solidFill>
                <a:schemeClr val="accent1">
                  <a:lumMod val="50000"/>
                </a:schemeClr>
              </a:solidFill>
              <a:latin typeface="Arial Rounded MT Bold" panose="020F0704030504030204" pitchFamily="34" charset="0"/>
            </a:endParaRPr>
          </a:p>
          <a:p>
            <a:pPr marL="400050" indent="-400050">
              <a:buFont typeface="+mj-lt"/>
              <a:buAutoNum type="arabicPeriod"/>
            </a:pPr>
            <a:r>
              <a:rPr lang="en-IN" dirty="0" err="1" smtClean="0">
                <a:solidFill>
                  <a:schemeClr val="accent1">
                    <a:lumMod val="50000"/>
                  </a:schemeClr>
                </a:solidFill>
                <a:latin typeface="Arial Rounded MT Bold" panose="020F0704030504030204" pitchFamily="34" charset="0"/>
              </a:rPr>
              <a:t>Seaborn</a:t>
            </a:r>
            <a:endParaRPr lang="en-IN" dirty="0">
              <a:solidFill>
                <a:schemeClr val="accent1">
                  <a:lumMod val="50000"/>
                </a:schemeClr>
              </a:solidFill>
              <a:latin typeface="Arial Rounded MT Bold" panose="020F0704030504030204" pitchFamily="34" charset="0"/>
            </a:endParaRPr>
          </a:p>
          <a:p>
            <a:pPr marL="400050" indent="-400050">
              <a:buFont typeface="+mj-lt"/>
              <a:buAutoNum type="arabicPeriod"/>
            </a:pPr>
            <a:r>
              <a:rPr lang="en-IN" dirty="0" err="1" smtClean="0">
                <a:solidFill>
                  <a:schemeClr val="accent1">
                    <a:lumMod val="50000"/>
                  </a:schemeClr>
                </a:solidFill>
                <a:latin typeface="Arial Rounded MT Bold" panose="020F0704030504030204" pitchFamily="34" charset="0"/>
              </a:rPr>
              <a:t>Scikit</a:t>
            </a:r>
            <a:r>
              <a:rPr lang="en-IN" dirty="0" smtClean="0">
                <a:solidFill>
                  <a:schemeClr val="accent1">
                    <a:lumMod val="50000"/>
                  </a:schemeClr>
                </a:solidFill>
                <a:latin typeface="Arial Rounded MT Bold" panose="020F0704030504030204" pitchFamily="34" charset="0"/>
              </a:rPr>
              <a:t> Learn</a:t>
            </a:r>
            <a:endParaRPr lang="en-IN" dirty="0">
              <a:solidFill>
                <a:schemeClr val="accent1">
                  <a:lumMod val="50000"/>
                </a:schemeClr>
              </a:solidFill>
              <a:latin typeface="Arial Rounded MT Bold" panose="020F0704030504030204" pitchFamily="34" charset="0"/>
            </a:endParaRPr>
          </a:p>
        </p:txBody>
      </p:sp>
      <p:sp>
        <p:nvSpPr>
          <p:cNvPr id="4" name="TextBox 3"/>
          <p:cNvSpPr txBox="1"/>
          <p:nvPr/>
        </p:nvSpPr>
        <p:spPr>
          <a:xfrm>
            <a:off x="2442755" y="3453391"/>
            <a:ext cx="9261565" cy="2677656"/>
          </a:xfrm>
          <a:prstGeom prst="rect">
            <a:avLst/>
          </a:prstGeom>
          <a:noFill/>
        </p:spPr>
        <p:txBody>
          <a:bodyPr wrap="square" rtlCol="0">
            <a:spAutoFit/>
          </a:bodyPr>
          <a:lstStyle/>
          <a:p>
            <a:pPr marL="285750" indent="-285750">
              <a:buFont typeface="Wingdings" panose="05000000000000000000" pitchFamily="2" charset="2"/>
              <a:buChar char="§"/>
            </a:pPr>
            <a:r>
              <a:rPr lang="en-IN" sz="1400" dirty="0" smtClean="0">
                <a:solidFill>
                  <a:srgbClr val="FF0000"/>
                </a:solidFill>
              </a:rPr>
              <a:t> </a:t>
            </a:r>
            <a:r>
              <a:rPr lang="en-IN" sz="1400" b="1" dirty="0">
                <a:solidFill>
                  <a:srgbClr val="FF0000"/>
                </a:solidFill>
              </a:rPr>
              <a:t>NUMPY</a:t>
            </a:r>
            <a:r>
              <a:rPr lang="en-IN" sz="1400" dirty="0">
                <a:solidFill>
                  <a:srgbClr val="FF0000"/>
                </a:solidFill>
              </a:rPr>
              <a:t> </a:t>
            </a:r>
            <a:r>
              <a:rPr lang="en-IN" sz="1400" dirty="0" smtClean="0"/>
              <a:t>:-  </a:t>
            </a:r>
            <a:r>
              <a:rPr lang="en-US" sz="1400" dirty="0"/>
              <a:t>It can be used to perform a wide variety of mathematical operations on arrays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solidFill>
                  <a:srgbClr val="FF0000"/>
                </a:solidFill>
              </a:rPr>
              <a:t>PANDAS</a:t>
            </a:r>
            <a:r>
              <a:rPr lang="en-US" sz="1400" dirty="0" smtClean="0"/>
              <a:t> </a:t>
            </a:r>
            <a:r>
              <a:rPr lang="en-US" sz="1400" dirty="0"/>
              <a:t>:- </a:t>
            </a:r>
            <a:r>
              <a:rPr lang="en-US" sz="1400" dirty="0" smtClean="0"/>
              <a:t> pandas </a:t>
            </a:r>
            <a:r>
              <a:rPr lang="en-US" sz="1400" dirty="0"/>
              <a:t>is a Python package providing fast, flexible, and expressive data structures       </a:t>
            </a:r>
          </a:p>
          <a:p>
            <a:r>
              <a:rPr lang="en-US" sz="1400" dirty="0"/>
              <a:t> 	     </a:t>
            </a:r>
            <a:r>
              <a:rPr lang="en-US" sz="1400" dirty="0" smtClean="0"/>
              <a:t>		 </a:t>
            </a:r>
            <a:r>
              <a:rPr lang="en-US" sz="1400" dirty="0"/>
              <a:t>designed to make working with “relational” or “labeled” data both easy and intuitive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solidFill>
                  <a:srgbClr val="FF0000"/>
                </a:solidFill>
              </a:rPr>
              <a:t>MATPLOTLIB</a:t>
            </a:r>
            <a:r>
              <a:rPr lang="en-US" sz="1400" dirty="0" smtClean="0"/>
              <a:t> :-  </a:t>
            </a:r>
            <a:r>
              <a:rPr lang="en-US" sz="1400" dirty="0" err="1"/>
              <a:t>Matplotlib</a:t>
            </a:r>
            <a:r>
              <a:rPr lang="en-US" sz="1400" dirty="0"/>
              <a:t> is a comprehensive library for creating static, animated, and interactive 		</a:t>
            </a:r>
            <a:r>
              <a:rPr lang="en-US" sz="1400" dirty="0" smtClean="0"/>
              <a:t>			visualizations</a:t>
            </a:r>
            <a:r>
              <a:rPr lang="en-US" sz="1400" dirty="0"/>
              <a:t> in Python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solidFill>
                  <a:srgbClr val="FF0000"/>
                </a:solidFill>
              </a:rPr>
              <a:t>SCIKIT </a:t>
            </a:r>
            <a:r>
              <a:rPr lang="en-US" sz="1400" b="1" dirty="0">
                <a:solidFill>
                  <a:srgbClr val="FF0000"/>
                </a:solidFill>
              </a:rPr>
              <a:t>LEARN</a:t>
            </a:r>
            <a:r>
              <a:rPr lang="en-US" sz="1400" dirty="0"/>
              <a:t> :- </a:t>
            </a:r>
            <a:r>
              <a:rPr lang="en-US" sz="1400" dirty="0" smtClean="0"/>
              <a:t> </a:t>
            </a:r>
            <a:r>
              <a:rPr lang="en-US" sz="1400" dirty="0" err="1" smtClean="0"/>
              <a:t>Scikit</a:t>
            </a:r>
            <a:r>
              <a:rPr lang="en-US" sz="1400" dirty="0" smtClean="0"/>
              <a:t>– learn </a:t>
            </a:r>
            <a:r>
              <a:rPr lang="en-US" sz="1400" dirty="0"/>
              <a:t>is an open source data analysis library, and the gold standard for   			Machine Learning (ML) in the Python ecosystem. Key concepts and features 			include: Algorithmic decision-making methods, </a:t>
            </a:r>
            <a:r>
              <a:rPr lang="en-US" sz="1400" dirty="0" smtClean="0"/>
              <a:t>including </a:t>
            </a:r>
            <a:r>
              <a:rPr lang="en-US" sz="1400" dirty="0"/>
              <a:t>:</a:t>
            </a:r>
            <a:r>
              <a:rPr lang="en-US" sz="1400" dirty="0" smtClean="0"/>
              <a:t>Classification , identifying </a:t>
            </a:r>
            <a:r>
              <a:rPr lang="en-US" sz="1400" dirty="0"/>
              <a:t>and </a:t>
            </a:r>
            <a:r>
              <a:rPr lang="en-US" sz="1400" dirty="0" smtClean="0"/>
              <a:t>  	categorizing </a:t>
            </a:r>
            <a:r>
              <a:rPr lang="en-US" sz="1400" dirty="0"/>
              <a:t>data based on patterns</a:t>
            </a:r>
            <a:endParaRPr lang="en-IN" sz="1400" dirty="0"/>
          </a:p>
        </p:txBody>
      </p:sp>
    </p:spTree>
    <p:extLst>
      <p:ext uri="{BB962C8B-B14F-4D97-AF65-F5344CB8AC3E}">
        <p14:creationId xmlns:p14="http://schemas.microsoft.com/office/powerpoint/2010/main" val="3132916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3" y="637173"/>
            <a:ext cx="8911687" cy="1280890"/>
          </a:xfrm>
        </p:spPr>
        <p:txBody>
          <a:bodyPr/>
          <a:lstStyle/>
          <a:p>
            <a:r>
              <a:rPr lang="en-IN" dirty="0" smtClean="0">
                <a:solidFill>
                  <a:schemeClr val="accent2"/>
                </a:solidFill>
                <a:latin typeface="Arial Black" panose="020B0A04020102020204" pitchFamily="34" charset="0"/>
              </a:rPr>
              <a:t>DATA SET</a:t>
            </a:r>
            <a:endParaRPr lang="en-IN" dirty="0">
              <a:solidFill>
                <a:schemeClr val="accent2"/>
              </a:solidFill>
              <a:latin typeface="Arial Black" panose="020B0A04020102020204" pitchFamily="34" charset="0"/>
            </a:endParaRPr>
          </a:p>
        </p:txBody>
      </p:sp>
      <p:sp>
        <p:nvSpPr>
          <p:cNvPr id="3" name="TextBox 2"/>
          <p:cNvSpPr txBox="1"/>
          <p:nvPr/>
        </p:nvSpPr>
        <p:spPr>
          <a:xfrm>
            <a:off x="3278777" y="1348800"/>
            <a:ext cx="8477795" cy="5509200"/>
          </a:xfrm>
          <a:prstGeom prst="rect">
            <a:avLst/>
          </a:prstGeom>
          <a:noFill/>
        </p:spPr>
        <p:txBody>
          <a:bodyPr wrap="square" rtlCol="0">
            <a:spAutoFit/>
          </a:bodyPr>
          <a:lstStyle/>
          <a:p>
            <a:r>
              <a:rPr lang="en-IN" sz="1600" dirty="0"/>
              <a:t> </a:t>
            </a:r>
            <a:r>
              <a:rPr lang="en-IN" sz="1600" b="1" dirty="0">
                <a:solidFill>
                  <a:srgbClr val="FF0000"/>
                </a:solidFill>
              </a:rPr>
              <a:t>CONTEXT:-</a:t>
            </a:r>
          </a:p>
          <a:p>
            <a:r>
              <a:rPr lang="en-IN" sz="1600" dirty="0"/>
              <a:t>		</a:t>
            </a:r>
            <a:r>
              <a:rPr lang="en-US" sz="1600" dirty="0"/>
              <a:t>Air Pollution continues to be the reason for the killing of Innocent 			    	Lives in the world. This data will open your eyes and give </a:t>
            </a:r>
            <a:r>
              <a:rPr lang="en-US" sz="1600" dirty="0" smtClean="0"/>
              <a:t>to a understanding </a:t>
            </a:r>
          </a:p>
          <a:p>
            <a:r>
              <a:rPr lang="en-US" sz="1600" dirty="0"/>
              <a:t>	</a:t>
            </a:r>
            <a:r>
              <a:rPr lang="en-US" sz="1600" dirty="0" smtClean="0"/>
              <a:t>our present </a:t>
            </a:r>
            <a:r>
              <a:rPr lang="en-IN" sz="1600" dirty="0" smtClean="0"/>
              <a:t>situation.</a:t>
            </a:r>
            <a:endParaRPr lang="en-US" sz="1600" dirty="0"/>
          </a:p>
          <a:p>
            <a:endParaRPr lang="en-US" sz="1600" dirty="0"/>
          </a:p>
          <a:p>
            <a:endParaRPr lang="en-US" sz="1600" dirty="0"/>
          </a:p>
          <a:p>
            <a:r>
              <a:rPr lang="en-US" sz="1600" b="1" dirty="0">
                <a:solidFill>
                  <a:srgbClr val="FF0000"/>
                </a:solidFill>
              </a:rPr>
              <a:t>CONTENT:-</a:t>
            </a:r>
          </a:p>
          <a:p>
            <a:pPr fontAlgn="base"/>
            <a:r>
              <a:rPr lang="en-US" sz="1600" dirty="0"/>
              <a:t>		This </a:t>
            </a:r>
            <a:r>
              <a:rPr lang="en-US" sz="1600" dirty="0" smtClean="0"/>
              <a:t>data-set contains.</a:t>
            </a:r>
            <a:endParaRPr lang="en-US" sz="1600" dirty="0"/>
          </a:p>
          <a:p>
            <a:pPr fontAlgn="base"/>
            <a:endParaRPr lang="en-US" sz="1600" dirty="0">
              <a:solidFill>
                <a:schemeClr val="bg1"/>
              </a:solidFill>
            </a:endParaRPr>
          </a:p>
          <a:p>
            <a:pPr marL="285750" indent="-285750" fontAlgn="base">
              <a:buFont typeface="Arial" panose="020B0604020202020204" pitchFamily="34" charset="0"/>
              <a:buChar char="•"/>
            </a:pPr>
            <a:r>
              <a:rPr lang="en-US" sz="1600" dirty="0" smtClean="0"/>
              <a:t>		</a:t>
            </a:r>
            <a:r>
              <a:rPr lang="en-US" sz="1600" b="1" dirty="0" smtClean="0">
                <a:solidFill>
                  <a:srgbClr val="7030A0"/>
                </a:solidFill>
              </a:rPr>
              <a:t>Entity</a:t>
            </a:r>
            <a:r>
              <a:rPr lang="en-US" sz="1600" b="1" dirty="0">
                <a:solidFill>
                  <a:srgbClr val="7030A0"/>
                </a:solidFill>
              </a:rPr>
              <a:t>:</a:t>
            </a:r>
            <a:r>
              <a:rPr lang="en-US" sz="1600" dirty="0"/>
              <a:t>   It contains the name of the </a:t>
            </a:r>
            <a:r>
              <a:rPr lang="en-US" sz="1600" dirty="0" smtClean="0"/>
              <a:t>country</a:t>
            </a:r>
            <a:endParaRPr lang="en-US" sz="1600" dirty="0"/>
          </a:p>
          <a:p>
            <a:pPr marL="285750" indent="-285750" fontAlgn="base">
              <a:buFont typeface="Arial" panose="020B0604020202020204" pitchFamily="34" charset="0"/>
              <a:buChar char="•"/>
            </a:pPr>
            <a:r>
              <a:rPr lang="en-US" sz="1600" dirty="0"/>
              <a:t>		</a:t>
            </a:r>
            <a:r>
              <a:rPr lang="en-US" sz="1600" b="1" dirty="0" smtClean="0">
                <a:solidFill>
                  <a:srgbClr val="7030A0"/>
                </a:solidFill>
              </a:rPr>
              <a:t>Code</a:t>
            </a:r>
            <a:r>
              <a:rPr lang="en-US" sz="1600" b="1" dirty="0">
                <a:solidFill>
                  <a:srgbClr val="7030A0"/>
                </a:solidFill>
              </a:rPr>
              <a:t>:</a:t>
            </a:r>
            <a:r>
              <a:rPr lang="en-US" sz="1600" dirty="0"/>
              <a:t>    It contain Code of the </a:t>
            </a:r>
            <a:r>
              <a:rPr lang="en-US" sz="1600" dirty="0" smtClean="0"/>
              <a:t>country</a:t>
            </a:r>
            <a:endParaRPr lang="en-US" sz="1600" dirty="0"/>
          </a:p>
          <a:p>
            <a:pPr marL="285750" indent="-285750" fontAlgn="base">
              <a:buFont typeface="Arial" panose="020B0604020202020204" pitchFamily="34" charset="0"/>
              <a:buChar char="•"/>
            </a:pPr>
            <a:r>
              <a:rPr lang="en-US" sz="1600" dirty="0"/>
              <a:t>		</a:t>
            </a:r>
            <a:r>
              <a:rPr lang="en-US" sz="1600" b="1" dirty="0" smtClean="0">
                <a:solidFill>
                  <a:srgbClr val="7030A0"/>
                </a:solidFill>
              </a:rPr>
              <a:t>Year</a:t>
            </a:r>
            <a:r>
              <a:rPr lang="en-US" sz="1600" b="1" dirty="0">
                <a:solidFill>
                  <a:srgbClr val="7030A0"/>
                </a:solidFill>
              </a:rPr>
              <a:t>:</a:t>
            </a:r>
            <a:r>
              <a:rPr lang="en-US" sz="1600" dirty="0"/>
              <a:t>     Years range from 1990 to 2017</a:t>
            </a:r>
          </a:p>
          <a:p>
            <a:pPr marL="285750" indent="-285750" fontAlgn="base">
              <a:buFont typeface="Arial" panose="020B0604020202020204" pitchFamily="34" charset="0"/>
              <a:buChar char="•"/>
            </a:pPr>
            <a:r>
              <a:rPr lang="en-US" sz="1600" dirty="0"/>
              <a:t>		</a:t>
            </a:r>
            <a:r>
              <a:rPr lang="en-US" sz="1600" b="1" dirty="0" smtClean="0">
                <a:solidFill>
                  <a:srgbClr val="7030A0"/>
                </a:solidFill>
              </a:rPr>
              <a:t>Air </a:t>
            </a:r>
            <a:r>
              <a:rPr lang="en-US" sz="1600" b="1" dirty="0">
                <a:solidFill>
                  <a:srgbClr val="7030A0"/>
                </a:solidFill>
              </a:rPr>
              <a:t>pollution (total) (deaths per </a:t>
            </a:r>
            <a:r>
              <a:rPr lang="en-US" sz="1600" b="1" dirty="0" smtClean="0">
                <a:solidFill>
                  <a:srgbClr val="7030A0"/>
                </a:solidFill>
              </a:rPr>
              <a:t>1,00,000</a:t>
            </a:r>
            <a:r>
              <a:rPr lang="en-US" sz="1600" b="1" dirty="0">
                <a:solidFill>
                  <a:srgbClr val="7030A0"/>
                </a:solidFill>
              </a:rPr>
              <a:t>) :</a:t>
            </a:r>
            <a:r>
              <a:rPr lang="en-US" sz="1600" b="1" dirty="0">
                <a:solidFill>
                  <a:srgbClr val="FFC000"/>
                </a:solidFill>
              </a:rPr>
              <a:t> </a:t>
            </a:r>
            <a:r>
              <a:rPr lang="en-US" sz="1600" dirty="0"/>
              <a:t>Contain total 								   </a:t>
            </a:r>
            <a:r>
              <a:rPr lang="en-US" sz="1600" dirty="0" smtClean="0"/>
              <a:t>								   death</a:t>
            </a:r>
            <a:endParaRPr lang="en-US" sz="1600" dirty="0"/>
          </a:p>
          <a:p>
            <a:pPr marL="285750" indent="-285750" fontAlgn="base">
              <a:buFont typeface="Arial" panose="020B0604020202020204" pitchFamily="34" charset="0"/>
              <a:buChar char="•"/>
            </a:pPr>
            <a:r>
              <a:rPr lang="en-US" sz="1600" dirty="0"/>
              <a:t>		</a:t>
            </a:r>
            <a:r>
              <a:rPr lang="en-US" sz="1600" b="1" dirty="0" smtClean="0">
                <a:solidFill>
                  <a:srgbClr val="7030A0"/>
                </a:solidFill>
              </a:rPr>
              <a:t>Indoor </a:t>
            </a:r>
            <a:r>
              <a:rPr lang="en-US" sz="1600" b="1" dirty="0">
                <a:solidFill>
                  <a:srgbClr val="7030A0"/>
                </a:solidFill>
              </a:rPr>
              <a:t>air pollution (deaths per </a:t>
            </a:r>
            <a:r>
              <a:rPr lang="en-US" sz="1600" b="1" dirty="0" smtClean="0">
                <a:solidFill>
                  <a:srgbClr val="7030A0"/>
                </a:solidFill>
              </a:rPr>
              <a:t>1,00,000</a:t>
            </a:r>
            <a:r>
              <a:rPr lang="en-US" sz="1600" b="1" dirty="0">
                <a:solidFill>
                  <a:srgbClr val="7030A0"/>
                </a:solidFill>
              </a:rPr>
              <a:t>) : </a:t>
            </a:r>
            <a:r>
              <a:rPr lang="en-US" sz="1600" dirty="0"/>
              <a:t>Contains death 							</a:t>
            </a:r>
            <a:r>
              <a:rPr lang="en-US" sz="1600" dirty="0" smtClean="0"/>
              <a:t>								due </a:t>
            </a:r>
            <a:r>
              <a:rPr lang="en-US" sz="1600" dirty="0"/>
              <a:t>to indoor air </a:t>
            </a:r>
            <a:r>
              <a:rPr lang="en-US" sz="1600" dirty="0" smtClean="0"/>
              <a:t>pollution</a:t>
            </a:r>
            <a:endParaRPr lang="en-US" sz="1600" dirty="0"/>
          </a:p>
          <a:p>
            <a:pPr marL="285750" indent="-285750" fontAlgn="base">
              <a:buFont typeface="Arial" panose="020B0604020202020204" pitchFamily="34" charset="0"/>
              <a:buChar char="•"/>
            </a:pPr>
            <a:r>
              <a:rPr lang="en-US" sz="1600" dirty="0"/>
              <a:t>		</a:t>
            </a:r>
            <a:r>
              <a:rPr lang="en-US" sz="1600" b="1" dirty="0" smtClean="0">
                <a:solidFill>
                  <a:srgbClr val="7030A0"/>
                </a:solidFill>
              </a:rPr>
              <a:t>Outdoor </a:t>
            </a:r>
            <a:r>
              <a:rPr lang="en-US" sz="1600" b="1" dirty="0">
                <a:solidFill>
                  <a:srgbClr val="7030A0"/>
                </a:solidFill>
              </a:rPr>
              <a:t>particulate matter (deaths per </a:t>
            </a:r>
            <a:r>
              <a:rPr lang="en-US" sz="1600" b="1" dirty="0" smtClean="0">
                <a:solidFill>
                  <a:srgbClr val="7030A0"/>
                </a:solidFill>
              </a:rPr>
              <a:t>1,00,000) : </a:t>
            </a:r>
            <a:r>
              <a:rPr lang="en-US" sz="1600" dirty="0">
                <a:solidFill>
                  <a:schemeClr val="bg1"/>
                </a:solidFill>
              </a:rPr>
              <a:t>: </a:t>
            </a:r>
            <a:r>
              <a:rPr lang="en-US" sz="1600" dirty="0"/>
              <a:t>Contains 					</a:t>
            </a:r>
            <a:r>
              <a:rPr lang="en-US" sz="1600" dirty="0" smtClean="0"/>
              <a:t>									death </a:t>
            </a:r>
            <a:r>
              <a:rPr lang="en-US" sz="1600" dirty="0"/>
              <a:t>due to outdoor </a:t>
            </a:r>
            <a:r>
              <a:rPr lang="en-US" sz="1600" dirty="0" smtClean="0"/>
              <a:t>pollution</a:t>
            </a:r>
            <a:endParaRPr lang="en-US" sz="1600" dirty="0"/>
          </a:p>
          <a:p>
            <a:pPr marL="285750" indent="-285750" fontAlgn="base">
              <a:buFont typeface="Arial" panose="020B0604020202020204" pitchFamily="34" charset="0"/>
              <a:buChar char="•"/>
            </a:pPr>
            <a:r>
              <a:rPr lang="en-US" sz="1600" dirty="0"/>
              <a:t>		</a:t>
            </a:r>
            <a:r>
              <a:rPr lang="en-US" sz="1600" b="1" dirty="0" smtClean="0">
                <a:solidFill>
                  <a:srgbClr val="7030A0"/>
                </a:solidFill>
              </a:rPr>
              <a:t>Outdoor </a:t>
            </a:r>
            <a:r>
              <a:rPr lang="en-US" sz="1600" b="1" dirty="0">
                <a:solidFill>
                  <a:srgbClr val="7030A0"/>
                </a:solidFill>
              </a:rPr>
              <a:t>ozone pollution (deaths per </a:t>
            </a:r>
            <a:r>
              <a:rPr lang="en-US" sz="1600" b="1" dirty="0" smtClean="0">
                <a:solidFill>
                  <a:srgbClr val="7030A0"/>
                </a:solidFill>
              </a:rPr>
              <a:t>1,00,000</a:t>
            </a:r>
            <a:r>
              <a:rPr lang="en-US" sz="1600" b="1" dirty="0">
                <a:solidFill>
                  <a:srgbClr val="7030A0"/>
                </a:solidFill>
              </a:rPr>
              <a:t>) : </a:t>
            </a:r>
            <a:r>
              <a:rPr lang="en-US" sz="1600" dirty="0"/>
              <a:t>Death due to ozone 							</a:t>
            </a:r>
            <a:r>
              <a:rPr lang="en-US" sz="1600" dirty="0" smtClean="0"/>
              <a:t>							</a:t>
            </a:r>
            <a:r>
              <a:rPr lang="en-US" sz="1600" dirty="0"/>
              <a:t>	pollution</a:t>
            </a:r>
          </a:p>
          <a:p>
            <a:endParaRPr lang="en-IN" sz="1600" dirty="0"/>
          </a:p>
          <a:p>
            <a:endParaRPr lang="en-IN" sz="1600" dirty="0"/>
          </a:p>
        </p:txBody>
      </p:sp>
    </p:spTree>
    <p:extLst>
      <p:ext uri="{BB962C8B-B14F-4D97-AF65-F5344CB8AC3E}">
        <p14:creationId xmlns:p14="http://schemas.microsoft.com/office/powerpoint/2010/main" val="350399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341" y="597984"/>
            <a:ext cx="8911687" cy="1280890"/>
          </a:xfrm>
        </p:spPr>
        <p:txBody>
          <a:bodyPr>
            <a:normAutofit/>
          </a:bodyPr>
          <a:lstStyle/>
          <a:p>
            <a:r>
              <a:rPr lang="en-IN" sz="4000" dirty="0" smtClean="0">
                <a:solidFill>
                  <a:schemeClr val="accent2"/>
                </a:solidFill>
                <a:latin typeface="Arial Black" panose="020B0A04020102020204" pitchFamily="34" charset="0"/>
              </a:rPr>
              <a:t>ANALYSIS</a:t>
            </a:r>
            <a:endParaRPr lang="en-IN" sz="4000" dirty="0">
              <a:solidFill>
                <a:schemeClr val="accent2"/>
              </a:solidFill>
              <a:latin typeface="Arial Black" panose="020B0A04020102020204" pitchFamily="34" charset="0"/>
            </a:endParaRPr>
          </a:p>
        </p:txBody>
      </p:sp>
      <p:sp>
        <p:nvSpPr>
          <p:cNvPr id="3" name="TextBox 2"/>
          <p:cNvSpPr txBox="1"/>
          <p:nvPr/>
        </p:nvSpPr>
        <p:spPr>
          <a:xfrm>
            <a:off x="2308302" y="1509542"/>
            <a:ext cx="4185761" cy="369332"/>
          </a:xfrm>
          <a:prstGeom prst="rect">
            <a:avLst/>
          </a:prstGeom>
          <a:noFill/>
        </p:spPr>
        <p:txBody>
          <a:bodyPr wrap="none" rtlCol="0">
            <a:spAutoFit/>
          </a:bodyPr>
          <a:lstStyle/>
          <a:p>
            <a:r>
              <a:rPr lang="en-IN" b="1" dirty="0" smtClean="0"/>
              <a:t>Data Collection and </a:t>
            </a:r>
            <a:r>
              <a:rPr lang="en-IN" b="1" dirty="0" err="1"/>
              <a:t>P</a:t>
            </a:r>
            <a:r>
              <a:rPr lang="en-IN" b="1" dirty="0" err="1" smtClean="0"/>
              <a:t>reprocessing</a:t>
            </a:r>
            <a:r>
              <a:rPr lang="en-IN" b="1" dirty="0" smtClean="0"/>
              <a:t> :</a:t>
            </a:r>
            <a:endParaRPr lang="en-IN" b="1" dirty="0"/>
          </a:p>
        </p:txBody>
      </p:sp>
      <p:sp>
        <p:nvSpPr>
          <p:cNvPr id="4" name="TextBox 3"/>
          <p:cNvSpPr txBox="1"/>
          <p:nvPr/>
        </p:nvSpPr>
        <p:spPr>
          <a:xfrm>
            <a:off x="3211551" y="2163337"/>
            <a:ext cx="7548477" cy="1477328"/>
          </a:xfrm>
          <a:prstGeom prst="rect">
            <a:avLst/>
          </a:prstGeom>
          <a:noFill/>
        </p:spPr>
        <p:txBody>
          <a:bodyPr wrap="square" rtlCol="0">
            <a:spAutoFit/>
          </a:bodyPr>
          <a:lstStyle/>
          <a:p>
            <a:r>
              <a:rPr lang="en-IN" dirty="0" smtClean="0"/>
              <a:t>Our dataset taken from the </a:t>
            </a:r>
            <a:r>
              <a:rPr lang="en-IN" dirty="0" err="1" smtClean="0"/>
              <a:t>Kaggle</a:t>
            </a:r>
            <a:r>
              <a:rPr lang="en-IN" dirty="0" smtClean="0"/>
              <a:t> website. It contains the null values and missing values in code column of the dataset. So, by using pandas drop() function we dropped that column because of that column data not useful for model building. And also removed unwanted columns that are Entity column.</a:t>
            </a:r>
            <a:endParaRPr lang="en-IN" dirty="0"/>
          </a:p>
        </p:txBody>
      </p:sp>
      <p:sp>
        <p:nvSpPr>
          <p:cNvPr id="5" name="TextBox 4"/>
          <p:cNvSpPr txBox="1"/>
          <p:nvPr/>
        </p:nvSpPr>
        <p:spPr>
          <a:xfrm>
            <a:off x="2308302" y="3648129"/>
            <a:ext cx="5798634" cy="369332"/>
          </a:xfrm>
          <a:prstGeom prst="rect">
            <a:avLst/>
          </a:prstGeom>
          <a:noFill/>
        </p:spPr>
        <p:txBody>
          <a:bodyPr wrap="square" rtlCol="0">
            <a:spAutoFit/>
          </a:bodyPr>
          <a:lstStyle/>
          <a:p>
            <a:r>
              <a:rPr lang="en-IN" b="1" dirty="0" smtClean="0"/>
              <a:t>Feature Selection :</a:t>
            </a:r>
            <a:endParaRPr lang="en-IN" b="1" dirty="0"/>
          </a:p>
        </p:txBody>
      </p:sp>
      <p:sp>
        <p:nvSpPr>
          <p:cNvPr id="7" name="TextBox 6"/>
          <p:cNvSpPr txBox="1"/>
          <p:nvPr/>
        </p:nvSpPr>
        <p:spPr>
          <a:xfrm>
            <a:off x="3473155" y="4301924"/>
            <a:ext cx="7025268" cy="1200329"/>
          </a:xfrm>
          <a:prstGeom prst="rect">
            <a:avLst/>
          </a:prstGeom>
          <a:noFill/>
        </p:spPr>
        <p:txBody>
          <a:bodyPr wrap="square" rtlCol="0">
            <a:spAutoFit/>
          </a:bodyPr>
          <a:lstStyle/>
          <a:p>
            <a:r>
              <a:rPr lang="en-IN" dirty="0" smtClean="0"/>
              <a:t>The dataset columns divided into dependent(target) variable and independent(predicted) variables. In our model the target variable is Total air pollution death rate column and remaining all the columns are independent variables.</a:t>
            </a:r>
            <a:endParaRPr lang="en-IN" dirty="0"/>
          </a:p>
        </p:txBody>
      </p:sp>
    </p:spTree>
    <p:extLst>
      <p:ext uri="{BB962C8B-B14F-4D97-AF65-F5344CB8AC3E}">
        <p14:creationId xmlns:p14="http://schemas.microsoft.com/office/powerpoint/2010/main" val="1037912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2490" y="1312154"/>
            <a:ext cx="6735337" cy="367990"/>
          </a:xfrm>
          <a:prstGeom prst="rect">
            <a:avLst/>
          </a:prstGeom>
          <a:noFill/>
        </p:spPr>
        <p:txBody>
          <a:bodyPr wrap="square" rtlCol="0">
            <a:spAutoFit/>
          </a:bodyPr>
          <a:lstStyle/>
          <a:p>
            <a:r>
              <a:rPr lang="en-IN" b="1" dirty="0" smtClean="0"/>
              <a:t>Machine </a:t>
            </a:r>
            <a:r>
              <a:rPr lang="en-IN" b="1" dirty="0"/>
              <a:t>L</a:t>
            </a:r>
            <a:r>
              <a:rPr lang="en-IN" b="1" dirty="0" smtClean="0"/>
              <a:t>earning Model :</a:t>
            </a:r>
            <a:endParaRPr lang="en-IN" b="1" dirty="0"/>
          </a:p>
        </p:txBody>
      </p:sp>
      <p:sp>
        <p:nvSpPr>
          <p:cNvPr id="4" name="TextBox 3"/>
          <p:cNvSpPr txBox="1"/>
          <p:nvPr/>
        </p:nvSpPr>
        <p:spPr>
          <a:xfrm>
            <a:off x="2631689" y="1839952"/>
            <a:ext cx="8140389" cy="2031325"/>
          </a:xfrm>
          <a:prstGeom prst="rect">
            <a:avLst/>
          </a:prstGeom>
          <a:noFill/>
        </p:spPr>
        <p:txBody>
          <a:bodyPr wrap="square" rtlCol="0">
            <a:spAutoFit/>
          </a:bodyPr>
          <a:lstStyle/>
          <a:p>
            <a:r>
              <a:rPr lang="en-IN" dirty="0" smtClean="0"/>
              <a:t>For this project we used Linear Regression and Random Forest Machine Learning Algorithms. Based on available data we chosen Linear Regression and Random Forest </a:t>
            </a:r>
            <a:r>
              <a:rPr lang="en-IN" dirty="0" err="1" smtClean="0"/>
              <a:t>Regressor</a:t>
            </a:r>
            <a:r>
              <a:rPr lang="en-IN" dirty="0" smtClean="0"/>
              <a:t> models.</a:t>
            </a:r>
          </a:p>
          <a:p>
            <a:endParaRPr lang="en-IN" dirty="0"/>
          </a:p>
          <a:p>
            <a:r>
              <a:rPr lang="en-IN" dirty="0" smtClean="0"/>
              <a:t>The Random Forest performed more accurate than Linear Regression model. The advantage of random forest is combines the predictions multiple decisions tree to make more accurate predictions.</a:t>
            </a:r>
          </a:p>
        </p:txBody>
      </p:sp>
      <p:sp>
        <p:nvSpPr>
          <p:cNvPr id="6" name="TextBox 5"/>
          <p:cNvSpPr txBox="1"/>
          <p:nvPr/>
        </p:nvSpPr>
        <p:spPr>
          <a:xfrm>
            <a:off x="2082490" y="4190894"/>
            <a:ext cx="8307658" cy="369332"/>
          </a:xfrm>
          <a:prstGeom prst="rect">
            <a:avLst/>
          </a:prstGeom>
          <a:noFill/>
        </p:spPr>
        <p:txBody>
          <a:bodyPr wrap="square" rtlCol="0">
            <a:spAutoFit/>
          </a:bodyPr>
          <a:lstStyle/>
          <a:p>
            <a:r>
              <a:rPr lang="en-IN" b="1" dirty="0" smtClean="0"/>
              <a:t>Model Training and Validation :</a:t>
            </a:r>
            <a:endParaRPr lang="en-IN" b="1" dirty="0"/>
          </a:p>
        </p:txBody>
      </p:sp>
      <p:sp>
        <p:nvSpPr>
          <p:cNvPr id="7" name="TextBox 6"/>
          <p:cNvSpPr txBox="1"/>
          <p:nvPr/>
        </p:nvSpPr>
        <p:spPr>
          <a:xfrm>
            <a:off x="2631689" y="4831627"/>
            <a:ext cx="7758459" cy="1477328"/>
          </a:xfrm>
          <a:prstGeom prst="rect">
            <a:avLst/>
          </a:prstGeom>
          <a:noFill/>
        </p:spPr>
        <p:txBody>
          <a:bodyPr wrap="square" rtlCol="0">
            <a:spAutoFit/>
          </a:bodyPr>
          <a:lstStyle/>
          <a:p>
            <a:r>
              <a:rPr lang="en-IN" dirty="0" smtClean="0"/>
              <a:t>Using </a:t>
            </a:r>
            <a:r>
              <a:rPr lang="en-IN" dirty="0" err="1" smtClean="0"/>
              <a:t>train_test_split</a:t>
            </a:r>
            <a:r>
              <a:rPr lang="en-IN" dirty="0" smtClean="0"/>
              <a:t>() function from </a:t>
            </a:r>
            <a:r>
              <a:rPr lang="en-IN" dirty="0" err="1" smtClean="0"/>
              <a:t>sklearn</a:t>
            </a:r>
            <a:r>
              <a:rPr lang="en-IN" dirty="0" smtClean="0"/>
              <a:t> module we </a:t>
            </a:r>
            <a:r>
              <a:rPr lang="en-IN" dirty="0" err="1" smtClean="0"/>
              <a:t>splited</a:t>
            </a:r>
            <a:r>
              <a:rPr lang="en-IN" dirty="0" smtClean="0"/>
              <a:t> the data into training part and testing part.</a:t>
            </a:r>
          </a:p>
          <a:p>
            <a:endParaRPr lang="en-IN" dirty="0"/>
          </a:p>
          <a:p>
            <a:r>
              <a:rPr lang="en-IN" dirty="0" smtClean="0"/>
              <a:t>The training part was used to train the ML model. In the same way the testing part was used for evaluating the model performance.</a:t>
            </a:r>
          </a:p>
        </p:txBody>
      </p:sp>
    </p:spTree>
    <p:extLst>
      <p:ext uri="{BB962C8B-B14F-4D97-AF65-F5344CB8AC3E}">
        <p14:creationId xmlns:p14="http://schemas.microsoft.com/office/powerpoint/2010/main" val="605770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19815" y="1317119"/>
            <a:ext cx="5029200" cy="369332"/>
          </a:xfrm>
          <a:prstGeom prst="rect">
            <a:avLst/>
          </a:prstGeom>
          <a:noFill/>
        </p:spPr>
        <p:txBody>
          <a:bodyPr wrap="square" rtlCol="0">
            <a:spAutoFit/>
          </a:bodyPr>
          <a:lstStyle/>
          <a:p>
            <a:r>
              <a:rPr lang="en-IN" b="1" dirty="0" smtClean="0"/>
              <a:t>Model Performance : </a:t>
            </a:r>
            <a:endParaRPr lang="en-IN" b="1" dirty="0"/>
          </a:p>
        </p:txBody>
      </p:sp>
      <p:sp>
        <p:nvSpPr>
          <p:cNvPr id="4" name="TextBox 3"/>
          <p:cNvSpPr txBox="1"/>
          <p:nvPr/>
        </p:nvSpPr>
        <p:spPr>
          <a:xfrm>
            <a:off x="2756581" y="2033705"/>
            <a:ext cx="7580917" cy="1477328"/>
          </a:xfrm>
          <a:prstGeom prst="rect">
            <a:avLst/>
          </a:prstGeom>
          <a:noFill/>
        </p:spPr>
        <p:txBody>
          <a:bodyPr wrap="square" rtlCol="0">
            <a:spAutoFit/>
          </a:bodyPr>
          <a:lstStyle/>
          <a:p>
            <a:r>
              <a:rPr lang="en-IN" dirty="0" smtClean="0"/>
              <a:t>With the help of </a:t>
            </a:r>
            <a:r>
              <a:rPr lang="en-IN" dirty="0" err="1" smtClean="0"/>
              <a:t>RandomForestRegressor</a:t>
            </a:r>
            <a:r>
              <a:rPr lang="en-IN" dirty="0" smtClean="0"/>
              <a:t>() we built the model. It preformed with the accurate of 98% in the prediction of deaths.</a:t>
            </a:r>
          </a:p>
          <a:p>
            <a:endParaRPr lang="en-IN" dirty="0"/>
          </a:p>
          <a:p>
            <a:r>
              <a:rPr lang="en-IN" dirty="0" smtClean="0"/>
              <a:t>The absolute error of the model is 75% and also R-Squared of the model is near to 98%.</a:t>
            </a:r>
            <a:endParaRPr lang="en-IN" dirty="0"/>
          </a:p>
        </p:txBody>
      </p:sp>
      <p:sp>
        <p:nvSpPr>
          <p:cNvPr id="5" name="TextBox 4"/>
          <p:cNvSpPr txBox="1"/>
          <p:nvPr/>
        </p:nvSpPr>
        <p:spPr>
          <a:xfrm>
            <a:off x="2419815" y="3962791"/>
            <a:ext cx="8765178" cy="369332"/>
          </a:xfrm>
          <a:prstGeom prst="rect">
            <a:avLst/>
          </a:prstGeom>
          <a:noFill/>
        </p:spPr>
        <p:txBody>
          <a:bodyPr wrap="square" rtlCol="0">
            <a:spAutoFit/>
          </a:bodyPr>
          <a:lstStyle/>
          <a:p>
            <a:r>
              <a:rPr lang="en-IN" b="1" dirty="0" smtClean="0"/>
              <a:t>Limitations  :</a:t>
            </a:r>
            <a:endParaRPr lang="en-IN" b="1" dirty="0"/>
          </a:p>
        </p:txBody>
      </p:sp>
      <p:sp>
        <p:nvSpPr>
          <p:cNvPr id="8" name="TextBox 7"/>
          <p:cNvSpPr txBox="1"/>
          <p:nvPr/>
        </p:nvSpPr>
        <p:spPr>
          <a:xfrm>
            <a:off x="2756581" y="4783881"/>
            <a:ext cx="7319978" cy="923330"/>
          </a:xfrm>
          <a:prstGeom prst="rect">
            <a:avLst/>
          </a:prstGeom>
          <a:noFill/>
        </p:spPr>
        <p:txBody>
          <a:bodyPr wrap="square" rtlCol="0">
            <a:spAutoFit/>
          </a:bodyPr>
          <a:lstStyle/>
          <a:p>
            <a:r>
              <a:rPr lang="en-IN" dirty="0" smtClean="0"/>
              <a:t>In some cases the prediction values are incorrect. With the help of cross-validation and </a:t>
            </a:r>
            <a:r>
              <a:rPr lang="en-IN" dirty="0"/>
              <a:t>E</a:t>
            </a:r>
            <a:r>
              <a:rPr lang="en-IN" dirty="0" smtClean="0"/>
              <a:t>ngineering features to improve the performance of the model.</a:t>
            </a:r>
          </a:p>
        </p:txBody>
      </p:sp>
    </p:spTree>
    <p:extLst>
      <p:ext uri="{BB962C8B-B14F-4D97-AF65-F5344CB8AC3E}">
        <p14:creationId xmlns:p14="http://schemas.microsoft.com/office/powerpoint/2010/main" val="4036530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2034</TotalTime>
  <Words>589</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Arial</vt:lpstr>
      <vt:lpstr>Arial Black</vt:lpstr>
      <vt:lpstr>Arial Rounded MT Bold</vt:lpstr>
      <vt:lpstr>Bahnschrift SemiBold</vt:lpstr>
      <vt:lpstr>Bookman Old Style</vt:lpstr>
      <vt:lpstr>Calibri</vt:lpstr>
      <vt:lpstr>Century Gothic</vt:lpstr>
      <vt:lpstr>Courier New</vt:lpstr>
      <vt:lpstr>Engravers MT</vt:lpstr>
      <vt:lpstr>Lucida Sans Typewriter</vt:lpstr>
      <vt:lpstr>Raleway</vt:lpstr>
      <vt:lpstr>Sitka Small Semibold</vt:lpstr>
      <vt:lpstr>Wingdings</vt:lpstr>
      <vt:lpstr>Wingdings 3</vt:lpstr>
      <vt:lpstr>Wisp</vt:lpstr>
      <vt:lpstr>DEATHS DUE TO</vt:lpstr>
      <vt:lpstr>PowerPoint Presentation</vt:lpstr>
      <vt:lpstr>What is Air Pollution ?</vt:lpstr>
      <vt:lpstr>AIM of the project</vt:lpstr>
      <vt:lpstr>Requirement for this Project</vt:lpstr>
      <vt:lpstr>DATA SET</vt:lpstr>
      <vt:lpstr>ANALYSIS</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SKY_WALKER_06</dc:creator>
  <cp:lastModifiedBy>SKY_WALKER_06</cp:lastModifiedBy>
  <cp:revision>74</cp:revision>
  <dcterms:created xsi:type="dcterms:W3CDTF">2023-07-09T16:16:39Z</dcterms:created>
  <dcterms:modified xsi:type="dcterms:W3CDTF">2023-07-27T19:30:55Z</dcterms:modified>
</cp:coreProperties>
</file>