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7" r:id="rId4"/>
  </p:sldMasterIdLst>
  <p:notesMasterIdLst>
    <p:notesMasterId r:id="rId22"/>
  </p:notesMasterIdLst>
  <p:handoutMasterIdLst>
    <p:handoutMasterId r:id="rId23"/>
  </p:handoutMasterIdLst>
  <p:sldIdLst>
    <p:sldId id="268"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35" autoAdjust="0"/>
  </p:normalViewPr>
  <p:slideViewPr>
    <p:cSldViewPr snapToGrid="0" snapToObjects="1">
      <p:cViewPr varScale="1">
        <p:scale>
          <a:sx n="78" d="100"/>
          <a:sy n="78" d="100"/>
        </p:scale>
        <p:origin x="878" y="62"/>
      </p:cViewPr>
      <p:guideLst/>
    </p:cSldViewPr>
  </p:slideViewPr>
  <p:notesTextViewPr>
    <p:cViewPr>
      <p:scale>
        <a:sx n="1" d="1"/>
        <a:sy n="1" d="1"/>
      </p:scale>
      <p:origin x="0" y="0"/>
    </p:cViewPr>
  </p:notesTextViewPr>
  <p:notesViewPr>
    <p:cSldViewPr snapToGrid="0" snapToObjects="1">
      <p:cViewPr varScale="1">
        <p:scale>
          <a:sx n="68" d="100"/>
          <a:sy n="68" d="100"/>
        </p:scale>
        <p:origin x="3288" y="3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0BB816-636F-4C40-9EC7-A3BA365B89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7CE0D02-F780-4697-9A30-3F10F4D67C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99885C-64C6-4202-8B65-38170DBD673D}" type="datetimeFigureOut">
              <a:rPr lang="en-US" smtClean="0"/>
              <a:t>4/24/2025</a:t>
            </a:fld>
            <a:endParaRPr lang="en-US" dirty="0"/>
          </a:p>
        </p:txBody>
      </p:sp>
      <p:sp>
        <p:nvSpPr>
          <p:cNvPr id="4" name="Footer Placeholder 3">
            <a:extLst>
              <a:ext uri="{FF2B5EF4-FFF2-40B4-BE49-F238E27FC236}">
                <a16:creationId xmlns:a16="http://schemas.microsoft.com/office/drawing/2014/main" id="{E50C7536-00AB-4C14-90D3-7D88603F2A5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FDBC111-E561-48D6-9DB3-85F8BE552B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1AA4D1-BF1D-4260-B442-EBD7859EC5F1}" type="slidenum">
              <a:rPr lang="en-US" smtClean="0"/>
              <a:t>‹#›</a:t>
            </a:fld>
            <a:endParaRPr lang="en-US" dirty="0"/>
          </a:p>
        </p:txBody>
      </p:sp>
    </p:spTree>
    <p:extLst>
      <p:ext uri="{BB962C8B-B14F-4D97-AF65-F5344CB8AC3E}">
        <p14:creationId xmlns:p14="http://schemas.microsoft.com/office/powerpoint/2010/main" val="6911460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49326-15A5-4041-B3F6-1CB1FE840753}" type="datetimeFigureOut">
              <a:rPr lang="en-US" smtClean="0"/>
              <a:t>4/24/2025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D39BA2-F127-4DB1-B8FD-D5A70CC3E01B}" type="slidenum">
              <a:rPr lang="en-US" smtClean="0"/>
              <a:t>‹#›</a:t>
            </a:fld>
            <a:endParaRPr lang="en-US" dirty="0"/>
          </a:p>
        </p:txBody>
      </p:sp>
    </p:spTree>
    <p:extLst>
      <p:ext uri="{BB962C8B-B14F-4D97-AF65-F5344CB8AC3E}">
        <p14:creationId xmlns:p14="http://schemas.microsoft.com/office/powerpoint/2010/main" val="4002405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D39BA2-F127-4DB1-B8FD-D5A70CC3E01B}" type="slidenum">
              <a:rPr lang="en-US" smtClean="0"/>
              <a:t>1</a:t>
            </a:fld>
            <a:endParaRPr lang="en-US" dirty="0"/>
          </a:p>
        </p:txBody>
      </p:sp>
    </p:spTree>
    <p:extLst>
      <p:ext uri="{BB962C8B-B14F-4D97-AF65-F5344CB8AC3E}">
        <p14:creationId xmlns:p14="http://schemas.microsoft.com/office/powerpoint/2010/main" val="2738549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D39BA2-F127-4DB1-B8FD-D5A70CC3E01B}" type="slidenum">
              <a:rPr lang="en-US" smtClean="0"/>
              <a:t>17</a:t>
            </a:fld>
            <a:endParaRPr lang="en-US" dirty="0"/>
          </a:p>
        </p:txBody>
      </p:sp>
    </p:spTree>
    <p:extLst>
      <p:ext uri="{BB962C8B-B14F-4D97-AF65-F5344CB8AC3E}">
        <p14:creationId xmlns:p14="http://schemas.microsoft.com/office/powerpoint/2010/main" val="4083598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275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8892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95960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375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40453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3380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132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913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1431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4390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565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892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2232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5293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4066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5432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4/24/2025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952317"/>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dgs.un.org/goals/goal13" TargetMode="External"/><Relationship Id="rId2" Type="http://schemas.openxmlformats.org/officeDocument/2006/relationships/hyperlink" Target="https://www.kaggle.com/api/v1/datasets/download/bhadramohit/climate-change-dataset" TargetMode="External"/><Relationship Id="rId1" Type="http://schemas.openxmlformats.org/officeDocument/2006/relationships/slideLayout" Target="../slideLayouts/slideLayout2.xml"/><Relationship Id="rId5" Type="http://schemas.openxmlformats.org/officeDocument/2006/relationships/hyperlink" Target="https://ourworldindata.org/co2-and-other-greenhouse-gas-emissions" TargetMode="External"/><Relationship Id="rId4" Type="http://schemas.openxmlformats.org/officeDocument/2006/relationships/hyperlink" Target="https://www.ipcc.ch/"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2CC0B-D5F1-40B8-9CC6-4A36850B6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light spots">
            <a:extLst>
              <a:ext uri="{FF2B5EF4-FFF2-40B4-BE49-F238E27FC236}">
                <a16:creationId xmlns:a16="http://schemas.microsoft.com/office/drawing/2014/main" id="{1A23FE0C-9A67-334E-9B7F-83AA9CF636A8}"/>
              </a:ext>
            </a:extLst>
          </p:cNvPr>
          <p:cNvPicPr>
            <a:picLocks noChangeAspect="1"/>
          </p:cNvPicPr>
          <p:nvPr/>
        </p:nvPicPr>
        <p:blipFill rotWithShape="1">
          <a:blip r:embed="rId3" cstate="print">
            <a:duotone>
              <a:schemeClr val="bg2">
                <a:shade val="45000"/>
                <a:satMod val="135000"/>
              </a:schemeClr>
              <a:prstClr val="white"/>
            </a:duotone>
            <a:alphaModFix amt="40000"/>
            <a:extLst>
              <a:ext uri="{28A0092B-C50C-407E-A947-70E740481C1C}">
                <a14:useLocalDpi xmlns:a14="http://schemas.microsoft.com/office/drawing/2010/main"/>
              </a:ext>
            </a:extLst>
          </a:blip>
          <a:srcRect/>
          <a:stretch/>
        </p:blipFill>
        <p:spPr>
          <a:xfrm>
            <a:off x="-1" y="10"/>
            <a:ext cx="12192000" cy="6857990"/>
          </a:xfrm>
          <a:prstGeom prst="rect">
            <a:avLst/>
          </a:prstGeom>
        </p:spPr>
      </p:pic>
      <p:sp>
        <p:nvSpPr>
          <p:cNvPr id="2" name="Title 1">
            <a:extLst>
              <a:ext uri="{FF2B5EF4-FFF2-40B4-BE49-F238E27FC236}">
                <a16:creationId xmlns:a16="http://schemas.microsoft.com/office/drawing/2014/main" id="{F266081D-517B-5D43-A7B4-E67DDEDC0B31}"/>
              </a:ext>
            </a:extLst>
          </p:cNvPr>
          <p:cNvSpPr>
            <a:spLocks noGrp="1"/>
          </p:cNvSpPr>
          <p:nvPr>
            <p:ph type="ctrTitle"/>
          </p:nvPr>
        </p:nvSpPr>
        <p:spPr>
          <a:xfrm>
            <a:off x="3333135" y="439994"/>
            <a:ext cx="8171476" cy="2245971"/>
          </a:xfrm>
        </p:spPr>
        <p:txBody>
          <a:bodyPr>
            <a:noAutofit/>
          </a:bodyPr>
          <a:lstStyle/>
          <a:p>
            <a:pPr algn="ctr"/>
            <a:r>
              <a:rPr lang="en-IN" sz="3600" dirty="0"/>
              <a:t>A COMPREHENSIVE ANALYSIS ON </a:t>
            </a:r>
            <a:br>
              <a:rPr lang="en-IN" sz="3600" dirty="0"/>
            </a:br>
            <a:r>
              <a:rPr lang="en-IN" sz="3600" dirty="0"/>
              <a:t>              Climate Action </a:t>
            </a:r>
            <a:br>
              <a:rPr lang="en-IN" sz="3600" dirty="0"/>
            </a:br>
            <a:r>
              <a:rPr lang="en-IN" sz="3600" dirty="0"/>
              <a:t>                  and </a:t>
            </a:r>
            <a:br>
              <a:rPr lang="en-IN" sz="3600" dirty="0"/>
            </a:br>
            <a:r>
              <a:rPr lang="en-IN" sz="3600" dirty="0"/>
              <a:t>                Carbon Emissions </a:t>
            </a:r>
            <a:endParaRPr lang="en-US" sz="3600" dirty="0"/>
          </a:p>
        </p:txBody>
      </p:sp>
      <p:sp>
        <p:nvSpPr>
          <p:cNvPr id="13" name="Subtitle 12">
            <a:extLst>
              <a:ext uri="{FF2B5EF4-FFF2-40B4-BE49-F238E27FC236}">
                <a16:creationId xmlns:a16="http://schemas.microsoft.com/office/drawing/2014/main" id="{F05262DB-6398-4AF9-96A3-041CFB112303}"/>
              </a:ext>
            </a:extLst>
          </p:cNvPr>
          <p:cNvSpPr>
            <a:spLocks noGrp="1"/>
          </p:cNvSpPr>
          <p:nvPr>
            <p:ph type="subTitle" idx="1"/>
          </p:nvPr>
        </p:nvSpPr>
        <p:spPr>
          <a:xfrm>
            <a:off x="2589213" y="2802195"/>
            <a:ext cx="8915399" cy="3101468"/>
          </a:xfrm>
        </p:spPr>
        <p:txBody>
          <a:bodyPr>
            <a:normAutofit/>
          </a:bodyPr>
          <a:lstStyle/>
          <a:p>
            <a:pPr>
              <a:buNone/>
            </a:pPr>
            <a:r>
              <a:rPr lang="en-IN" b="1" dirty="0"/>
              <a:t>Course Code</a:t>
            </a:r>
            <a:r>
              <a:rPr lang="en-IN" dirty="0"/>
              <a:t>: CSE3040</a:t>
            </a:r>
            <a:br>
              <a:rPr lang="en-IN" dirty="0"/>
            </a:br>
            <a:r>
              <a:rPr lang="en-IN" b="1" dirty="0"/>
              <a:t>Team I </a:t>
            </a:r>
            <a:endParaRPr lang="en-IN" dirty="0"/>
          </a:p>
          <a:p>
            <a:pPr>
              <a:buNone/>
            </a:pPr>
            <a:r>
              <a:rPr lang="en-IN" b="1" dirty="0"/>
              <a:t>Team Members</a:t>
            </a:r>
            <a:r>
              <a:rPr lang="en-IN" dirty="0"/>
              <a:t>:</a:t>
            </a:r>
            <a:br>
              <a:rPr lang="en-IN" dirty="0"/>
            </a:br>
            <a:r>
              <a:rPr lang="en-IN" dirty="0"/>
              <a:t>Sandeep Kumar R (23MIA1040)</a:t>
            </a:r>
            <a:br>
              <a:rPr lang="en-IN" dirty="0"/>
            </a:br>
            <a:r>
              <a:rPr lang="en-IN" dirty="0"/>
              <a:t>Shakthi Surya S (23MIA1151)</a:t>
            </a:r>
            <a:br>
              <a:rPr lang="en-IN" dirty="0"/>
            </a:br>
            <a:r>
              <a:rPr lang="en-IN" dirty="0"/>
              <a:t>W </a:t>
            </a:r>
            <a:r>
              <a:rPr lang="en-IN" dirty="0" err="1"/>
              <a:t>Rexlin</a:t>
            </a:r>
            <a:r>
              <a:rPr lang="en-IN" dirty="0"/>
              <a:t> (23MIA1106)</a:t>
            </a:r>
          </a:p>
          <a:p>
            <a:r>
              <a:rPr lang="en-IN" b="1" dirty="0"/>
              <a:t>Guide</a:t>
            </a:r>
            <a:r>
              <a:rPr lang="en-IN" dirty="0"/>
              <a:t>: Prof. </a:t>
            </a:r>
            <a:r>
              <a:rPr lang="en-IN" dirty="0" err="1"/>
              <a:t>Asnath</a:t>
            </a:r>
            <a:r>
              <a:rPr lang="en-IN" dirty="0"/>
              <a:t> </a:t>
            </a:r>
            <a:r>
              <a:rPr lang="en-IN" dirty="0" err="1"/>
              <a:t>Victy</a:t>
            </a:r>
            <a:r>
              <a:rPr lang="en-IN" dirty="0"/>
              <a:t> Phamila</a:t>
            </a:r>
          </a:p>
          <a:p>
            <a:endParaRPr lang="en-US" dirty="0"/>
          </a:p>
        </p:txBody>
      </p:sp>
      <p:grpSp>
        <p:nvGrpSpPr>
          <p:cNvPr id="20" name="Group 19">
            <a:extLst>
              <a:ext uri="{FF2B5EF4-FFF2-40B4-BE49-F238E27FC236}">
                <a16:creationId xmlns:a16="http://schemas.microsoft.com/office/drawing/2014/main" id="{631C6CE6-1810-44ED-A6D7-3FF53040A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21" name="Freeform 11">
              <a:extLst>
                <a:ext uri="{FF2B5EF4-FFF2-40B4-BE49-F238E27FC236}">
                  <a16:creationId xmlns:a16="http://schemas.microsoft.com/office/drawing/2014/main" id="{1F6D8BFE-D0D0-4BAE-9D5A-701DE7D3C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2" name="Freeform 12">
              <a:extLst>
                <a:ext uri="{FF2B5EF4-FFF2-40B4-BE49-F238E27FC236}">
                  <a16:creationId xmlns:a16="http://schemas.microsoft.com/office/drawing/2014/main" id="{53F86D30-CEDB-4D96-AF73-AA3CD5A43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3" name="Freeform 13">
              <a:extLst>
                <a:ext uri="{FF2B5EF4-FFF2-40B4-BE49-F238E27FC236}">
                  <a16:creationId xmlns:a16="http://schemas.microsoft.com/office/drawing/2014/main" id="{F5187540-C4C8-410C-A395-69FCB1C8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4" name="Freeform 14">
              <a:extLst>
                <a:ext uri="{FF2B5EF4-FFF2-40B4-BE49-F238E27FC236}">
                  <a16:creationId xmlns:a16="http://schemas.microsoft.com/office/drawing/2014/main" id="{75BD6E4A-797C-451B-B08F-D99C1A9D1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5" name="Freeform 15">
              <a:extLst>
                <a:ext uri="{FF2B5EF4-FFF2-40B4-BE49-F238E27FC236}">
                  <a16:creationId xmlns:a16="http://schemas.microsoft.com/office/drawing/2014/main" id="{0D241082-BAFA-462E-827B-5814B020F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6" name="Freeform 16">
              <a:extLst>
                <a:ext uri="{FF2B5EF4-FFF2-40B4-BE49-F238E27FC236}">
                  <a16:creationId xmlns:a16="http://schemas.microsoft.com/office/drawing/2014/main" id="{2920CCBD-116D-450B-9608-99F05F7D78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7" name="Freeform 17">
              <a:extLst>
                <a:ext uri="{FF2B5EF4-FFF2-40B4-BE49-F238E27FC236}">
                  <a16:creationId xmlns:a16="http://schemas.microsoft.com/office/drawing/2014/main" id="{A57CD3DE-CEAF-4BD4-A5EF-24B3E622B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8" name="Freeform 18">
              <a:extLst>
                <a:ext uri="{FF2B5EF4-FFF2-40B4-BE49-F238E27FC236}">
                  <a16:creationId xmlns:a16="http://schemas.microsoft.com/office/drawing/2014/main" id="{4EC3258C-366B-4629-A7D3-5173D3637D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9" name="Freeform 19">
              <a:extLst>
                <a:ext uri="{FF2B5EF4-FFF2-40B4-BE49-F238E27FC236}">
                  <a16:creationId xmlns:a16="http://schemas.microsoft.com/office/drawing/2014/main" id="{D444D63A-CE2B-4ACD-BA0E-4ADECAD86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0" name="Freeform 20">
              <a:extLst>
                <a:ext uri="{FF2B5EF4-FFF2-40B4-BE49-F238E27FC236}">
                  <a16:creationId xmlns:a16="http://schemas.microsoft.com/office/drawing/2014/main" id="{7A504DF6-187A-4A54-96E8-3F3F28AAA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1" name="Freeform 21">
              <a:extLst>
                <a:ext uri="{FF2B5EF4-FFF2-40B4-BE49-F238E27FC236}">
                  <a16:creationId xmlns:a16="http://schemas.microsoft.com/office/drawing/2014/main" id="{FE04C6F5-6DC5-4C7E-9278-9BE624FC78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2" name="Freeform 22">
              <a:extLst>
                <a:ext uri="{FF2B5EF4-FFF2-40B4-BE49-F238E27FC236}">
                  <a16:creationId xmlns:a16="http://schemas.microsoft.com/office/drawing/2014/main" id="{94A02D9B-E6A9-4D6A-9D2A-D81C76802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34" name="Group 33">
            <a:extLst>
              <a:ext uri="{FF2B5EF4-FFF2-40B4-BE49-F238E27FC236}">
                <a16:creationId xmlns:a16="http://schemas.microsoft.com/office/drawing/2014/main" id="{B78034A6-3565-46AA-9E73-1C954666AB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35" name="Freeform 27">
              <a:extLst>
                <a:ext uri="{FF2B5EF4-FFF2-40B4-BE49-F238E27FC236}">
                  <a16:creationId xmlns:a16="http://schemas.microsoft.com/office/drawing/2014/main" id="{04947AA2-A772-42CB-9CEC-065095D3DC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36" name="Freeform 28">
              <a:extLst>
                <a:ext uri="{FF2B5EF4-FFF2-40B4-BE49-F238E27FC236}">
                  <a16:creationId xmlns:a16="http://schemas.microsoft.com/office/drawing/2014/main" id="{83C52D84-DEC1-4E16-972E-8EEA5D522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7" name="Freeform 29">
              <a:extLst>
                <a:ext uri="{FF2B5EF4-FFF2-40B4-BE49-F238E27FC236}">
                  <a16:creationId xmlns:a16="http://schemas.microsoft.com/office/drawing/2014/main" id="{2036A28D-EF09-41F7-906F-CF405361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8" name="Freeform 30">
              <a:extLst>
                <a:ext uri="{FF2B5EF4-FFF2-40B4-BE49-F238E27FC236}">
                  <a16:creationId xmlns:a16="http://schemas.microsoft.com/office/drawing/2014/main" id="{EE8D92C7-C907-4120-95E3-80E3DC85B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9" name="Freeform 31">
              <a:extLst>
                <a:ext uri="{FF2B5EF4-FFF2-40B4-BE49-F238E27FC236}">
                  <a16:creationId xmlns:a16="http://schemas.microsoft.com/office/drawing/2014/main" id="{BBCEAAB8-CD22-41D7-B330-702682A27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40" name="Freeform 32">
              <a:extLst>
                <a:ext uri="{FF2B5EF4-FFF2-40B4-BE49-F238E27FC236}">
                  <a16:creationId xmlns:a16="http://schemas.microsoft.com/office/drawing/2014/main" id="{6BBC1FEE-3D72-492B-8D8A-BE1A5507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41" name="Freeform 33">
              <a:extLst>
                <a:ext uri="{FF2B5EF4-FFF2-40B4-BE49-F238E27FC236}">
                  <a16:creationId xmlns:a16="http://schemas.microsoft.com/office/drawing/2014/main" id="{C28C6E5C-C393-435C-96A1-AA2859BDC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42" name="Freeform 34">
              <a:extLst>
                <a:ext uri="{FF2B5EF4-FFF2-40B4-BE49-F238E27FC236}">
                  <a16:creationId xmlns:a16="http://schemas.microsoft.com/office/drawing/2014/main" id="{2C2C991F-AC51-4DF5-B8DD-19B08C1CBF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43" name="Freeform 35">
              <a:extLst>
                <a:ext uri="{FF2B5EF4-FFF2-40B4-BE49-F238E27FC236}">
                  <a16:creationId xmlns:a16="http://schemas.microsoft.com/office/drawing/2014/main" id="{9C916B5F-285D-4F5A-9085-6781753AF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44" name="Freeform 36">
              <a:extLst>
                <a:ext uri="{FF2B5EF4-FFF2-40B4-BE49-F238E27FC236}">
                  <a16:creationId xmlns:a16="http://schemas.microsoft.com/office/drawing/2014/main" id="{0375DD5F-9D17-4873-B697-3D44A5EBE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45" name="Freeform 37">
              <a:extLst>
                <a:ext uri="{FF2B5EF4-FFF2-40B4-BE49-F238E27FC236}">
                  <a16:creationId xmlns:a16="http://schemas.microsoft.com/office/drawing/2014/main" id="{A159BBC7-6A8B-4612-94A8-56323452C7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46" name="Freeform 38">
              <a:extLst>
                <a:ext uri="{FF2B5EF4-FFF2-40B4-BE49-F238E27FC236}">
                  <a16:creationId xmlns:a16="http://schemas.microsoft.com/office/drawing/2014/main" id="{177C901C-F8DE-4C99-95C8-F8CA1B84F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8" name="Rectangle 47">
            <a:extLst>
              <a:ext uri="{FF2B5EF4-FFF2-40B4-BE49-F238E27FC236}">
                <a16:creationId xmlns:a16="http://schemas.microsoft.com/office/drawing/2014/main" id="{D1D655F2-6D15-4265-ADEE-EF0075C13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69">
            <a:extLst>
              <a:ext uri="{FF2B5EF4-FFF2-40B4-BE49-F238E27FC236}">
                <a16:creationId xmlns:a16="http://schemas.microsoft.com/office/drawing/2014/main" id="{3248A930-1A6E-4EFB-8213-D1AC735BE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312941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9F29-1251-0D7D-14E4-4A17EB75163E}"/>
              </a:ext>
            </a:extLst>
          </p:cNvPr>
          <p:cNvSpPr>
            <a:spLocks noGrp="1"/>
          </p:cNvSpPr>
          <p:nvPr>
            <p:ph type="ctrTitle"/>
          </p:nvPr>
        </p:nvSpPr>
        <p:spPr>
          <a:xfrm>
            <a:off x="2589213" y="511277"/>
            <a:ext cx="8915399" cy="776749"/>
          </a:xfrm>
        </p:spPr>
        <p:txBody>
          <a:bodyPr>
            <a:normAutofit fontScale="90000"/>
          </a:bodyPr>
          <a:lstStyle/>
          <a:p>
            <a:r>
              <a:rPr lang="en-IN" dirty="0"/>
              <a:t>Data Trends &amp; Distribution</a:t>
            </a:r>
          </a:p>
        </p:txBody>
      </p:sp>
      <p:pic>
        <p:nvPicPr>
          <p:cNvPr id="5" name="Picture 4">
            <a:extLst>
              <a:ext uri="{FF2B5EF4-FFF2-40B4-BE49-F238E27FC236}">
                <a16:creationId xmlns:a16="http://schemas.microsoft.com/office/drawing/2014/main" id="{F61C83E5-8CDA-49AE-511A-D2645170DF5C}"/>
              </a:ext>
            </a:extLst>
          </p:cNvPr>
          <p:cNvPicPr>
            <a:picLocks noChangeAspect="1"/>
          </p:cNvPicPr>
          <p:nvPr/>
        </p:nvPicPr>
        <p:blipFill>
          <a:blip r:embed="rId2"/>
          <a:stretch>
            <a:fillRect/>
          </a:stretch>
        </p:blipFill>
        <p:spPr>
          <a:xfrm>
            <a:off x="2980677" y="1425677"/>
            <a:ext cx="3862575" cy="2438399"/>
          </a:xfrm>
          <a:prstGeom prst="rect">
            <a:avLst/>
          </a:prstGeom>
        </p:spPr>
      </p:pic>
      <p:pic>
        <p:nvPicPr>
          <p:cNvPr id="7" name="Picture 6">
            <a:extLst>
              <a:ext uri="{FF2B5EF4-FFF2-40B4-BE49-F238E27FC236}">
                <a16:creationId xmlns:a16="http://schemas.microsoft.com/office/drawing/2014/main" id="{5EF54411-9444-A348-6625-AFE83DA71824}"/>
              </a:ext>
            </a:extLst>
          </p:cNvPr>
          <p:cNvPicPr>
            <a:picLocks noChangeAspect="1"/>
          </p:cNvPicPr>
          <p:nvPr/>
        </p:nvPicPr>
        <p:blipFill>
          <a:blip r:embed="rId3"/>
          <a:stretch>
            <a:fillRect/>
          </a:stretch>
        </p:blipFill>
        <p:spPr>
          <a:xfrm>
            <a:off x="7452852" y="1425677"/>
            <a:ext cx="3862576" cy="2438399"/>
          </a:xfrm>
          <a:prstGeom prst="rect">
            <a:avLst/>
          </a:prstGeom>
        </p:spPr>
      </p:pic>
      <p:pic>
        <p:nvPicPr>
          <p:cNvPr id="9" name="Picture 8">
            <a:extLst>
              <a:ext uri="{FF2B5EF4-FFF2-40B4-BE49-F238E27FC236}">
                <a16:creationId xmlns:a16="http://schemas.microsoft.com/office/drawing/2014/main" id="{0AABD016-3EDC-B86E-E67C-7FC57A34F3BC}"/>
              </a:ext>
            </a:extLst>
          </p:cNvPr>
          <p:cNvPicPr>
            <a:picLocks noChangeAspect="1"/>
          </p:cNvPicPr>
          <p:nvPr/>
        </p:nvPicPr>
        <p:blipFill>
          <a:blip r:embed="rId4"/>
          <a:stretch>
            <a:fillRect/>
          </a:stretch>
        </p:blipFill>
        <p:spPr>
          <a:xfrm>
            <a:off x="2980677" y="4188542"/>
            <a:ext cx="3862575" cy="2438399"/>
          </a:xfrm>
          <a:prstGeom prst="rect">
            <a:avLst/>
          </a:prstGeom>
        </p:spPr>
      </p:pic>
      <p:pic>
        <p:nvPicPr>
          <p:cNvPr id="11" name="Picture 10">
            <a:extLst>
              <a:ext uri="{FF2B5EF4-FFF2-40B4-BE49-F238E27FC236}">
                <a16:creationId xmlns:a16="http://schemas.microsoft.com/office/drawing/2014/main" id="{DB57CED7-CED7-658C-EBDB-AAC63F0B91EA}"/>
              </a:ext>
            </a:extLst>
          </p:cNvPr>
          <p:cNvPicPr>
            <a:picLocks noChangeAspect="1"/>
          </p:cNvPicPr>
          <p:nvPr/>
        </p:nvPicPr>
        <p:blipFill>
          <a:blip r:embed="rId5"/>
          <a:stretch>
            <a:fillRect/>
          </a:stretch>
        </p:blipFill>
        <p:spPr>
          <a:xfrm>
            <a:off x="7452852" y="4188541"/>
            <a:ext cx="3862576" cy="2438399"/>
          </a:xfrm>
          <a:prstGeom prst="rect">
            <a:avLst/>
          </a:prstGeom>
        </p:spPr>
      </p:pic>
    </p:spTree>
    <p:extLst>
      <p:ext uri="{BB962C8B-B14F-4D97-AF65-F5344CB8AC3E}">
        <p14:creationId xmlns:p14="http://schemas.microsoft.com/office/powerpoint/2010/main" val="2363154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F194F-1D7C-E823-02FE-701E2388770A}"/>
              </a:ext>
            </a:extLst>
          </p:cNvPr>
          <p:cNvSpPr>
            <a:spLocks noGrp="1"/>
          </p:cNvSpPr>
          <p:nvPr>
            <p:ph type="title"/>
          </p:nvPr>
        </p:nvSpPr>
        <p:spPr/>
        <p:txBody>
          <a:bodyPr/>
          <a:lstStyle/>
          <a:p>
            <a:r>
              <a:rPr lang="en-IN" dirty="0"/>
              <a:t>Correlation Analysis</a:t>
            </a:r>
          </a:p>
        </p:txBody>
      </p:sp>
      <p:sp>
        <p:nvSpPr>
          <p:cNvPr id="3" name="Content Placeholder 2">
            <a:extLst>
              <a:ext uri="{FF2B5EF4-FFF2-40B4-BE49-F238E27FC236}">
                <a16:creationId xmlns:a16="http://schemas.microsoft.com/office/drawing/2014/main" id="{3B01C095-C7DC-7283-4B38-B746EF2CF297}"/>
              </a:ext>
            </a:extLst>
          </p:cNvPr>
          <p:cNvSpPr>
            <a:spLocks noGrp="1"/>
          </p:cNvSpPr>
          <p:nvPr>
            <p:ph sz="half" idx="1"/>
          </p:nvPr>
        </p:nvSpPr>
        <p:spPr/>
        <p:txBody>
          <a:bodyPr/>
          <a:lstStyle/>
          <a:p>
            <a:r>
              <a:rPr lang="en-US" dirty="0"/>
              <a:t>The correlation heatmap reveals that CO₂ emissions moderately correlate with population, indicating that denser populations may contribute more to emissions. Renewable energy usage showed a weak but notable negative correlation with CO₂ emissions. Other factors, like forest area and rainfall, had minimal correlation, reflecting the multifactorial nature of climate change.</a:t>
            </a:r>
            <a:endParaRPr lang="en-IN" dirty="0"/>
          </a:p>
        </p:txBody>
      </p:sp>
      <p:pic>
        <p:nvPicPr>
          <p:cNvPr id="6" name="Content Placeholder 5">
            <a:extLst>
              <a:ext uri="{FF2B5EF4-FFF2-40B4-BE49-F238E27FC236}">
                <a16:creationId xmlns:a16="http://schemas.microsoft.com/office/drawing/2014/main" id="{30EBE963-A909-EBFE-29D1-494268BA3EF9}"/>
              </a:ext>
            </a:extLst>
          </p:cNvPr>
          <p:cNvPicPr>
            <a:picLocks noGrp="1" noChangeAspect="1"/>
          </p:cNvPicPr>
          <p:nvPr>
            <p:ph sz="half" idx="2"/>
          </p:nvPr>
        </p:nvPicPr>
        <p:blipFill>
          <a:blip r:embed="rId2"/>
          <a:stretch>
            <a:fillRect/>
          </a:stretch>
        </p:blipFill>
        <p:spPr>
          <a:xfrm>
            <a:off x="7191375" y="2133600"/>
            <a:ext cx="4666328" cy="3596294"/>
          </a:xfrm>
        </p:spPr>
      </p:pic>
    </p:spTree>
    <p:extLst>
      <p:ext uri="{BB962C8B-B14F-4D97-AF65-F5344CB8AC3E}">
        <p14:creationId xmlns:p14="http://schemas.microsoft.com/office/powerpoint/2010/main" val="3291844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1CAF5-4E43-64B3-641C-38CEF1ABB252}"/>
              </a:ext>
            </a:extLst>
          </p:cNvPr>
          <p:cNvSpPr>
            <a:spLocks noGrp="1"/>
          </p:cNvSpPr>
          <p:nvPr>
            <p:ph type="title"/>
          </p:nvPr>
        </p:nvSpPr>
        <p:spPr/>
        <p:txBody>
          <a:bodyPr/>
          <a:lstStyle/>
          <a:p>
            <a:r>
              <a:rPr lang="en-US" dirty="0"/>
              <a:t>Outlier Analysis Using IQR Method</a:t>
            </a:r>
            <a:endParaRPr lang="en-IN" dirty="0"/>
          </a:p>
        </p:txBody>
      </p:sp>
      <p:sp>
        <p:nvSpPr>
          <p:cNvPr id="3" name="Content Placeholder 2">
            <a:extLst>
              <a:ext uri="{FF2B5EF4-FFF2-40B4-BE49-F238E27FC236}">
                <a16:creationId xmlns:a16="http://schemas.microsoft.com/office/drawing/2014/main" id="{E445C9A3-2504-417A-F461-4ACA3F2AE936}"/>
              </a:ext>
            </a:extLst>
          </p:cNvPr>
          <p:cNvSpPr>
            <a:spLocks noGrp="1"/>
          </p:cNvSpPr>
          <p:nvPr>
            <p:ph idx="1"/>
          </p:nvPr>
        </p:nvSpPr>
        <p:spPr/>
        <p:txBody>
          <a:bodyPr>
            <a:normAutofit fontScale="77500" lnSpcReduction="20000"/>
          </a:bodyPr>
          <a:lstStyle/>
          <a:p>
            <a:pPr>
              <a:buNone/>
            </a:pPr>
            <a:r>
              <a:rPr lang="en-US" dirty="0"/>
              <a:t>       Using the Interquartile Range (IQR) method, no outliers were detected in any of the dataset’s numerical features. This confirms that all values fall within the expected range between Q1 - 1.5×IQR and Q3 + 1.5×IQR. The result aligns with the Z-score method, indicating a clean and consistent dataset.</a:t>
            </a:r>
          </a:p>
          <a:p>
            <a:pPr>
              <a:buFont typeface="Arial" panose="020B0604020202020204" pitchFamily="34" charset="0"/>
              <a:buChar char="•"/>
            </a:pPr>
            <a:r>
              <a:rPr lang="en-US" b="1" dirty="0"/>
              <a:t>Year</a:t>
            </a:r>
            <a:r>
              <a:rPr lang="en-US" dirty="0"/>
              <a:t>: No outliers; values are sequential from 2000–2023.</a:t>
            </a:r>
          </a:p>
          <a:p>
            <a:pPr>
              <a:buFont typeface="Arial" panose="020B0604020202020204" pitchFamily="34" charset="0"/>
              <a:buChar char="•"/>
            </a:pPr>
            <a:r>
              <a:rPr lang="en-US" b="1" dirty="0"/>
              <a:t>Avg Temperature</a:t>
            </a:r>
            <a:r>
              <a:rPr lang="en-US" dirty="0"/>
              <a:t>: Stable data; no sudden spikes.</a:t>
            </a:r>
          </a:p>
          <a:p>
            <a:pPr>
              <a:buFont typeface="Arial" panose="020B0604020202020204" pitchFamily="34" charset="0"/>
              <a:buChar char="•"/>
            </a:pPr>
            <a:r>
              <a:rPr lang="en-US" b="1" dirty="0"/>
              <a:t>CO₂ Emissions</a:t>
            </a:r>
            <a:r>
              <a:rPr lang="en-US" dirty="0"/>
              <a:t>: All values within normal limits.</a:t>
            </a:r>
          </a:p>
          <a:p>
            <a:pPr>
              <a:buFont typeface="Arial" panose="020B0604020202020204" pitchFamily="34" charset="0"/>
              <a:buChar char="•"/>
            </a:pPr>
            <a:r>
              <a:rPr lang="en-US" b="1" dirty="0"/>
              <a:t>Sea Level Rise</a:t>
            </a:r>
            <a:r>
              <a:rPr lang="en-US" dirty="0"/>
              <a:t>: Gradual changes; no abrupt jumps.</a:t>
            </a:r>
          </a:p>
          <a:p>
            <a:pPr>
              <a:buFont typeface="Arial" panose="020B0604020202020204" pitchFamily="34" charset="0"/>
              <a:buChar char="•"/>
            </a:pPr>
            <a:r>
              <a:rPr lang="en-US" b="1" dirty="0"/>
              <a:t>Rainfall</a:t>
            </a:r>
            <a:r>
              <a:rPr lang="en-US" dirty="0"/>
              <a:t>: Values are consistent; no extremes.</a:t>
            </a:r>
          </a:p>
          <a:p>
            <a:pPr>
              <a:buFont typeface="Arial" panose="020B0604020202020204" pitchFamily="34" charset="0"/>
              <a:buChar char="•"/>
            </a:pPr>
            <a:r>
              <a:rPr lang="en-US" b="1" dirty="0"/>
              <a:t>Population</a:t>
            </a:r>
            <a:r>
              <a:rPr lang="en-US" dirty="0"/>
              <a:t>: Likely scaled; evenly distributed.</a:t>
            </a:r>
          </a:p>
          <a:p>
            <a:pPr>
              <a:buFont typeface="Arial" panose="020B0604020202020204" pitchFamily="34" charset="0"/>
              <a:buChar char="•"/>
            </a:pPr>
            <a:r>
              <a:rPr lang="en-US" b="1" dirty="0"/>
              <a:t>Renewable Energy (%)</a:t>
            </a:r>
            <a:r>
              <a:rPr lang="en-US" dirty="0"/>
              <a:t>: Balanced adoption rates.</a:t>
            </a:r>
          </a:p>
          <a:p>
            <a:pPr>
              <a:buFont typeface="Arial" panose="020B0604020202020204" pitchFamily="34" charset="0"/>
              <a:buChar char="•"/>
            </a:pPr>
            <a:r>
              <a:rPr lang="en-US" b="1" dirty="0"/>
              <a:t>Extreme Weather Events</a:t>
            </a:r>
            <a:r>
              <a:rPr lang="en-US" dirty="0"/>
              <a:t>: No unusually high or low frequencies.</a:t>
            </a:r>
          </a:p>
          <a:p>
            <a:pPr>
              <a:buFont typeface="Arial" panose="020B0604020202020204" pitchFamily="34" charset="0"/>
              <a:buChar char="•"/>
            </a:pPr>
            <a:r>
              <a:rPr lang="en-US" b="1" dirty="0"/>
              <a:t>Forest Area (%)</a:t>
            </a:r>
            <a:r>
              <a:rPr lang="en-US" dirty="0"/>
              <a:t>: No sharp fluctuations; gradual changes observed.</a:t>
            </a:r>
          </a:p>
          <a:p>
            <a:r>
              <a:rPr lang="en-US" dirty="0"/>
              <a:t>This clean dataset ensures reliable analysis without the need for additional filtering.</a:t>
            </a:r>
          </a:p>
          <a:p>
            <a:pPr marL="0" indent="0">
              <a:buNone/>
            </a:pPr>
            <a:endParaRPr lang="en-IN" dirty="0"/>
          </a:p>
        </p:txBody>
      </p:sp>
    </p:spTree>
    <p:extLst>
      <p:ext uri="{BB962C8B-B14F-4D97-AF65-F5344CB8AC3E}">
        <p14:creationId xmlns:p14="http://schemas.microsoft.com/office/powerpoint/2010/main" val="350673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C8D30-C0CE-3724-E32B-7C676FC2A334}"/>
              </a:ext>
            </a:extLst>
          </p:cNvPr>
          <p:cNvSpPr>
            <a:spLocks noGrp="1"/>
          </p:cNvSpPr>
          <p:nvPr>
            <p:ph type="title"/>
          </p:nvPr>
        </p:nvSpPr>
        <p:spPr/>
        <p:txBody>
          <a:bodyPr/>
          <a:lstStyle/>
          <a:p>
            <a:r>
              <a:rPr lang="en-IN" dirty="0"/>
              <a:t>Model Performance:</a:t>
            </a:r>
          </a:p>
        </p:txBody>
      </p:sp>
      <p:sp>
        <p:nvSpPr>
          <p:cNvPr id="3" name="Text Placeholder 2">
            <a:extLst>
              <a:ext uri="{FF2B5EF4-FFF2-40B4-BE49-F238E27FC236}">
                <a16:creationId xmlns:a16="http://schemas.microsoft.com/office/drawing/2014/main" id="{2DC9FCEC-9BCC-B519-79D8-B5840FBC95A6}"/>
              </a:ext>
            </a:extLst>
          </p:cNvPr>
          <p:cNvSpPr>
            <a:spLocks noGrp="1"/>
          </p:cNvSpPr>
          <p:nvPr>
            <p:ph type="body" idx="1"/>
          </p:nvPr>
        </p:nvSpPr>
        <p:spPr/>
        <p:txBody>
          <a:bodyPr/>
          <a:lstStyle/>
          <a:p>
            <a:r>
              <a:rPr lang="en-IN" dirty="0"/>
              <a:t>Random Forest</a:t>
            </a:r>
          </a:p>
        </p:txBody>
      </p:sp>
      <p:sp>
        <p:nvSpPr>
          <p:cNvPr id="4" name="Content Placeholder 3">
            <a:extLst>
              <a:ext uri="{FF2B5EF4-FFF2-40B4-BE49-F238E27FC236}">
                <a16:creationId xmlns:a16="http://schemas.microsoft.com/office/drawing/2014/main" id="{43F97396-445D-E27C-9487-E4901F6771BB}"/>
              </a:ext>
            </a:extLst>
          </p:cNvPr>
          <p:cNvSpPr>
            <a:spLocks noGrp="1"/>
          </p:cNvSpPr>
          <p:nvPr>
            <p:ph sz="half" idx="2"/>
          </p:nvPr>
        </p:nvSpPr>
        <p:spPr/>
        <p:txBody>
          <a:bodyPr>
            <a:normAutofit fontScale="77500" lnSpcReduction="20000"/>
          </a:bodyPr>
          <a:lstStyle/>
          <a:p>
            <a:pPr>
              <a:buNone/>
            </a:pPr>
            <a:r>
              <a:rPr lang="en-US" b="1" dirty="0"/>
              <a:t>Random Forest Results</a:t>
            </a:r>
            <a:endParaRPr lang="en-US" dirty="0"/>
          </a:p>
          <a:p>
            <a:pPr>
              <a:buFont typeface="Arial" panose="020B0604020202020204" pitchFamily="34" charset="0"/>
              <a:buChar char="•"/>
            </a:pPr>
            <a:r>
              <a:rPr lang="en-US" b="1" dirty="0"/>
              <a:t>MAE</a:t>
            </a:r>
            <a:r>
              <a:rPr lang="en-US" dirty="0"/>
              <a:t>: 5.05</a:t>
            </a:r>
          </a:p>
          <a:p>
            <a:pPr>
              <a:buFont typeface="Arial" panose="020B0604020202020204" pitchFamily="34" charset="0"/>
              <a:buChar char="•"/>
            </a:pPr>
            <a:r>
              <a:rPr lang="en-US" b="1" dirty="0"/>
              <a:t>MSE</a:t>
            </a:r>
            <a:r>
              <a:rPr lang="en-US" dirty="0"/>
              <a:t>: 34.54</a:t>
            </a:r>
          </a:p>
          <a:p>
            <a:pPr>
              <a:buFont typeface="Arial" panose="020B0604020202020204" pitchFamily="34" charset="0"/>
              <a:buChar char="•"/>
            </a:pPr>
            <a:r>
              <a:rPr lang="en-US" b="1" dirty="0"/>
              <a:t>R² Score</a:t>
            </a:r>
            <a:r>
              <a:rPr lang="en-US" dirty="0"/>
              <a:t>: -0.059</a:t>
            </a:r>
          </a:p>
          <a:p>
            <a:r>
              <a:rPr lang="en-US" dirty="0"/>
              <a:t>The Random Forest model demonstrated only moderate performance. While Random Forests typically excel in handling non-linear patterns and reducing overfitting, this model struggled due to weak correlations between input features and the target variable (CO₂ emissions). The negative R² score suggests that the model failed to generalize well to unseen data. Overfitting may have occurred, likely due to the small dataset and possibly excessive depth or number of estimators.</a:t>
            </a:r>
          </a:p>
          <a:p>
            <a:pPr marL="0" indent="0">
              <a:buNone/>
            </a:pPr>
            <a:endParaRPr lang="en-IN" dirty="0"/>
          </a:p>
        </p:txBody>
      </p:sp>
      <p:sp>
        <p:nvSpPr>
          <p:cNvPr id="5" name="Text Placeholder 4">
            <a:extLst>
              <a:ext uri="{FF2B5EF4-FFF2-40B4-BE49-F238E27FC236}">
                <a16:creationId xmlns:a16="http://schemas.microsoft.com/office/drawing/2014/main" id="{C5D7E3C2-D408-0AD8-B0A7-8DD920208DF0}"/>
              </a:ext>
            </a:extLst>
          </p:cNvPr>
          <p:cNvSpPr>
            <a:spLocks noGrp="1"/>
          </p:cNvSpPr>
          <p:nvPr>
            <p:ph type="body" sz="quarter" idx="3"/>
          </p:nvPr>
        </p:nvSpPr>
        <p:spPr/>
        <p:txBody>
          <a:bodyPr/>
          <a:lstStyle/>
          <a:p>
            <a:r>
              <a:rPr lang="en-IN" dirty="0"/>
              <a:t>Decision Tree</a:t>
            </a:r>
          </a:p>
        </p:txBody>
      </p:sp>
      <p:sp>
        <p:nvSpPr>
          <p:cNvPr id="6" name="Content Placeholder 5">
            <a:extLst>
              <a:ext uri="{FF2B5EF4-FFF2-40B4-BE49-F238E27FC236}">
                <a16:creationId xmlns:a16="http://schemas.microsoft.com/office/drawing/2014/main" id="{5EBC1CF8-B413-E42C-DF9B-4F6033DCDB87}"/>
              </a:ext>
            </a:extLst>
          </p:cNvPr>
          <p:cNvSpPr>
            <a:spLocks noGrp="1"/>
          </p:cNvSpPr>
          <p:nvPr>
            <p:ph sz="quarter" idx="4"/>
          </p:nvPr>
        </p:nvSpPr>
        <p:spPr/>
        <p:txBody>
          <a:bodyPr>
            <a:normAutofit fontScale="77500" lnSpcReduction="20000"/>
          </a:bodyPr>
          <a:lstStyle/>
          <a:p>
            <a:pPr>
              <a:buNone/>
            </a:pPr>
            <a:r>
              <a:rPr lang="en-US" b="1" dirty="0"/>
              <a:t>Decision Tree Results</a:t>
            </a:r>
            <a:endParaRPr lang="en-US" dirty="0"/>
          </a:p>
          <a:p>
            <a:pPr>
              <a:buFont typeface="Arial" panose="020B0604020202020204" pitchFamily="34" charset="0"/>
              <a:buChar char="•"/>
            </a:pPr>
            <a:r>
              <a:rPr lang="en-US" b="1" dirty="0"/>
              <a:t>MAE</a:t>
            </a:r>
            <a:r>
              <a:rPr lang="en-US" dirty="0"/>
              <a:t>: 6.93</a:t>
            </a:r>
          </a:p>
          <a:p>
            <a:pPr>
              <a:buFont typeface="Arial" panose="020B0604020202020204" pitchFamily="34" charset="0"/>
              <a:buChar char="•"/>
            </a:pPr>
            <a:r>
              <a:rPr lang="en-US" b="1" dirty="0"/>
              <a:t>MSE</a:t>
            </a:r>
            <a:r>
              <a:rPr lang="en-US" dirty="0"/>
              <a:t>: 69.33</a:t>
            </a:r>
          </a:p>
          <a:p>
            <a:pPr>
              <a:buFont typeface="Arial" panose="020B0604020202020204" pitchFamily="34" charset="0"/>
              <a:buChar char="•"/>
            </a:pPr>
            <a:r>
              <a:rPr lang="en-US" b="1" dirty="0"/>
              <a:t>R² Score</a:t>
            </a:r>
            <a:r>
              <a:rPr lang="en-US" dirty="0"/>
              <a:t>: -1.13</a:t>
            </a:r>
          </a:p>
          <a:p>
            <a:r>
              <a:rPr lang="en-US" dirty="0"/>
              <a:t>The Decision Tree model performed the worst among the models tested. It produced the highest errors and an extremely negative R² score, indicating very poor predictive ability. Decision trees are prone to overfitting, especially on small datasets, and this effect is clearly observed here. The model likely memorized the training data instead of learning generalized patterns, leading to poor performance on the test set.</a:t>
            </a:r>
          </a:p>
          <a:p>
            <a:pPr marL="0" indent="0">
              <a:buNone/>
            </a:pPr>
            <a:endParaRPr lang="en-IN" dirty="0"/>
          </a:p>
        </p:txBody>
      </p:sp>
    </p:spTree>
    <p:extLst>
      <p:ext uri="{BB962C8B-B14F-4D97-AF65-F5344CB8AC3E}">
        <p14:creationId xmlns:p14="http://schemas.microsoft.com/office/powerpoint/2010/main" val="1102148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0D8F3-0C05-01AB-C1F3-291BB802CDF9}"/>
              </a:ext>
            </a:extLst>
          </p:cNvPr>
          <p:cNvSpPr>
            <a:spLocks noGrp="1"/>
          </p:cNvSpPr>
          <p:nvPr>
            <p:ph type="title"/>
          </p:nvPr>
        </p:nvSpPr>
        <p:spPr>
          <a:xfrm>
            <a:off x="2592925" y="624110"/>
            <a:ext cx="8911687" cy="1017877"/>
          </a:xfrm>
        </p:spPr>
        <p:txBody>
          <a:bodyPr/>
          <a:lstStyle/>
          <a:p>
            <a:r>
              <a:rPr lang="en-IN" dirty="0"/>
              <a:t>Summary of Key Results</a:t>
            </a:r>
          </a:p>
        </p:txBody>
      </p:sp>
      <p:sp>
        <p:nvSpPr>
          <p:cNvPr id="3" name="Content Placeholder 2">
            <a:extLst>
              <a:ext uri="{FF2B5EF4-FFF2-40B4-BE49-F238E27FC236}">
                <a16:creationId xmlns:a16="http://schemas.microsoft.com/office/drawing/2014/main" id="{2529524E-2779-0B68-8837-C5DCF9F7596C}"/>
              </a:ext>
            </a:extLst>
          </p:cNvPr>
          <p:cNvSpPr>
            <a:spLocks noGrp="1"/>
          </p:cNvSpPr>
          <p:nvPr>
            <p:ph idx="1"/>
          </p:nvPr>
        </p:nvSpPr>
        <p:spPr>
          <a:xfrm>
            <a:off x="2589212" y="1858297"/>
            <a:ext cx="8915400" cy="4552335"/>
          </a:xfrm>
        </p:spPr>
        <p:txBody>
          <a:bodyPr>
            <a:noAutofit/>
          </a:bodyPr>
          <a:lstStyle/>
          <a:p>
            <a:pPr>
              <a:buNone/>
            </a:pPr>
            <a:r>
              <a:rPr lang="en-US" sz="1400" dirty="0"/>
              <a:t>Our analysis of the climate dataset revealed several important patterns:</a:t>
            </a:r>
          </a:p>
          <a:p>
            <a:pPr>
              <a:buFont typeface="Arial" panose="020B0604020202020204" pitchFamily="34" charset="0"/>
              <a:buChar char="•"/>
            </a:pPr>
            <a:r>
              <a:rPr lang="en-US" sz="1400" b="1" dirty="0"/>
              <a:t>CO₂ Emissions Trends</a:t>
            </a:r>
            <a:r>
              <a:rPr lang="en-US" sz="1400" dirty="0"/>
              <a:t>: Emissions have generally increased over time across most countries. High-emission countries include the USA, China, and India, aligning with their large populations and industrial output.</a:t>
            </a:r>
          </a:p>
          <a:p>
            <a:pPr>
              <a:buFont typeface="Arial" panose="020B0604020202020204" pitchFamily="34" charset="0"/>
              <a:buChar char="•"/>
            </a:pPr>
            <a:r>
              <a:rPr lang="en-US" sz="1400" b="1" dirty="0"/>
              <a:t>Temperature Rise</a:t>
            </a:r>
            <a:r>
              <a:rPr lang="en-US" sz="1400" dirty="0"/>
              <a:t>: A steady increase in global average temperature was observed from 2000 to 2023, supporting ongoing concerns about global warming.</a:t>
            </a:r>
          </a:p>
          <a:p>
            <a:pPr>
              <a:buFont typeface="Arial" panose="020B0604020202020204" pitchFamily="34" charset="0"/>
              <a:buChar char="•"/>
            </a:pPr>
            <a:r>
              <a:rPr lang="en-US" sz="1400" b="1" dirty="0"/>
              <a:t>Renewable Energy Adoption</a:t>
            </a:r>
            <a:r>
              <a:rPr lang="en-US" sz="1400" dirty="0"/>
              <a:t>: Countries with higher renewable energy percentages showed slightly lower emissions, indicating a potential positive impact of sustainable practices.</a:t>
            </a:r>
          </a:p>
          <a:p>
            <a:pPr>
              <a:buFont typeface="Arial" panose="020B0604020202020204" pitchFamily="34" charset="0"/>
              <a:buChar char="•"/>
            </a:pPr>
            <a:r>
              <a:rPr lang="en-US" sz="1400" b="1" dirty="0"/>
              <a:t>Correlation Insights</a:t>
            </a:r>
            <a:r>
              <a:rPr lang="en-US" sz="1400" dirty="0"/>
              <a:t>: Moderate correlation exists between population and CO₂ emissions. Other features like forest area, rainfall, and extreme weather events had weaker or negligible correlations with emissions.</a:t>
            </a:r>
          </a:p>
          <a:p>
            <a:pPr>
              <a:buFont typeface="Arial" panose="020B0604020202020204" pitchFamily="34" charset="0"/>
              <a:buChar char="•"/>
            </a:pPr>
            <a:r>
              <a:rPr lang="en-US" sz="1400" b="1" dirty="0"/>
              <a:t>Outlier Analysis</a:t>
            </a:r>
            <a:r>
              <a:rPr lang="en-US" sz="1400" dirty="0"/>
              <a:t>: Both IQR and Z-score methods confirmed there were no outliers in the dataset, ensuring reliability in analysis.</a:t>
            </a:r>
          </a:p>
          <a:p>
            <a:pPr>
              <a:buFont typeface="Arial" panose="020B0604020202020204" pitchFamily="34" charset="0"/>
              <a:buChar char="•"/>
            </a:pPr>
            <a:r>
              <a:rPr lang="en-US" sz="1400" b="1" dirty="0"/>
              <a:t>Model Performance</a:t>
            </a:r>
            <a:r>
              <a:rPr lang="en-US" sz="1400" dirty="0"/>
              <a:t>: Machine learning models (Random Forest and Decision Tree) underperformed due to limited data and weak feature-target relationships, suggesting the need for further feature engineering or larger datasets.</a:t>
            </a:r>
          </a:p>
        </p:txBody>
      </p:sp>
    </p:spTree>
    <p:extLst>
      <p:ext uri="{BB962C8B-B14F-4D97-AF65-F5344CB8AC3E}">
        <p14:creationId xmlns:p14="http://schemas.microsoft.com/office/powerpoint/2010/main" val="1786002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312D8-6933-0791-A7B0-7E3A0FBE2330}"/>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05DE5DF-A3BB-69B5-B2FA-A7830D27CBFE}"/>
              </a:ext>
            </a:extLst>
          </p:cNvPr>
          <p:cNvSpPr>
            <a:spLocks noGrp="1"/>
          </p:cNvSpPr>
          <p:nvPr>
            <p:ph idx="1"/>
          </p:nvPr>
        </p:nvSpPr>
        <p:spPr>
          <a:xfrm>
            <a:off x="2589212" y="2133600"/>
            <a:ext cx="8915400" cy="2349910"/>
          </a:xfrm>
        </p:spPr>
        <p:txBody>
          <a:bodyPr>
            <a:normAutofit/>
          </a:bodyPr>
          <a:lstStyle/>
          <a:p>
            <a:r>
              <a:rPr lang="en-US" sz="2000" dirty="0"/>
              <a:t>Our study shows that data science can uncover powerful insights about climate trends. We identified how emissions, temperature, and renewable energy usage interact. These findings support the goals of SDG 13 and suggest areas for deeper exploration, including predictive modeling and policy simulation. Tackling climate change begins with understanding it—and our data helps do just that.</a:t>
            </a:r>
            <a:endParaRPr lang="en-IN" sz="2000" dirty="0"/>
          </a:p>
        </p:txBody>
      </p:sp>
    </p:spTree>
    <p:extLst>
      <p:ext uri="{BB962C8B-B14F-4D97-AF65-F5344CB8AC3E}">
        <p14:creationId xmlns:p14="http://schemas.microsoft.com/office/powerpoint/2010/main" val="276953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487C4-C099-AA9E-7683-C7E27AC86D66}"/>
              </a:ext>
            </a:extLst>
          </p:cNvPr>
          <p:cNvSpPr>
            <a:spLocks noGrp="1"/>
          </p:cNvSpPr>
          <p:nvPr>
            <p:ph type="title"/>
          </p:nvPr>
        </p:nvSpPr>
        <p:spPr/>
        <p:txBody>
          <a:bodyPr/>
          <a:lstStyle/>
          <a:p>
            <a:r>
              <a:rPr lang="en-IN" dirty="0"/>
              <a:t>Reference </a:t>
            </a:r>
          </a:p>
        </p:txBody>
      </p:sp>
      <p:sp>
        <p:nvSpPr>
          <p:cNvPr id="3" name="Content Placeholder 2">
            <a:extLst>
              <a:ext uri="{FF2B5EF4-FFF2-40B4-BE49-F238E27FC236}">
                <a16:creationId xmlns:a16="http://schemas.microsoft.com/office/drawing/2014/main" id="{CDA6FE16-8EE5-A94F-3204-AC250FA81916}"/>
              </a:ext>
            </a:extLst>
          </p:cNvPr>
          <p:cNvSpPr>
            <a:spLocks noGrp="1"/>
          </p:cNvSpPr>
          <p:nvPr>
            <p:ph idx="1"/>
          </p:nvPr>
        </p:nvSpPr>
        <p:spPr>
          <a:xfrm>
            <a:off x="2589212" y="2133600"/>
            <a:ext cx="8915400" cy="4031226"/>
          </a:xfrm>
        </p:spPr>
        <p:txBody>
          <a:bodyPr>
            <a:normAutofit/>
          </a:bodyPr>
          <a:lstStyle/>
          <a:p>
            <a:r>
              <a:rPr lang="en-US" dirty="0"/>
              <a:t>Dataset </a:t>
            </a:r>
          </a:p>
          <a:p>
            <a:pPr marL="0" indent="0">
              <a:buNone/>
            </a:pPr>
            <a:r>
              <a:rPr lang="en-US" dirty="0"/>
              <a:t>Source: </a:t>
            </a:r>
            <a:r>
              <a:rPr lang="en-US" dirty="0">
                <a:hlinkClick r:id="rId2"/>
              </a:rPr>
              <a:t>https://www.kaggle.com/api/v1/datasets/download/bhadramohit/climate-change-dataset</a:t>
            </a:r>
            <a:endParaRPr lang="en-US" dirty="0"/>
          </a:p>
          <a:p>
            <a:r>
              <a:rPr lang="en-US" dirty="0"/>
              <a:t>United Nations SDG 13: Climate Action </a:t>
            </a:r>
          </a:p>
          <a:p>
            <a:pPr marL="0" indent="0">
              <a:buNone/>
            </a:pPr>
            <a:r>
              <a:rPr lang="en-US" dirty="0"/>
              <a:t>Source: </a:t>
            </a:r>
            <a:r>
              <a:rPr lang="en-US" dirty="0">
                <a:hlinkClick r:id="rId3"/>
              </a:rPr>
              <a:t>https://sdgs.un.org/goals/goal13</a:t>
            </a:r>
            <a:endParaRPr lang="en-US" dirty="0"/>
          </a:p>
          <a:p>
            <a:r>
              <a:rPr lang="en-US" dirty="0"/>
              <a:t>IPCC (Intergovernmental Panel on Climate Change) Reports </a:t>
            </a:r>
          </a:p>
          <a:p>
            <a:pPr marL="0" indent="0">
              <a:buNone/>
            </a:pPr>
            <a:r>
              <a:rPr lang="en-US" dirty="0"/>
              <a:t>Source: </a:t>
            </a:r>
            <a:r>
              <a:rPr lang="en-US" dirty="0">
                <a:hlinkClick r:id="rId4"/>
              </a:rPr>
              <a:t>https://www.ipcc.ch/</a:t>
            </a:r>
            <a:endParaRPr lang="en-US" dirty="0"/>
          </a:p>
          <a:p>
            <a:r>
              <a:rPr lang="en-US" dirty="0"/>
              <a:t>Our World in Data: CO2 and Greenhouse Gas Emissions </a:t>
            </a:r>
          </a:p>
          <a:p>
            <a:pPr marL="0" indent="0">
              <a:buNone/>
            </a:pPr>
            <a:r>
              <a:rPr lang="en-US" dirty="0"/>
              <a:t>Source: </a:t>
            </a:r>
            <a:r>
              <a:rPr lang="en-US" dirty="0">
                <a:hlinkClick r:id="rId5"/>
              </a:rPr>
              <a:t>https://ourworldindata.org/co2-and-other-greenhouse-gas-emissions</a:t>
            </a:r>
            <a:endParaRPr lang="en-US" dirty="0"/>
          </a:p>
        </p:txBody>
      </p:sp>
    </p:spTree>
    <p:extLst>
      <p:ext uri="{BB962C8B-B14F-4D97-AF65-F5344CB8AC3E}">
        <p14:creationId xmlns:p14="http://schemas.microsoft.com/office/powerpoint/2010/main" val="851930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71000">
              <a:schemeClr val="accent3"/>
            </a:gs>
          </a:gsLst>
          <a:lin ang="270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2CC0B-D5F1-40B8-9CC6-4A36850B6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light spots">
            <a:extLst>
              <a:ext uri="{FF2B5EF4-FFF2-40B4-BE49-F238E27FC236}">
                <a16:creationId xmlns:a16="http://schemas.microsoft.com/office/drawing/2014/main" id="{1A23FE0C-9A67-334E-9B7F-83AA9CF636A8}"/>
              </a:ext>
            </a:extLst>
          </p:cNvPr>
          <p:cNvPicPr>
            <a:picLocks noChangeAspect="1"/>
          </p:cNvPicPr>
          <p:nvPr/>
        </p:nvPicPr>
        <p:blipFill rotWithShape="1">
          <a:blip r:embed="rId3" cstate="print">
            <a:duotone>
              <a:schemeClr val="bg2">
                <a:shade val="45000"/>
                <a:satMod val="135000"/>
              </a:schemeClr>
              <a:prstClr val="white"/>
            </a:duotone>
            <a:alphaModFix amt="40000"/>
            <a:extLst>
              <a:ext uri="{28A0092B-C50C-407E-A947-70E740481C1C}">
                <a14:useLocalDpi xmlns:a14="http://schemas.microsoft.com/office/drawing/2010/main"/>
              </a:ext>
            </a:extLst>
          </a:blip>
          <a:srcRect/>
          <a:stretch/>
        </p:blipFill>
        <p:spPr>
          <a:xfrm>
            <a:off x="0" y="5"/>
            <a:ext cx="12192000" cy="6857990"/>
          </a:xfrm>
          <a:prstGeom prst="rect">
            <a:avLst/>
          </a:prstGeom>
        </p:spPr>
      </p:pic>
      <p:grpSp>
        <p:nvGrpSpPr>
          <p:cNvPr id="12" name="Group 11">
            <a:extLst>
              <a:ext uri="{FF2B5EF4-FFF2-40B4-BE49-F238E27FC236}">
                <a16:creationId xmlns:a16="http://schemas.microsoft.com/office/drawing/2014/main" id="{631C6CE6-1810-44ED-A6D7-3FF53040A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13" name="Freeform 11">
              <a:extLst>
                <a:ext uri="{FF2B5EF4-FFF2-40B4-BE49-F238E27FC236}">
                  <a16:creationId xmlns:a16="http://schemas.microsoft.com/office/drawing/2014/main" id="{1F6D8BFE-D0D0-4BAE-9D5A-701DE7D3C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id="{53F86D30-CEDB-4D96-AF73-AA3CD5A43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id="{F5187540-C4C8-410C-A395-69FCB1C86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id="{75BD6E4A-797C-451B-B08F-D99C1A9D1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id="{0D241082-BAFA-462E-827B-5814B020F5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id="{2920CCBD-116D-450B-9608-99F05F7D78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id="{A57CD3DE-CEAF-4BD4-A5EF-24B3E622BB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id="{4EC3258C-366B-4629-A7D3-5173D3637D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id="{D444D63A-CE2B-4ACD-BA0E-4ADECAD86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id="{7A504DF6-187A-4A54-96E8-3F3F28AAA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id="{FE04C6F5-6DC5-4C7E-9278-9BE624FC78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id="{94A02D9B-E6A9-4D6A-9D2A-D81C76802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id="{B78034A6-3565-46AA-9E73-1C954666AB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27" name="Freeform 27">
              <a:extLst>
                <a:ext uri="{FF2B5EF4-FFF2-40B4-BE49-F238E27FC236}">
                  <a16:creationId xmlns:a16="http://schemas.microsoft.com/office/drawing/2014/main" id="{04947AA2-A772-42CB-9CEC-065095D3DC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id="{83C52D84-DEC1-4E16-972E-8EEA5D522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id="{2036A28D-EF09-41F7-906F-CF405361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id="{EE8D92C7-C907-4120-95E3-80E3DC85B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id="{BBCEAAB8-CD22-41D7-B330-702682A27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id="{6BBC1FEE-3D72-492B-8D8A-BE1A5507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id="{C28C6E5C-C393-435C-96A1-AA2859BDC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id="{2C2C991F-AC51-4DF5-B8DD-19B08C1CBF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id="{9C916B5F-285D-4F5A-9085-6781753AF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id="{0375DD5F-9D17-4873-B697-3D44A5EBE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id="{A159BBC7-6A8B-4612-94A8-56323452C7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id="{177C901C-F8DE-4C99-95C8-F8CA1B84F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Rectangle 39">
            <a:extLst>
              <a:ext uri="{FF2B5EF4-FFF2-40B4-BE49-F238E27FC236}">
                <a16:creationId xmlns:a16="http://schemas.microsoft.com/office/drawing/2014/main" id="{D1D655F2-6D15-4265-ADEE-EF0075C13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9">
            <a:extLst>
              <a:ext uri="{FF2B5EF4-FFF2-40B4-BE49-F238E27FC236}">
                <a16:creationId xmlns:a16="http://schemas.microsoft.com/office/drawing/2014/main" id="{3248A930-1A6E-4EFB-8213-D1AC735BE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4063739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F0C2A-8734-6677-BD23-0FAA36E828BD}"/>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8122CD5F-A6BD-72F3-C3A2-03150278BEE5}"/>
              </a:ext>
            </a:extLst>
          </p:cNvPr>
          <p:cNvSpPr>
            <a:spLocks noGrp="1"/>
          </p:cNvSpPr>
          <p:nvPr>
            <p:ph idx="1"/>
          </p:nvPr>
        </p:nvSpPr>
        <p:spPr/>
        <p:txBody>
          <a:bodyPr>
            <a:normAutofit/>
          </a:bodyPr>
          <a:lstStyle/>
          <a:p>
            <a:r>
              <a:rPr lang="en-US" sz="2800" dirty="0"/>
              <a:t>Climate change is accelerating due to unchecked carbon emissions, with far-reaching impacts on ecosystems and human life. Through this project, we aim to explore how carbon emissions and climate indicators have evolved over time. Our study uses data-driven methods to provide insights that can support sustainability efforts under </a:t>
            </a:r>
            <a:r>
              <a:rPr lang="en-US" sz="2800" b="1" dirty="0"/>
              <a:t>SDG 13: Climate Action</a:t>
            </a:r>
            <a:r>
              <a:rPr lang="en-US" sz="2800" dirty="0"/>
              <a:t>.</a:t>
            </a:r>
            <a:endParaRPr lang="en-IN" sz="2800" dirty="0"/>
          </a:p>
        </p:txBody>
      </p:sp>
    </p:spTree>
    <p:extLst>
      <p:ext uri="{BB962C8B-B14F-4D97-AF65-F5344CB8AC3E}">
        <p14:creationId xmlns:p14="http://schemas.microsoft.com/office/powerpoint/2010/main" val="418416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373A7-61F7-BEA9-4C13-276F91A2B6FC}"/>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F8746884-38C4-5DCF-AFCB-AA6E88D01458}"/>
              </a:ext>
            </a:extLst>
          </p:cNvPr>
          <p:cNvSpPr>
            <a:spLocks noGrp="1"/>
          </p:cNvSpPr>
          <p:nvPr>
            <p:ph idx="1"/>
          </p:nvPr>
        </p:nvSpPr>
        <p:spPr>
          <a:xfrm>
            <a:off x="2589212" y="2133600"/>
            <a:ext cx="8915400" cy="4100290"/>
          </a:xfrm>
        </p:spPr>
        <p:txBody>
          <a:bodyPr>
            <a:noAutofit/>
          </a:bodyPr>
          <a:lstStyle/>
          <a:p>
            <a:r>
              <a:rPr lang="en-US" sz="2800" dirty="0"/>
              <a:t>This project involves exploratory data analysis (EDA) of climate data from 15 countries over the years 2000 to 2023. The dataset includes variables like CO₂ emissions, temperature, sea level, and renewable energy use. Our goal is to detect patterns and relationships that highlight environmental risks. The findings are intended to support climate policy-making and awareness through visual and statistical insights.</a:t>
            </a:r>
            <a:endParaRPr lang="en-IN" sz="2800" dirty="0"/>
          </a:p>
        </p:txBody>
      </p:sp>
    </p:spTree>
    <p:extLst>
      <p:ext uri="{BB962C8B-B14F-4D97-AF65-F5344CB8AC3E}">
        <p14:creationId xmlns:p14="http://schemas.microsoft.com/office/powerpoint/2010/main" val="3832312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2C595-36FC-C3E8-F053-78F8F8AD17AA}"/>
              </a:ext>
            </a:extLst>
          </p:cNvPr>
          <p:cNvSpPr>
            <a:spLocks noGrp="1"/>
          </p:cNvSpPr>
          <p:nvPr>
            <p:ph type="title"/>
          </p:nvPr>
        </p:nvSpPr>
        <p:spPr>
          <a:xfrm>
            <a:off x="2999707" y="1646665"/>
            <a:ext cx="8911687" cy="1280890"/>
          </a:xfrm>
        </p:spPr>
        <p:txBody>
          <a:bodyPr/>
          <a:lstStyle/>
          <a:p>
            <a:r>
              <a:rPr lang="en-IN" b="1" dirty="0"/>
              <a:t>Objectives</a:t>
            </a:r>
            <a:r>
              <a:rPr lang="en-IN" dirty="0"/>
              <a:t> </a:t>
            </a:r>
          </a:p>
        </p:txBody>
      </p:sp>
      <p:sp>
        <p:nvSpPr>
          <p:cNvPr id="5" name="Rectangle 1">
            <a:extLst>
              <a:ext uri="{FF2B5EF4-FFF2-40B4-BE49-F238E27FC236}">
                <a16:creationId xmlns:a16="http://schemas.microsoft.com/office/drawing/2014/main" id="{F099E996-6D03-2DE5-4AC9-5852100B68FC}"/>
              </a:ext>
            </a:extLst>
          </p:cNvPr>
          <p:cNvSpPr>
            <a:spLocks noGrp="1" noChangeArrowheads="1"/>
          </p:cNvSpPr>
          <p:nvPr>
            <p:ph sz="half" idx="1"/>
          </p:nvPr>
        </p:nvSpPr>
        <p:spPr bwMode="auto">
          <a:xfrm>
            <a:off x="2792361" y="3052915"/>
            <a:ext cx="850490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Analyze emissions trends globally and regionally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Study how temperature, rainfall, and energy sources evolve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Investigate the impact of population and deforestation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Identify potential climate risks using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Support international goals under the UN’s SDG 13</a:t>
            </a:r>
          </a:p>
        </p:txBody>
      </p:sp>
    </p:spTree>
    <p:extLst>
      <p:ext uri="{BB962C8B-B14F-4D97-AF65-F5344CB8AC3E}">
        <p14:creationId xmlns:p14="http://schemas.microsoft.com/office/powerpoint/2010/main" val="739904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63314-906A-D493-8270-1A872898D253}"/>
              </a:ext>
            </a:extLst>
          </p:cNvPr>
          <p:cNvSpPr>
            <a:spLocks noGrp="1"/>
          </p:cNvSpPr>
          <p:nvPr>
            <p:ph type="title"/>
          </p:nvPr>
        </p:nvSpPr>
        <p:spPr>
          <a:xfrm>
            <a:off x="2592925" y="624110"/>
            <a:ext cx="8911687" cy="890058"/>
          </a:xfrm>
        </p:spPr>
        <p:txBody>
          <a:bodyPr/>
          <a:lstStyle/>
          <a:p>
            <a:r>
              <a:rPr lang="en-IN" dirty="0"/>
              <a:t>Proposed Methodology</a:t>
            </a:r>
          </a:p>
        </p:txBody>
      </p:sp>
      <p:pic>
        <p:nvPicPr>
          <p:cNvPr id="5" name="Content Placeholder 4">
            <a:extLst>
              <a:ext uri="{FF2B5EF4-FFF2-40B4-BE49-F238E27FC236}">
                <a16:creationId xmlns:a16="http://schemas.microsoft.com/office/drawing/2014/main" id="{7C681AD2-D763-320C-5B2B-EE777C9C2BBE}"/>
              </a:ext>
            </a:extLst>
          </p:cNvPr>
          <p:cNvPicPr>
            <a:picLocks noGrp="1" noChangeAspect="1"/>
          </p:cNvPicPr>
          <p:nvPr>
            <p:ph idx="1"/>
          </p:nvPr>
        </p:nvPicPr>
        <p:blipFill>
          <a:blip r:embed="rId2"/>
          <a:stretch>
            <a:fillRect/>
          </a:stretch>
        </p:blipFill>
        <p:spPr>
          <a:xfrm>
            <a:off x="3529782" y="1789471"/>
            <a:ext cx="6164824" cy="4788309"/>
          </a:xfrm>
        </p:spPr>
      </p:pic>
    </p:spTree>
    <p:extLst>
      <p:ext uri="{BB962C8B-B14F-4D97-AF65-F5344CB8AC3E}">
        <p14:creationId xmlns:p14="http://schemas.microsoft.com/office/powerpoint/2010/main" val="4109127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06D56-4941-2459-AE20-CDE77C3CE62A}"/>
              </a:ext>
            </a:extLst>
          </p:cNvPr>
          <p:cNvSpPr>
            <a:spLocks noGrp="1"/>
          </p:cNvSpPr>
          <p:nvPr>
            <p:ph type="title"/>
          </p:nvPr>
        </p:nvSpPr>
        <p:spPr>
          <a:xfrm>
            <a:off x="2589212" y="446088"/>
            <a:ext cx="3505199" cy="744587"/>
          </a:xfrm>
        </p:spPr>
        <p:txBody>
          <a:bodyPr/>
          <a:lstStyle/>
          <a:p>
            <a:r>
              <a:rPr lang="en-IN" dirty="0"/>
              <a:t>Module Description</a:t>
            </a:r>
          </a:p>
        </p:txBody>
      </p:sp>
      <p:graphicFrame>
        <p:nvGraphicFramePr>
          <p:cNvPr id="8" name="Content Placeholder 7">
            <a:extLst>
              <a:ext uri="{FF2B5EF4-FFF2-40B4-BE49-F238E27FC236}">
                <a16:creationId xmlns:a16="http://schemas.microsoft.com/office/drawing/2014/main" id="{EA25DD91-6DFC-A725-B4D5-EBF9D218FD38}"/>
              </a:ext>
            </a:extLst>
          </p:cNvPr>
          <p:cNvGraphicFramePr>
            <a:graphicFrameLocks noGrp="1"/>
          </p:cNvGraphicFramePr>
          <p:nvPr>
            <p:ph idx="1"/>
            <p:extLst>
              <p:ext uri="{D42A27DB-BD31-4B8C-83A1-F6EECF244321}">
                <p14:modId xmlns:p14="http://schemas.microsoft.com/office/powerpoint/2010/main" val="620485440"/>
              </p:ext>
            </p:extLst>
          </p:nvPr>
        </p:nvGraphicFramePr>
        <p:xfrm>
          <a:off x="6323013" y="1422400"/>
          <a:ext cx="5181600" cy="3751716"/>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8076816"/>
                    </a:ext>
                  </a:extLst>
                </a:gridCol>
                <a:gridCol w="2590800">
                  <a:extLst>
                    <a:ext uri="{9D8B030D-6E8A-4147-A177-3AD203B41FA5}">
                      <a16:colId xmlns:a16="http://schemas.microsoft.com/office/drawing/2014/main" val="1890475504"/>
                    </a:ext>
                  </a:extLst>
                </a:gridCol>
              </a:tblGrid>
              <a:tr h="610492">
                <a:tc>
                  <a:txBody>
                    <a:bodyPr/>
                    <a:lstStyle/>
                    <a:p>
                      <a:r>
                        <a:rPr lang="en-IN" dirty="0"/>
                        <a:t>Feature</a:t>
                      </a:r>
                    </a:p>
                  </a:txBody>
                  <a:tcPr anchor="ctr"/>
                </a:tc>
                <a:tc>
                  <a:txBody>
                    <a:bodyPr/>
                    <a:lstStyle/>
                    <a:p>
                      <a:r>
                        <a:rPr lang="en-IN" dirty="0"/>
                        <a:t>Description</a:t>
                      </a:r>
                    </a:p>
                  </a:txBody>
                  <a:tcPr/>
                </a:tc>
                <a:extLst>
                  <a:ext uri="{0D108BD9-81ED-4DB2-BD59-A6C34878D82A}">
                    <a16:rowId xmlns:a16="http://schemas.microsoft.com/office/drawing/2014/main" val="2676394857"/>
                  </a:ext>
                </a:extLst>
              </a:tr>
              <a:tr h="610492">
                <a:tc>
                  <a:txBody>
                    <a:bodyPr/>
                    <a:lstStyle/>
                    <a:p>
                      <a:r>
                        <a:rPr lang="en-IN" dirty="0"/>
                        <a:t>CO₂ Emissions</a:t>
                      </a:r>
                    </a:p>
                  </a:txBody>
                  <a:tcPr/>
                </a:tc>
                <a:tc>
                  <a:txBody>
                    <a:bodyPr/>
                    <a:lstStyle/>
                    <a:p>
                      <a:r>
                        <a:rPr lang="en-IN" dirty="0"/>
                        <a:t>Tons per capita</a:t>
                      </a:r>
                    </a:p>
                  </a:txBody>
                  <a:tcPr/>
                </a:tc>
                <a:extLst>
                  <a:ext uri="{0D108BD9-81ED-4DB2-BD59-A6C34878D82A}">
                    <a16:rowId xmlns:a16="http://schemas.microsoft.com/office/drawing/2014/main" val="3208037735"/>
                  </a:ext>
                </a:extLst>
              </a:tr>
              <a:tr h="610492">
                <a:tc>
                  <a:txBody>
                    <a:bodyPr/>
                    <a:lstStyle/>
                    <a:p>
                      <a:r>
                        <a:rPr lang="en-IN" dirty="0" err="1"/>
                        <a:t>Avg</a:t>
                      </a:r>
                      <a:r>
                        <a:rPr lang="en-IN" dirty="0"/>
                        <a:t> Temperature (°C)</a:t>
                      </a:r>
                    </a:p>
                  </a:txBody>
                  <a:tcPr/>
                </a:tc>
                <a:tc>
                  <a:txBody>
                    <a:bodyPr/>
                    <a:lstStyle/>
                    <a:p>
                      <a:r>
                        <a:rPr lang="en-IN" dirty="0"/>
                        <a:t>Annual average</a:t>
                      </a:r>
                    </a:p>
                  </a:txBody>
                  <a:tcPr/>
                </a:tc>
                <a:extLst>
                  <a:ext uri="{0D108BD9-81ED-4DB2-BD59-A6C34878D82A}">
                    <a16:rowId xmlns:a16="http://schemas.microsoft.com/office/drawing/2014/main" val="2921814047"/>
                  </a:ext>
                </a:extLst>
              </a:tr>
              <a:tr h="610492">
                <a:tc>
                  <a:txBody>
                    <a:bodyPr/>
                    <a:lstStyle/>
                    <a:p>
                      <a:r>
                        <a:rPr lang="en-IN" dirty="0"/>
                        <a:t>Sea Level Rise (mm)</a:t>
                      </a:r>
                    </a:p>
                  </a:txBody>
                  <a:tcPr/>
                </a:tc>
                <a:tc>
                  <a:txBody>
                    <a:bodyPr/>
                    <a:lstStyle/>
                    <a:p>
                      <a:r>
                        <a:rPr lang="en-IN" dirty="0"/>
                        <a:t>From melting glaciers</a:t>
                      </a:r>
                    </a:p>
                  </a:txBody>
                  <a:tcPr/>
                </a:tc>
                <a:extLst>
                  <a:ext uri="{0D108BD9-81ED-4DB2-BD59-A6C34878D82A}">
                    <a16:rowId xmlns:a16="http://schemas.microsoft.com/office/drawing/2014/main" val="2925522846"/>
                  </a:ext>
                </a:extLst>
              </a:tr>
              <a:tr h="610492">
                <a:tc>
                  <a:txBody>
                    <a:bodyPr/>
                    <a:lstStyle/>
                    <a:p>
                      <a:r>
                        <a:rPr lang="en-IN" dirty="0"/>
                        <a:t>Renewable Energy (%)</a:t>
                      </a:r>
                    </a:p>
                  </a:txBody>
                  <a:tcPr/>
                </a:tc>
                <a:tc>
                  <a:txBody>
                    <a:bodyPr/>
                    <a:lstStyle/>
                    <a:p>
                      <a:r>
                        <a:rPr lang="en-US" dirty="0"/>
                        <a:t>Share of energy from renewables</a:t>
                      </a:r>
                      <a:endParaRPr lang="en-IN" dirty="0"/>
                    </a:p>
                  </a:txBody>
                  <a:tcPr/>
                </a:tc>
                <a:extLst>
                  <a:ext uri="{0D108BD9-81ED-4DB2-BD59-A6C34878D82A}">
                    <a16:rowId xmlns:a16="http://schemas.microsoft.com/office/drawing/2014/main" val="3069389119"/>
                  </a:ext>
                </a:extLst>
              </a:tr>
              <a:tr h="610492">
                <a:tc>
                  <a:txBody>
                    <a:bodyPr/>
                    <a:lstStyle/>
                    <a:p>
                      <a:r>
                        <a:rPr lang="en-IN" dirty="0"/>
                        <a:t>Extreme Weather Events</a:t>
                      </a:r>
                    </a:p>
                  </a:txBody>
                  <a:tcPr/>
                </a:tc>
                <a:tc>
                  <a:txBody>
                    <a:bodyPr/>
                    <a:lstStyle/>
                    <a:p>
                      <a:r>
                        <a:rPr lang="en-IN" dirty="0"/>
                        <a:t>Storms, droughts, etc.</a:t>
                      </a:r>
                    </a:p>
                  </a:txBody>
                  <a:tcPr/>
                </a:tc>
                <a:extLst>
                  <a:ext uri="{0D108BD9-81ED-4DB2-BD59-A6C34878D82A}">
                    <a16:rowId xmlns:a16="http://schemas.microsoft.com/office/drawing/2014/main" val="3492388165"/>
                  </a:ext>
                </a:extLst>
              </a:tr>
            </a:tbl>
          </a:graphicData>
        </a:graphic>
      </p:graphicFrame>
      <p:sp>
        <p:nvSpPr>
          <p:cNvPr id="5" name="Rectangle 1">
            <a:extLst>
              <a:ext uri="{FF2B5EF4-FFF2-40B4-BE49-F238E27FC236}">
                <a16:creationId xmlns:a16="http://schemas.microsoft.com/office/drawing/2014/main" id="{1730D049-B534-6C32-DC20-3BBC515ECB46}"/>
              </a:ext>
            </a:extLst>
          </p:cNvPr>
          <p:cNvSpPr>
            <a:spLocks noGrp="1" noChangeArrowheads="1"/>
          </p:cNvSpPr>
          <p:nvPr>
            <p:ph type="body" sz="half" idx="2"/>
          </p:nvPr>
        </p:nvSpPr>
        <p:spPr bwMode="auto">
          <a:xfrm>
            <a:off x="2438400" y="1190675"/>
            <a:ext cx="365601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Module 1: Data Loading and Cleaning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Loaded dataset with 1000 entries from 15 countries between 2000–2023.</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Checked for missing values – none found.</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Outlier detection (Z-score and IQR) showed clean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Module 2: Feature Understanding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Understood the role of each feature: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Temperature, Rainfall, CO₂ Emissions, Sea Level Rise, Population, Renewable Energy %, Forest Area %, Extreme Weather Events.</a:t>
            </a:r>
          </a:p>
        </p:txBody>
      </p:sp>
    </p:spTree>
    <p:extLst>
      <p:ext uri="{BB962C8B-B14F-4D97-AF65-F5344CB8AC3E}">
        <p14:creationId xmlns:p14="http://schemas.microsoft.com/office/powerpoint/2010/main" val="1288416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836C5-694D-506C-D2B0-C6DFEDEB1863}"/>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AB9FFCBB-7887-2194-AD14-237604FEE7FB}"/>
              </a:ext>
            </a:extLst>
          </p:cNvPr>
          <p:cNvSpPr>
            <a:spLocks noGrp="1"/>
          </p:cNvSpPr>
          <p:nvPr>
            <p:ph type="body" idx="1"/>
          </p:nvPr>
        </p:nvSpPr>
        <p:spPr/>
        <p:txBody>
          <a:bodyPr/>
          <a:lstStyle/>
          <a:p>
            <a:r>
              <a:rPr lang="en-IN" dirty="0"/>
              <a:t>Dataset Description </a:t>
            </a:r>
          </a:p>
        </p:txBody>
      </p:sp>
      <p:sp>
        <p:nvSpPr>
          <p:cNvPr id="4" name="Content Placeholder 3">
            <a:extLst>
              <a:ext uri="{FF2B5EF4-FFF2-40B4-BE49-F238E27FC236}">
                <a16:creationId xmlns:a16="http://schemas.microsoft.com/office/drawing/2014/main" id="{36DF4361-0F04-DAB4-A0D8-4C3852D84E8C}"/>
              </a:ext>
            </a:extLst>
          </p:cNvPr>
          <p:cNvSpPr>
            <a:spLocks noGrp="1"/>
          </p:cNvSpPr>
          <p:nvPr>
            <p:ph sz="half" idx="2"/>
          </p:nvPr>
        </p:nvSpPr>
        <p:spPr/>
        <p:txBody>
          <a:bodyPr/>
          <a:lstStyle/>
          <a:p>
            <a:r>
              <a:rPr lang="en-US" dirty="0"/>
              <a:t>The dataset consists of environmental and population-related data from 15 countries, including both developed and developing nations. The period covered is 2000–2023. It includes climate indicators essential for analyzing emission trends and sustainability metrics.</a:t>
            </a:r>
            <a:endParaRPr lang="en-IN" dirty="0"/>
          </a:p>
        </p:txBody>
      </p:sp>
      <p:sp>
        <p:nvSpPr>
          <p:cNvPr id="5" name="Text Placeholder 4">
            <a:extLst>
              <a:ext uri="{FF2B5EF4-FFF2-40B4-BE49-F238E27FC236}">
                <a16:creationId xmlns:a16="http://schemas.microsoft.com/office/drawing/2014/main" id="{79AF35DD-3799-1137-86A6-BAEEE82DFBA1}"/>
              </a:ext>
            </a:extLst>
          </p:cNvPr>
          <p:cNvSpPr>
            <a:spLocks noGrp="1"/>
          </p:cNvSpPr>
          <p:nvPr>
            <p:ph type="body" sz="quarter" idx="3"/>
          </p:nvPr>
        </p:nvSpPr>
        <p:spPr>
          <a:xfrm>
            <a:off x="7423304" y="1616869"/>
            <a:ext cx="3999001" cy="576262"/>
          </a:xfrm>
        </p:spPr>
        <p:txBody>
          <a:bodyPr/>
          <a:lstStyle/>
          <a:p>
            <a:r>
              <a:rPr lang="en-IN" b="1" dirty="0"/>
              <a:t>Key Dataset Columns</a:t>
            </a:r>
            <a:r>
              <a:rPr lang="en-IN" dirty="0"/>
              <a:t>:</a:t>
            </a:r>
          </a:p>
        </p:txBody>
      </p:sp>
      <p:sp>
        <p:nvSpPr>
          <p:cNvPr id="7" name="Rectangle 1">
            <a:extLst>
              <a:ext uri="{FF2B5EF4-FFF2-40B4-BE49-F238E27FC236}">
                <a16:creationId xmlns:a16="http://schemas.microsoft.com/office/drawing/2014/main" id="{DD4C961F-FCA5-1F19-A114-9F0BF7CBCA36}"/>
              </a:ext>
            </a:extLst>
          </p:cNvPr>
          <p:cNvSpPr>
            <a:spLocks noGrp="1" noChangeArrowheads="1"/>
          </p:cNvSpPr>
          <p:nvPr>
            <p:ph sz="quarter" idx="4"/>
          </p:nvPr>
        </p:nvSpPr>
        <p:spPr bwMode="auto">
          <a:xfrm>
            <a:off x="7166957" y="2329942"/>
            <a:ext cx="451169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Year &amp; Country</a:t>
            </a:r>
            <a:r>
              <a:rPr kumimoji="0" lang="en-US" altLang="en-US" sz="1600" b="0" i="0" u="none" strike="noStrike" cap="none" normalizeH="0" baseline="0" dirty="0">
                <a:ln>
                  <a:noFill/>
                </a:ln>
                <a:solidFill>
                  <a:schemeClr val="tx1"/>
                </a:solidFill>
                <a:effectLst/>
                <a:latin typeface="Arial" panose="020B0604020202020204" pitchFamily="34" charset="0"/>
              </a:rPr>
              <a:t>: For temporal and regional tracking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Avg Temperature (°C)</a:t>
            </a:r>
            <a:r>
              <a:rPr kumimoji="0" lang="en-US" altLang="en-US" sz="1600" b="0" i="0" u="none" strike="noStrike" cap="none" normalizeH="0" baseline="0" dirty="0">
                <a:ln>
                  <a:noFill/>
                </a:ln>
                <a:solidFill>
                  <a:schemeClr val="tx1"/>
                </a:solidFill>
                <a:effectLst/>
                <a:latin typeface="Arial" panose="020B0604020202020204" pitchFamily="34" charset="0"/>
              </a:rPr>
              <a:t>: Climate warming indicator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CO₂ Emissions (Tons/Capita)</a:t>
            </a:r>
            <a:r>
              <a:rPr kumimoji="0" lang="en-US" altLang="en-US" sz="1600" b="0" i="0" u="none" strike="noStrike" cap="none" normalizeH="0" baseline="0" dirty="0">
                <a:ln>
                  <a:noFill/>
                </a:ln>
                <a:solidFill>
                  <a:schemeClr val="tx1"/>
                </a:solidFill>
                <a:effectLst/>
                <a:latin typeface="Arial" panose="020B0604020202020204" pitchFamily="34" charset="0"/>
              </a:rPr>
              <a:t>: Central focus for SDG 13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Sea Level Rise (mm)</a:t>
            </a:r>
            <a:r>
              <a:rPr kumimoji="0" lang="en-US" altLang="en-US" sz="1600" b="0" i="0" u="none" strike="noStrike" cap="none" normalizeH="0" baseline="0" dirty="0">
                <a:ln>
                  <a:noFill/>
                </a:ln>
                <a:solidFill>
                  <a:schemeClr val="tx1"/>
                </a:solidFill>
                <a:effectLst/>
                <a:latin typeface="Arial" panose="020B0604020202020204" pitchFamily="34" charset="0"/>
              </a:rPr>
              <a:t>: Affected by polar melting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Rainfall (mm)</a:t>
            </a:r>
            <a:r>
              <a:rPr kumimoji="0" lang="en-US" altLang="en-US" sz="1600" b="0" i="0" u="none" strike="noStrike" cap="none" normalizeH="0" baseline="0" dirty="0">
                <a:ln>
                  <a:noFill/>
                </a:ln>
                <a:solidFill>
                  <a:schemeClr val="tx1"/>
                </a:solidFill>
                <a:effectLst/>
                <a:latin typeface="Arial" panose="020B0604020202020204" pitchFamily="34" charset="0"/>
              </a:rPr>
              <a:t>: Weather pattern changes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Renewable Energy (%)</a:t>
            </a:r>
            <a:r>
              <a:rPr kumimoji="0" lang="en-US" altLang="en-US" sz="1600" b="0" i="0" u="none" strike="noStrike" cap="none" normalizeH="0" baseline="0" dirty="0">
                <a:ln>
                  <a:noFill/>
                </a:ln>
                <a:solidFill>
                  <a:schemeClr val="tx1"/>
                </a:solidFill>
                <a:effectLst/>
                <a:latin typeface="Arial" panose="020B0604020202020204" pitchFamily="34" charset="0"/>
              </a:rPr>
              <a:t>: Sustainability measure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Extreme Weather Events</a:t>
            </a:r>
            <a:r>
              <a:rPr kumimoji="0" lang="en-US" altLang="en-US" sz="1600" b="0" i="0" u="none" strike="noStrike" cap="none" normalizeH="0" baseline="0" dirty="0">
                <a:ln>
                  <a:noFill/>
                </a:ln>
                <a:solidFill>
                  <a:schemeClr val="tx1"/>
                </a:solidFill>
                <a:effectLst/>
                <a:latin typeface="Arial" panose="020B0604020202020204" pitchFamily="34" charset="0"/>
              </a:rPr>
              <a:t>: Climate change impact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Forest Area (%)</a:t>
            </a:r>
            <a:r>
              <a:rPr kumimoji="0" lang="en-US" altLang="en-US" sz="1600" b="0" i="0" u="none" strike="noStrike" cap="none" normalizeH="0" baseline="0" dirty="0">
                <a:ln>
                  <a:noFill/>
                </a:ln>
                <a:solidFill>
                  <a:schemeClr val="tx1"/>
                </a:solidFill>
                <a:effectLst/>
                <a:latin typeface="Arial" panose="020B0604020202020204" pitchFamily="34" charset="0"/>
              </a:rPr>
              <a:t>: Reflects sequestration potential</a:t>
            </a:r>
          </a:p>
        </p:txBody>
      </p:sp>
    </p:spTree>
    <p:extLst>
      <p:ext uri="{BB962C8B-B14F-4D97-AF65-F5344CB8AC3E}">
        <p14:creationId xmlns:p14="http://schemas.microsoft.com/office/powerpoint/2010/main" val="2032020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AB09D-9C93-83FD-2B6C-6C21D593F9C7}"/>
              </a:ext>
            </a:extLst>
          </p:cNvPr>
          <p:cNvSpPr>
            <a:spLocks noGrp="1"/>
          </p:cNvSpPr>
          <p:nvPr>
            <p:ph type="title"/>
          </p:nvPr>
        </p:nvSpPr>
        <p:spPr/>
        <p:txBody>
          <a:bodyPr/>
          <a:lstStyle/>
          <a:p>
            <a:r>
              <a:rPr lang="en-IN" dirty="0"/>
              <a:t>SDG 13 – Climate Action Alignment</a:t>
            </a:r>
          </a:p>
        </p:txBody>
      </p:sp>
      <p:sp>
        <p:nvSpPr>
          <p:cNvPr id="3" name="Content Placeholder 2">
            <a:extLst>
              <a:ext uri="{FF2B5EF4-FFF2-40B4-BE49-F238E27FC236}">
                <a16:creationId xmlns:a16="http://schemas.microsoft.com/office/drawing/2014/main" id="{31A557B7-5277-FF7A-10D4-C2FA8A1ABA87}"/>
              </a:ext>
            </a:extLst>
          </p:cNvPr>
          <p:cNvSpPr>
            <a:spLocks noGrp="1"/>
          </p:cNvSpPr>
          <p:nvPr>
            <p:ph idx="1"/>
          </p:nvPr>
        </p:nvSpPr>
        <p:spPr>
          <a:xfrm>
            <a:off x="2589212" y="2133600"/>
            <a:ext cx="8915400" cy="4100290"/>
          </a:xfrm>
        </p:spPr>
        <p:txBody>
          <a:bodyPr>
            <a:noAutofit/>
          </a:bodyPr>
          <a:lstStyle/>
          <a:p>
            <a:pPr>
              <a:buNone/>
            </a:pPr>
            <a:r>
              <a:rPr lang="en-US" sz="2000" dirty="0"/>
              <a:t>SDG 13 urges countries to take urgent action to combat climate change and its impacts. Through this project, we provide a clear picture of historical emission trends, the adoption of renewable energy, and the frequency of extreme weather events across countries. These insights can guide strategic planning, policymaking, and awareness efforts.</a:t>
            </a:r>
          </a:p>
          <a:p>
            <a:pPr>
              <a:buNone/>
            </a:pPr>
            <a:r>
              <a:rPr lang="en-US" sz="2000" dirty="0"/>
              <a:t>This analysis helps:</a:t>
            </a:r>
          </a:p>
          <a:p>
            <a:pPr>
              <a:buFont typeface="Arial" panose="020B0604020202020204" pitchFamily="34" charset="0"/>
              <a:buChar char="•"/>
            </a:pPr>
            <a:r>
              <a:rPr lang="en-US" sz="2000" dirty="0"/>
              <a:t>Monitor national carbon outputs</a:t>
            </a:r>
          </a:p>
          <a:p>
            <a:pPr>
              <a:buFont typeface="Arial" panose="020B0604020202020204" pitchFamily="34" charset="0"/>
              <a:buChar char="•"/>
            </a:pPr>
            <a:r>
              <a:rPr lang="en-US" sz="2000" dirty="0"/>
              <a:t>Track the impact of renewable energy</a:t>
            </a:r>
          </a:p>
          <a:p>
            <a:pPr>
              <a:buFont typeface="Arial" panose="020B0604020202020204" pitchFamily="34" charset="0"/>
              <a:buChar char="•"/>
            </a:pPr>
            <a:r>
              <a:rPr lang="en-US" sz="2000" dirty="0"/>
              <a:t>Highlight vulnerabilities through extreme events data</a:t>
            </a:r>
          </a:p>
          <a:p>
            <a:pPr>
              <a:buFont typeface="Arial" panose="020B0604020202020204" pitchFamily="34" charset="0"/>
              <a:buChar char="•"/>
            </a:pPr>
            <a:r>
              <a:rPr lang="en-US" sz="2000" dirty="0"/>
              <a:t>Inform sustainable practices</a:t>
            </a:r>
          </a:p>
        </p:txBody>
      </p:sp>
    </p:spTree>
    <p:extLst>
      <p:ext uri="{BB962C8B-B14F-4D97-AF65-F5344CB8AC3E}">
        <p14:creationId xmlns:p14="http://schemas.microsoft.com/office/powerpoint/2010/main" val="93335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999E5-96F8-09D1-4E3D-9FE096D52CAC}"/>
              </a:ext>
            </a:extLst>
          </p:cNvPr>
          <p:cNvSpPr>
            <a:spLocks noGrp="1"/>
          </p:cNvSpPr>
          <p:nvPr>
            <p:ph type="title"/>
          </p:nvPr>
        </p:nvSpPr>
        <p:spPr/>
        <p:txBody>
          <a:bodyPr/>
          <a:lstStyle/>
          <a:p>
            <a:r>
              <a:rPr lang="en-IN" b="1" dirty="0"/>
              <a:t>Data Preprocessing</a:t>
            </a:r>
            <a:r>
              <a:rPr lang="en-IN" dirty="0"/>
              <a:t> </a:t>
            </a:r>
          </a:p>
        </p:txBody>
      </p:sp>
      <p:sp>
        <p:nvSpPr>
          <p:cNvPr id="3" name="Content Placeholder 2">
            <a:extLst>
              <a:ext uri="{FF2B5EF4-FFF2-40B4-BE49-F238E27FC236}">
                <a16:creationId xmlns:a16="http://schemas.microsoft.com/office/drawing/2014/main" id="{4C692A19-4F20-D9C3-1B5E-5123A8516DAE}"/>
              </a:ext>
            </a:extLst>
          </p:cNvPr>
          <p:cNvSpPr>
            <a:spLocks noGrp="1"/>
          </p:cNvSpPr>
          <p:nvPr>
            <p:ph idx="1"/>
          </p:nvPr>
        </p:nvSpPr>
        <p:spPr>
          <a:xfrm>
            <a:off x="2589212" y="2133600"/>
            <a:ext cx="8915400" cy="4100290"/>
          </a:xfrm>
        </p:spPr>
        <p:txBody>
          <a:bodyPr>
            <a:noAutofit/>
          </a:bodyPr>
          <a:lstStyle/>
          <a:p>
            <a:r>
              <a:rPr lang="en-US" sz="2800" dirty="0"/>
              <a:t>The dataset was clean, with no missing values across the columns. We confirmed data quality by applying Z-score and IQR-based outlier detection, which returned no significant anomalies. Encoding was applied to the country column for numerical correlation analysis. This ensured our dataset was analysis-ready, and we could proceed without data imputation or rescaling.</a:t>
            </a:r>
            <a:endParaRPr lang="en-IN" sz="2800" dirty="0"/>
          </a:p>
        </p:txBody>
      </p:sp>
    </p:spTree>
    <p:extLst>
      <p:ext uri="{BB962C8B-B14F-4D97-AF65-F5344CB8AC3E}">
        <p14:creationId xmlns:p14="http://schemas.microsoft.com/office/powerpoint/2010/main" val="225461991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664C2C-082A-4164-A0C5-E616AB2AD5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6C8EDA9-70CE-4A62-99FE-71B395D1BB0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42C7EEC-86F6-4CA7-805C-CB656E6A63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Event design</Template>
  <TotalTime>182</TotalTime>
  <Words>1355</Words>
  <Application>Microsoft Office PowerPoint</Application>
  <PresentationFormat>Widescreen</PresentationFormat>
  <Paragraphs>100</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3</vt:lpstr>
      <vt:lpstr>Wisp</vt:lpstr>
      <vt:lpstr>A COMPREHENSIVE ANALYSIS ON                Climate Action                    and                  Carbon Emissions </vt:lpstr>
      <vt:lpstr>Introduction</vt:lpstr>
      <vt:lpstr>Abstract</vt:lpstr>
      <vt:lpstr>Objectives </vt:lpstr>
      <vt:lpstr>Proposed Methodology</vt:lpstr>
      <vt:lpstr>Module Description</vt:lpstr>
      <vt:lpstr>Dataset Description</vt:lpstr>
      <vt:lpstr>SDG 13 – Climate Action Alignment</vt:lpstr>
      <vt:lpstr>Data Preprocessing </vt:lpstr>
      <vt:lpstr>Data Trends &amp; Distribution</vt:lpstr>
      <vt:lpstr>Correlation Analysis</vt:lpstr>
      <vt:lpstr>Outlier Analysis Using IQR Method</vt:lpstr>
      <vt:lpstr>Model Performance:</vt:lpstr>
      <vt:lpstr>Summary of Key Results</vt:lpstr>
      <vt:lpstr>Conclusion</vt:lpstr>
      <vt:lpstr>Reference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Sandeep Kumar</dc:creator>
  <cp:lastModifiedBy>Sandeep Kumar</cp:lastModifiedBy>
  <cp:revision>1</cp:revision>
  <dcterms:created xsi:type="dcterms:W3CDTF">2025-04-24T13:20:25Z</dcterms:created>
  <dcterms:modified xsi:type="dcterms:W3CDTF">2025-04-24T16:23:19Z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