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40"/>
  </p:notesMasterIdLst>
  <p:sldIdLst>
    <p:sldId id="256" r:id="rId2"/>
    <p:sldId id="257" r:id="rId3"/>
    <p:sldId id="261" r:id="rId4"/>
    <p:sldId id="268" r:id="rId5"/>
    <p:sldId id="313" r:id="rId6"/>
    <p:sldId id="259" r:id="rId7"/>
    <p:sldId id="275" r:id="rId8"/>
    <p:sldId id="258" r:id="rId9"/>
    <p:sldId id="272" r:id="rId10"/>
    <p:sldId id="314" r:id="rId11"/>
    <p:sldId id="315" r:id="rId12"/>
    <p:sldId id="262" r:id="rId13"/>
    <p:sldId id="316" r:id="rId14"/>
    <p:sldId id="317" r:id="rId15"/>
    <p:sldId id="318" r:id="rId16"/>
    <p:sldId id="320" r:id="rId17"/>
    <p:sldId id="319"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7" r:id="rId34"/>
    <p:sldId id="338" r:id="rId35"/>
    <p:sldId id="340" r:id="rId36"/>
    <p:sldId id="336" r:id="rId37"/>
    <p:sldId id="279" r:id="rId38"/>
    <p:sldId id="339" r:id="rId39"/>
  </p:sldIdLst>
  <p:sldSz cx="9144000" cy="5143500" type="screen16x9"/>
  <p:notesSz cx="6858000" cy="9144000"/>
  <p:embeddedFontLst>
    <p:embeddedFont>
      <p:font typeface="Anaheim" panose="020B0604020202020204" charset="0"/>
      <p:regular r:id="rId41"/>
    </p:embeddedFont>
    <p:embeddedFont>
      <p:font typeface="Arimo" panose="020B0604020202020204" charset="0"/>
      <p:regular r:id="rId42"/>
      <p:bold r:id="rId43"/>
      <p:italic r:id="rId44"/>
      <p:boldItalic r:id="rId45"/>
    </p:embeddedFont>
    <p:embeddedFont>
      <p:font typeface="Bebas Neue" panose="020F0502020204030204" pitchFamily="34" charset="0"/>
      <p:regular r:id="rId46"/>
    </p:embeddedFont>
    <p:embeddedFont>
      <p:font typeface="Consolas" panose="020B0609020204030204" pitchFamily="49" charset="0"/>
      <p:regular r:id="rId47"/>
      <p:bold r:id="rId48"/>
      <p:italic r:id="rId49"/>
      <p:boldItalic r:id="rId50"/>
    </p:embeddedFont>
    <p:embeddedFont>
      <p:font typeface="Roboto Condensed Light" panose="020F0502020204030204" pitchFamily="2" charset="0"/>
      <p:regular r:id="rId51"/>
      <p: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BA806C74-112F-48A0-AD89-3F38F957633F}">
          <p14:sldIdLst>
            <p14:sldId id="256"/>
            <p14:sldId id="257"/>
            <p14:sldId id="261"/>
            <p14:sldId id="268"/>
            <p14:sldId id="313"/>
            <p14:sldId id="259"/>
            <p14:sldId id="275"/>
            <p14:sldId id="258"/>
            <p14:sldId id="272"/>
            <p14:sldId id="314"/>
            <p14:sldId id="315"/>
            <p14:sldId id="262"/>
            <p14:sldId id="316"/>
            <p14:sldId id="317"/>
            <p14:sldId id="318"/>
            <p14:sldId id="320"/>
            <p14:sldId id="319"/>
            <p14:sldId id="321"/>
            <p14:sldId id="322"/>
            <p14:sldId id="323"/>
            <p14:sldId id="324"/>
            <p14:sldId id="325"/>
            <p14:sldId id="326"/>
            <p14:sldId id="327"/>
            <p14:sldId id="328"/>
            <p14:sldId id="329"/>
            <p14:sldId id="330"/>
            <p14:sldId id="331"/>
            <p14:sldId id="332"/>
            <p14:sldId id="333"/>
            <p14:sldId id="334"/>
            <p14:sldId id="335"/>
            <p14:sldId id="337"/>
            <p14:sldId id="338"/>
            <p14:sldId id="340"/>
            <p14:sldId id="336"/>
            <p14:sldId id="279"/>
            <p14:sldId id="33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CC97FCC-0C77-4CEA-96E7-7584AE706B02}">
  <a:tblStyle styleId="{0CC97FCC-0C77-4CEA-96E7-7584AE706B0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421" autoAdjust="0"/>
    <p:restoredTop sz="94660"/>
  </p:normalViewPr>
  <p:slideViewPr>
    <p:cSldViewPr snapToGrid="0">
      <p:cViewPr>
        <p:scale>
          <a:sx n="66" d="100"/>
          <a:sy n="66" d="100"/>
        </p:scale>
        <p:origin x="725"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f5e77e6543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f5e77e6543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2868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f5e77e6543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f5e77e6543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5443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6535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5150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4679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0871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14892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96574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06810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5e6061853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5e6061853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05450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8617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80046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62721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39375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94803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14345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41046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72032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5545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gf5e6061853_0_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3" name="Google Shape;553;gf5e6061853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74189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53578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70458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27858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62301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79815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f5e77e6543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f5e77e6543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5083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1"/>
        <p:cNvGrpSpPr/>
        <p:nvPr/>
      </p:nvGrpSpPr>
      <p:grpSpPr>
        <a:xfrm>
          <a:off x="0" y="0"/>
          <a:ext cx="0" cy="0"/>
          <a:chOff x="0" y="0"/>
          <a:chExt cx="0" cy="0"/>
        </a:xfrm>
      </p:grpSpPr>
      <p:sp>
        <p:nvSpPr>
          <p:cNvPr id="1612" name="Google Shape;1612;gf5e77e6543_0_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3" name="Google Shape;1613;gf5e77e6543_0_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1"/>
        <p:cNvGrpSpPr/>
        <p:nvPr/>
      </p:nvGrpSpPr>
      <p:grpSpPr>
        <a:xfrm>
          <a:off x="0" y="0"/>
          <a:ext cx="0" cy="0"/>
          <a:chOff x="0" y="0"/>
          <a:chExt cx="0" cy="0"/>
        </a:xfrm>
      </p:grpSpPr>
      <p:sp>
        <p:nvSpPr>
          <p:cNvPr id="1612" name="Google Shape;1612;gf5e77e6543_0_8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3" name="Google Shape;1613;gf5e77e6543_0_8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1004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f5e6061853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 name="Google Shape;1051;gf5e6061853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gf5e6061853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1" name="Google Shape;1051;gf5e6061853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68113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f5e77e654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f5e77e654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8"/>
        <p:cNvGrpSpPr/>
        <p:nvPr/>
      </p:nvGrpSpPr>
      <p:grpSpPr>
        <a:xfrm>
          <a:off x="0" y="0"/>
          <a:ext cx="0" cy="0"/>
          <a:chOff x="0" y="0"/>
          <a:chExt cx="0" cy="0"/>
        </a:xfrm>
      </p:grpSpPr>
      <p:sp>
        <p:nvSpPr>
          <p:cNvPr id="1389" name="Google Shape;1389;gf61a32cbe2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0" name="Google Shape;1390;gf61a32cbe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5"/>
        <p:cNvGrpSpPr/>
        <p:nvPr/>
      </p:nvGrpSpPr>
      <p:grpSpPr>
        <a:xfrm>
          <a:off x="0" y="0"/>
          <a:ext cx="0" cy="0"/>
          <a:chOff x="0" y="0"/>
          <a:chExt cx="0" cy="0"/>
        </a:xfrm>
      </p:grpSpPr>
      <p:sp>
        <p:nvSpPr>
          <p:cNvPr id="1246" name="Google Shape;1246;gf5e77e6543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7" name="Google Shape;1247;gf5e77e6543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
  <p:cSld name="CUSTOM_5">
    <p:spTree>
      <p:nvGrpSpPr>
        <p:cNvPr id="1" name="Shape 162"/>
        <p:cNvGrpSpPr/>
        <p:nvPr/>
      </p:nvGrpSpPr>
      <p:grpSpPr>
        <a:xfrm>
          <a:off x="0" y="0"/>
          <a:ext cx="0" cy="0"/>
          <a:chOff x="0" y="0"/>
          <a:chExt cx="0" cy="0"/>
        </a:xfrm>
      </p:grpSpPr>
      <p:sp>
        <p:nvSpPr>
          <p:cNvPr id="163" name="Google Shape;163;p23"/>
          <p:cNvSpPr txBox="1">
            <a:spLocks noGrp="1"/>
          </p:cNvSpPr>
          <p:nvPr>
            <p:ph type="subTitle" idx="1"/>
          </p:nvPr>
        </p:nvSpPr>
        <p:spPr>
          <a:xfrm>
            <a:off x="3024150" y="2831188"/>
            <a:ext cx="3095700" cy="87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3"/>
          <p:cNvSpPr txBox="1">
            <a:spLocks noGrp="1"/>
          </p:cNvSpPr>
          <p:nvPr>
            <p:ph type="title"/>
          </p:nvPr>
        </p:nvSpPr>
        <p:spPr>
          <a:xfrm>
            <a:off x="3024150" y="1440213"/>
            <a:ext cx="3095700" cy="126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107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65" name="Google Shape;165;p2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6" name="Google Shape;166;p2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3">
  <p:cSld name="CUSTOM_6_1_2">
    <p:spTree>
      <p:nvGrpSpPr>
        <p:cNvPr id="1" name="Shape 177"/>
        <p:cNvGrpSpPr/>
        <p:nvPr/>
      </p:nvGrpSpPr>
      <p:grpSpPr>
        <a:xfrm>
          <a:off x="0" y="0"/>
          <a:ext cx="0" cy="0"/>
          <a:chOff x="0" y="0"/>
          <a:chExt cx="0" cy="0"/>
        </a:xfrm>
      </p:grpSpPr>
      <p:sp>
        <p:nvSpPr>
          <p:cNvPr id="178" name="Google Shape;178;p26"/>
          <p:cNvSpPr txBox="1">
            <a:spLocks noGrp="1"/>
          </p:cNvSpPr>
          <p:nvPr>
            <p:ph type="subTitle" idx="1"/>
          </p:nvPr>
        </p:nvSpPr>
        <p:spPr>
          <a:xfrm>
            <a:off x="714300" y="1259225"/>
            <a:ext cx="5386200" cy="24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a:endParaRPr/>
          </a:p>
        </p:txBody>
      </p:sp>
      <p:sp>
        <p:nvSpPr>
          <p:cNvPr id="179" name="Google Shape;179;p2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80" name="Google Shape;180;p2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195"/>
        <p:cNvGrpSpPr/>
        <p:nvPr/>
      </p:nvGrpSpPr>
      <p:grpSpPr>
        <a:xfrm>
          <a:off x="0" y="0"/>
          <a:ext cx="0" cy="0"/>
          <a:chOff x="0" y="0"/>
          <a:chExt cx="0" cy="0"/>
        </a:xfrm>
      </p:grpSpPr>
      <p:cxnSp>
        <p:nvCxnSpPr>
          <p:cNvPr id="196" name="Google Shape;196;p3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grpSp>
        <p:nvGrpSpPr>
          <p:cNvPr id="198" name="Google Shape;198;p30"/>
          <p:cNvGrpSpPr/>
          <p:nvPr/>
        </p:nvGrpSpPr>
        <p:grpSpPr>
          <a:xfrm>
            <a:off x="706060" y="1236002"/>
            <a:ext cx="695830" cy="243805"/>
            <a:chOff x="2271950" y="2722775"/>
            <a:chExt cx="575875" cy="201775"/>
          </a:xfrm>
        </p:grpSpPr>
        <p:sp>
          <p:nvSpPr>
            <p:cNvPr id="199" name="Google Shape;199;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4" name="Google Shape;204;p30"/>
          <p:cNvSpPr/>
          <p:nvPr/>
        </p:nvSpPr>
        <p:spPr>
          <a:xfrm>
            <a:off x="7786413" y="8020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0"/>
          <p:cNvSpPr/>
          <p:nvPr/>
        </p:nvSpPr>
        <p:spPr>
          <a:xfrm>
            <a:off x="1915951" y="33677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6" name="Google Shape;206;p30"/>
          <p:cNvGrpSpPr/>
          <p:nvPr/>
        </p:nvGrpSpPr>
        <p:grpSpPr>
          <a:xfrm>
            <a:off x="1401907" y="689254"/>
            <a:ext cx="953591" cy="334099"/>
            <a:chOff x="2271950" y="2722775"/>
            <a:chExt cx="575875" cy="201775"/>
          </a:xfrm>
        </p:grpSpPr>
        <p:sp>
          <p:nvSpPr>
            <p:cNvPr id="207" name="Google Shape;207;p3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2" name="Google Shape;212;p30"/>
          <p:cNvSpPr/>
          <p:nvPr/>
        </p:nvSpPr>
        <p:spPr>
          <a:xfrm>
            <a:off x="6775477" y="3965413"/>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0"/>
          <p:cNvSpPr/>
          <p:nvPr/>
        </p:nvSpPr>
        <p:spPr>
          <a:xfrm>
            <a:off x="1654063" y="1173140"/>
            <a:ext cx="335779" cy="396134"/>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0"/>
          <p:cNvSpPr/>
          <p:nvPr/>
        </p:nvSpPr>
        <p:spPr>
          <a:xfrm>
            <a:off x="8224526" y="204207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0"/>
          <p:cNvSpPr/>
          <p:nvPr/>
        </p:nvSpPr>
        <p:spPr>
          <a:xfrm rot="-1685758">
            <a:off x="7349828" y="16952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0"/>
          <p:cNvSpPr/>
          <p:nvPr/>
        </p:nvSpPr>
        <p:spPr>
          <a:xfrm>
            <a:off x="8224513" y="3689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0"/>
          <p:cNvSpPr/>
          <p:nvPr/>
        </p:nvSpPr>
        <p:spPr>
          <a:xfrm rot="-1685758">
            <a:off x="2517753" y="14498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0"/>
          <p:cNvSpPr/>
          <p:nvPr/>
        </p:nvSpPr>
        <p:spPr>
          <a:xfrm>
            <a:off x="1494952" y="24458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0"/>
          <p:cNvSpPr/>
          <p:nvPr/>
        </p:nvSpPr>
        <p:spPr>
          <a:xfrm>
            <a:off x="7674437" y="24596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0"/>
          <p:cNvSpPr/>
          <p:nvPr/>
        </p:nvSpPr>
        <p:spPr>
          <a:xfrm rot="-4501656">
            <a:off x="7177993" y="3584747"/>
            <a:ext cx="700435" cy="696862"/>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0"/>
          <p:cNvSpPr/>
          <p:nvPr/>
        </p:nvSpPr>
        <p:spPr>
          <a:xfrm rot="-4498560">
            <a:off x="7715362" y="3194685"/>
            <a:ext cx="372045" cy="370147"/>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0"/>
          <p:cNvSpPr/>
          <p:nvPr/>
        </p:nvSpPr>
        <p:spPr>
          <a:xfrm rot="-4497731">
            <a:off x="7127795" y="2968777"/>
            <a:ext cx="503609" cy="50104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0"/>
          <p:cNvSpPr/>
          <p:nvPr/>
        </p:nvSpPr>
        <p:spPr>
          <a:xfrm>
            <a:off x="1126688" y="34189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0"/>
          <p:cNvSpPr/>
          <p:nvPr/>
        </p:nvSpPr>
        <p:spPr>
          <a:xfrm>
            <a:off x="706038" y="19410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0"/>
          <p:cNvSpPr/>
          <p:nvPr/>
        </p:nvSpPr>
        <p:spPr>
          <a:xfrm>
            <a:off x="8140863" y="11731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0"/>
          <p:cNvSpPr/>
          <p:nvPr/>
        </p:nvSpPr>
        <p:spPr>
          <a:xfrm rot="-1685758">
            <a:off x="930128" y="4021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0"/>
          <p:cNvSpPr/>
          <p:nvPr/>
        </p:nvSpPr>
        <p:spPr>
          <a:xfrm>
            <a:off x="1401912" y="42271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80400" y="1273525"/>
            <a:ext cx="4445400" cy="17409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2431100" y="3530450"/>
            <a:ext cx="4580400" cy="30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 name="Google Shape;16;p3"/>
          <p:cNvSpPr txBox="1">
            <a:spLocks noGrp="1"/>
          </p:cNvSpPr>
          <p:nvPr>
            <p:ph type="title" idx="2" hasCustomPrompt="1"/>
          </p:nvPr>
        </p:nvSpPr>
        <p:spPr>
          <a:xfrm>
            <a:off x="714300" y="1764027"/>
            <a:ext cx="1367400" cy="75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0000"/>
              <a:buNone/>
              <a:defRPr sz="7500">
                <a:solidFill>
                  <a:schemeClr val="lt1"/>
                </a:solidFill>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cxnSp>
        <p:nvCxnSpPr>
          <p:cNvPr id="17" name="Google Shape;17;p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 name="Google Shape;18;p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1" name="Google Shape;21;p4"/>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22" name="Google Shape;22;p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4" name="Google Shape;34;p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35" name="Google Shape;35;p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subTitle" idx="1"/>
          </p:nvPr>
        </p:nvSpPr>
        <p:spPr>
          <a:xfrm>
            <a:off x="714300" y="1971675"/>
            <a:ext cx="3857700" cy="2381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Font typeface="Anaheim"/>
              <a:buChar char="●"/>
              <a:defRPr sz="1400"/>
            </a:lvl1pPr>
            <a:lvl2pPr lvl="1" rtl="0">
              <a:lnSpc>
                <a:spcPct val="100000"/>
              </a:lnSpc>
              <a:spcBef>
                <a:spcPts val="0"/>
              </a:spcBef>
              <a:spcAft>
                <a:spcPts val="0"/>
              </a:spcAft>
              <a:buClr>
                <a:srgbClr val="595959"/>
              </a:buClr>
              <a:buSzPts val="1400"/>
              <a:buFont typeface="Anaheim"/>
              <a:buChar char="○"/>
              <a:defRPr/>
            </a:lvl2pPr>
            <a:lvl3pPr lvl="2" rtl="0">
              <a:lnSpc>
                <a:spcPct val="100000"/>
              </a:lnSpc>
              <a:spcBef>
                <a:spcPts val="0"/>
              </a:spcBef>
              <a:spcAft>
                <a:spcPts val="0"/>
              </a:spcAft>
              <a:buClr>
                <a:srgbClr val="595959"/>
              </a:buClr>
              <a:buSzPts val="1400"/>
              <a:buFont typeface="Anaheim"/>
              <a:buChar char="■"/>
              <a:defRPr/>
            </a:lvl3pPr>
            <a:lvl4pPr lvl="3" rtl="0">
              <a:lnSpc>
                <a:spcPct val="100000"/>
              </a:lnSpc>
              <a:spcBef>
                <a:spcPts val="0"/>
              </a:spcBef>
              <a:spcAft>
                <a:spcPts val="0"/>
              </a:spcAft>
              <a:buClr>
                <a:srgbClr val="595959"/>
              </a:buClr>
              <a:buSzPts val="1400"/>
              <a:buFont typeface="Anaheim"/>
              <a:buChar char="●"/>
              <a:defRPr/>
            </a:lvl4pPr>
            <a:lvl5pPr lvl="4" rtl="0">
              <a:lnSpc>
                <a:spcPct val="100000"/>
              </a:lnSpc>
              <a:spcBef>
                <a:spcPts val="0"/>
              </a:spcBef>
              <a:spcAft>
                <a:spcPts val="0"/>
              </a:spcAft>
              <a:buClr>
                <a:srgbClr val="595959"/>
              </a:buClr>
              <a:buSzPts val="1400"/>
              <a:buFont typeface="Anaheim"/>
              <a:buChar char="○"/>
              <a:defRPr/>
            </a:lvl5pPr>
            <a:lvl6pPr lvl="5" rtl="0">
              <a:lnSpc>
                <a:spcPct val="100000"/>
              </a:lnSpc>
              <a:spcBef>
                <a:spcPts val="0"/>
              </a:spcBef>
              <a:spcAft>
                <a:spcPts val="0"/>
              </a:spcAft>
              <a:buClr>
                <a:srgbClr val="595959"/>
              </a:buClr>
              <a:buSzPts val="1400"/>
              <a:buFont typeface="Anaheim"/>
              <a:buChar char="■"/>
              <a:defRPr/>
            </a:lvl6pPr>
            <a:lvl7pPr lvl="6" rtl="0">
              <a:lnSpc>
                <a:spcPct val="100000"/>
              </a:lnSpc>
              <a:spcBef>
                <a:spcPts val="0"/>
              </a:spcBef>
              <a:spcAft>
                <a:spcPts val="0"/>
              </a:spcAft>
              <a:buClr>
                <a:srgbClr val="595959"/>
              </a:buClr>
              <a:buSzPts val="1400"/>
              <a:buFont typeface="Anaheim"/>
              <a:buChar char="●"/>
              <a:defRPr/>
            </a:lvl7pPr>
            <a:lvl8pPr lvl="7" rtl="0">
              <a:lnSpc>
                <a:spcPct val="100000"/>
              </a:lnSpc>
              <a:spcBef>
                <a:spcPts val="0"/>
              </a:spcBef>
              <a:spcAft>
                <a:spcPts val="0"/>
              </a:spcAft>
              <a:buClr>
                <a:srgbClr val="595959"/>
              </a:buClr>
              <a:buSzPts val="1400"/>
              <a:buFont typeface="Anaheim"/>
              <a:buChar char="○"/>
              <a:defRPr/>
            </a:lvl8pPr>
            <a:lvl9pPr lvl="8" rtl="0">
              <a:lnSpc>
                <a:spcPct val="100000"/>
              </a:lnSpc>
              <a:spcBef>
                <a:spcPts val="0"/>
              </a:spcBef>
              <a:spcAft>
                <a:spcPts val="0"/>
              </a:spcAft>
              <a:buClr>
                <a:srgbClr val="595959"/>
              </a:buClr>
              <a:buSzPts val="1400"/>
              <a:buFont typeface="Anaheim"/>
              <a:buChar char="■"/>
              <a:defRPr/>
            </a:lvl9pPr>
          </a:lstStyle>
          <a:p>
            <a:endParaRPr/>
          </a:p>
        </p:txBody>
      </p:sp>
      <p:sp>
        <p:nvSpPr>
          <p:cNvPr id="38" name="Google Shape;38;p7"/>
          <p:cNvSpPr txBox="1">
            <a:spLocks noGrp="1"/>
          </p:cNvSpPr>
          <p:nvPr>
            <p:ph type="title"/>
          </p:nvPr>
        </p:nvSpPr>
        <p:spPr>
          <a:xfrm>
            <a:off x="714300" y="553450"/>
            <a:ext cx="3857700" cy="12468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39" name="Google Shape;39;p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0" name="Google Shape;40;p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txBox="1">
            <a:spLocks noGrp="1"/>
          </p:cNvSpPr>
          <p:nvPr>
            <p:ph type="title"/>
          </p:nvPr>
        </p:nvSpPr>
        <p:spPr>
          <a:xfrm>
            <a:off x="4384500" y="1404538"/>
            <a:ext cx="4045200" cy="7686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7" name="Google Shape;47;p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48" name="Google Shape;48;p9"/>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49" name="Google Shape;49;p9"/>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750600" y="3073400"/>
            <a:ext cx="3414600" cy="1242300"/>
          </a:xfrm>
          <a:prstGeom prst="rect">
            <a:avLst/>
          </a:prstGeom>
        </p:spPr>
        <p:txBody>
          <a:bodyPr spcFirstLastPara="1" wrap="square" lIns="91425" tIns="91425" rIns="91425" bIns="91425" anchor="t" anchorCtr="0">
            <a:noAutofit/>
          </a:bodyPr>
          <a:lstStyle>
            <a:lvl1pPr lvl="0">
              <a:spcBef>
                <a:spcPts val="0"/>
              </a:spcBef>
              <a:spcAft>
                <a:spcPts val="0"/>
              </a:spcAft>
              <a:buSzPts val="3900"/>
              <a:buNone/>
              <a:defRPr/>
            </a:lvl1pPr>
            <a:lvl2pPr lvl="1">
              <a:spcBef>
                <a:spcPts val="0"/>
              </a:spcBef>
              <a:spcAft>
                <a:spcPts val="0"/>
              </a:spcAft>
              <a:buSzPts val="3900"/>
              <a:buNone/>
              <a:defRPr/>
            </a:lvl2pPr>
            <a:lvl3pPr lvl="2">
              <a:spcBef>
                <a:spcPts val="0"/>
              </a:spcBef>
              <a:spcAft>
                <a:spcPts val="0"/>
              </a:spcAft>
              <a:buSzPts val="3900"/>
              <a:buNone/>
              <a:defRPr/>
            </a:lvl3pPr>
            <a:lvl4pPr lvl="3">
              <a:spcBef>
                <a:spcPts val="0"/>
              </a:spcBef>
              <a:spcAft>
                <a:spcPts val="0"/>
              </a:spcAft>
              <a:buSzPts val="3900"/>
              <a:buNone/>
              <a:defRPr/>
            </a:lvl4pPr>
            <a:lvl5pPr lvl="4">
              <a:spcBef>
                <a:spcPts val="0"/>
              </a:spcBef>
              <a:spcAft>
                <a:spcPts val="0"/>
              </a:spcAft>
              <a:buSzPts val="3900"/>
              <a:buNone/>
              <a:defRPr/>
            </a:lvl5pPr>
            <a:lvl6pPr lvl="5">
              <a:spcBef>
                <a:spcPts val="0"/>
              </a:spcBef>
              <a:spcAft>
                <a:spcPts val="0"/>
              </a:spcAft>
              <a:buSzPts val="3900"/>
              <a:buNone/>
              <a:defRPr/>
            </a:lvl6pPr>
            <a:lvl7pPr lvl="6">
              <a:spcBef>
                <a:spcPts val="0"/>
              </a:spcBef>
              <a:spcAft>
                <a:spcPts val="0"/>
              </a:spcAft>
              <a:buSzPts val="3900"/>
              <a:buNone/>
              <a:defRPr/>
            </a:lvl7pPr>
            <a:lvl8pPr lvl="7">
              <a:spcBef>
                <a:spcPts val="0"/>
              </a:spcBef>
              <a:spcAft>
                <a:spcPts val="0"/>
              </a:spcAft>
              <a:buSzPts val="3900"/>
              <a:buNone/>
              <a:defRPr/>
            </a:lvl8pPr>
            <a:lvl9pPr lvl="8">
              <a:spcBef>
                <a:spcPts val="0"/>
              </a:spcBef>
              <a:spcAft>
                <a:spcPts val="0"/>
              </a:spcAft>
              <a:buSzPts val="3900"/>
              <a:buNone/>
              <a:defRPr/>
            </a:lvl9pPr>
          </a:lstStyle>
          <a:p>
            <a:endParaRPr/>
          </a:p>
        </p:txBody>
      </p:sp>
      <p:cxnSp>
        <p:nvCxnSpPr>
          <p:cNvPr id="52" name="Google Shape;52;p10"/>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53" name="Google Shape;53;p10"/>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38"/>
        <p:cNvGrpSpPr/>
        <p:nvPr/>
      </p:nvGrpSpPr>
      <p:grpSpPr>
        <a:xfrm>
          <a:off x="0" y="0"/>
          <a:ext cx="0" cy="0"/>
          <a:chOff x="0" y="0"/>
          <a:chExt cx="0" cy="0"/>
        </a:xfrm>
      </p:grpSpPr>
      <p:sp>
        <p:nvSpPr>
          <p:cNvPr id="139" name="Google Shape;139;p20"/>
          <p:cNvSpPr txBox="1">
            <a:spLocks noGrp="1"/>
          </p:cNvSpPr>
          <p:nvPr>
            <p:ph type="title"/>
          </p:nvPr>
        </p:nvSpPr>
        <p:spPr>
          <a:xfrm>
            <a:off x="5562600" y="2988175"/>
            <a:ext cx="2867100" cy="369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600"/>
            </a:lvl1pPr>
            <a:lvl2pPr lvl="1" algn="r" rtl="0">
              <a:spcBef>
                <a:spcPts val="0"/>
              </a:spcBef>
              <a:spcAft>
                <a:spcPts val="0"/>
              </a:spcAft>
              <a:buSzPts val="3000"/>
              <a:buNone/>
              <a:defRPr sz="3000"/>
            </a:lvl2pPr>
            <a:lvl3pPr lvl="2" algn="r" rtl="0">
              <a:spcBef>
                <a:spcPts val="0"/>
              </a:spcBef>
              <a:spcAft>
                <a:spcPts val="0"/>
              </a:spcAft>
              <a:buSzPts val="3000"/>
              <a:buNone/>
              <a:defRPr sz="3000"/>
            </a:lvl3pPr>
            <a:lvl4pPr lvl="3" algn="r" rtl="0">
              <a:spcBef>
                <a:spcPts val="0"/>
              </a:spcBef>
              <a:spcAft>
                <a:spcPts val="0"/>
              </a:spcAft>
              <a:buSzPts val="3000"/>
              <a:buNone/>
              <a:defRPr sz="3000"/>
            </a:lvl4pPr>
            <a:lvl5pPr lvl="4" algn="r" rtl="0">
              <a:spcBef>
                <a:spcPts val="0"/>
              </a:spcBef>
              <a:spcAft>
                <a:spcPts val="0"/>
              </a:spcAft>
              <a:buSzPts val="3000"/>
              <a:buNone/>
              <a:defRPr sz="3000"/>
            </a:lvl5pPr>
            <a:lvl6pPr lvl="5" algn="r" rtl="0">
              <a:spcBef>
                <a:spcPts val="0"/>
              </a:spcBef>
              <a:spcAft>
                <a:spcPts val="0"/>
              </a:spcAft>
              <a:buSzPts val="3000"/>
              <a:buNone/>
              <a:defRPr sz="3000"/>
            </a:lvl6pPr>
            <a:lvl7pPr lvl="6" algn="r" rtl="0">
              <a:spcBef>
                <a:spcPts val="0"/>
              </a:spcBef>
              <a:spcAft>
                <a:spcPts val="0"/>
              </a:spcAft>
              <a:buSzPts val="3000"/>
              <a:buNone/>
              <a:defRPr sz="3000"/>
            </a:lvl7pPr>
            <a:lvl8pPr lvl="7" algn="r" rtl="0">
              <a:spcBef>
                <a:spcPts val="0"/>
              </a:spcBef>
              <a:spcAft>
                <a:spcPts val="0"/>
              </a:spcAft>
              <a:buSzPts val="3000"/>
              <a:buNone/>
              <a:defRPr sz="3000"/>
            </a:lvl8pPr>
            <a:lvl9pPr lvl="8" algn="r" rtl="0">
              <a:spcBef>
                <a:spcPts val="0"/>
              </a:spcBef>
              <a:spcAft>
                <a:spcPts val="0"/>
              </a:spcAft>
              <a:buSzPts val="3000"/>
              <a:buNone/>
              <a:defRPr sz="3000"/>
            </a:lvl9pPr>
          </a:lstStyle>
          <a:p>
            <a:endParaRPr/>
          </a:p>
        </p:txBody>
      </p:sp>
      <p:sp>
        <p:nvSpPr>
          <p:cNvPr id="140" name="Google Shape;140;p20"/>
          <p:cNvSpPr txBox="1">
            <a:spLocks noGrp="1"/>
          </p:cNvSpPr>
          <p:nvPr>
            <p:ph type="subTitle" idx="1"/>
          </p:nvPr>
        </p:nvSpPr>
        <p:spPr>
          <a:xfrm>
            <a:off x="4474125" y="1495425"/>
            <a:ext cx="3955500" cy="1000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r" rtl="0">
              <a:lnSpc>
                <a:spcPct val="100000"/>
              </a:lnSpc>
              <a:spcBef>
                <a:spcPts val="0"/>
              </a:spcBef>
              <a:spcAft>
                <a:spcPts val="0"/>
              </a:spcAft>
              <a:buSzPts val="1800"/>
              <a:buNone/>
              <a:defRPr sz="1800"/>
            </a:lvl2pPr>
            <a:lvl3pPr lvl="2" algn="r" rtl="0">
              <a:lnSpc>
                <a:spcPct val="100000"/>
              </a:lnSpc>
              <a:spcBef>
                <a:spcPts val="0"/>
              </a:spcBef>
              <a:spcAft>
                <a:spcPts val="0"/>
              </a:spcAft>
              <a:buSzPts val="1800"/>
              <a:buNone/>
              <a:defRPr sz="1800"/>
            </a:lvl3pPr>
            <a:lvl4pPr lvl="3" algn="r" rtl="0">
              <a:lnSpc>
                <a:spcPct val="100000"/>
              </a:lnSpc>
              <a:spcBef>
                <a:spcPts val="0"/>
              </a:spcBef>
              <a:spcAft>
                <a:spcPts val="0"/>
              </a:spcAft>
              <a:buSzPts val="1800"/>
              <a:buNone/>
              <a:defRPr sz="1800"/>
            </a:lvl4pPr>
            <a:lvl5pPr lvl="4" algn="r" rtl="0">
              <a:lnSpc>
                <a:spcPct val="100000"/>
              </a:lnSpc>
              <a:spcBef>
                <a:spcPts val="0"/>
              </a:spcBef>
              <a:spcAft>
                <a:spcPts val="0"/>
              </a:spcAft>
              <a:buSzPts val="1800"/>
              <a:buNone/>
              <a:defRPr sz="1800"/>
            </a:lvl5pPr>
            <a:lvl6pPr lvl="5" algn="r" rtl="0">
              <a:lnSpc>
                <a:spcPct val="100000"/>
              </a:lnSpc>
              <a:spcBef>
                <a:spcPts val="0"/>
              </a:spcBef>
              <a:spcAft>
                <a:spcPts val="0"/>
              </a:spcAft>
              <a:buSzPts val="1800"/>
              <a:buNone/>
              <a:defRPr sz="1800"/>
            </a:lvl6pPr>
            <a:lvl7pPr lvl="6" algn="r" rtl="0">
              <a:lnSpc>
                <a:spcPct val="100000"/>
              </a:lnSpc>
              <a:spcBef>
                <a:spcPts val="0"/>
              </a:spcBef>
              <a:spcAft>
                <a:spcPts val="0"/>
              </a:spcAft>
              <a:buSzPts val="1800"/>
              <a:buNone/>
              <a:defRPr sz="1800"/>
            </a:lvl7pPr>
            <a:lvl8pPr lvl="7" algn="r" rtl="0">
              <a:lnSpc>
                <a:spcPct val="100000"/>
              </a:lnSpc>
              <a:spcBef>
                <a:spcPts val="0"/>
              </a:spcBef>
              <a:spcAft>
                <a:spcPts val="0"/>
              </a:spcAft>
              <a:buSzPts val="1800"/>
              <a:buNone/>
              <a:defRPr sz="1800"/>
            </a:lvl8pPr>
            <a:lvl9pPr lvl="8" algn="r" rtl="0">
              <a:lnSpc>
                <a:spcPct val="100000"/>
              </a:lnSpc>
              <a:spcBef>
                <a:spcPts val="0"/>
              </a:spcBef>
              <a:spcAft>
                <a:spcPts val="0"/>
              </a:spcAft>
              <a:buSzPts val="18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dk2"/>
            </a:gs>
            <a:gs pos="100000">
              <a:schemeClr val="l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6" r:id="rId7"/>
    <p:sldLayoutId id="2147483658" r:id="rId8"/>
    <p:sldLayoutId id="2147483666" r:id="rId9"/>
    <p:sldLayoutId id="2147483669" r:id="rId10"/>
    <p:sldLayoutId id="2147483672" r:id="rId11"/>
    <p:sldLayoutId id="2147483675" r:id="rId12"/>
    <p:sldLayoutId id="2147483676"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p:nvPr/>
        </p:nvSpPr>
        <p:spPr>
          <a:xfrm>
            <a:off x="790249" y="3347459"/>
            <a:ext cx="3989400" cy="4917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4"/>
          <p:cNvSpPr txBox="1">
            <a:spLocks noGrp="1"/>
          </p:cNvSpPr>
          <p:nvPr>
            <p:ph type="ctrTitle"/>
          </p:nvPr>
        </p:nvSpPr>
        <p:spPr>
          <a:xfrm>
            <a:off x="714299" y="848547"/>
            <a:ext cx="6589991" cy="242525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br>
              <a:rPr lang="en" dirty="0">
                <a:solidFill>
                  <a:schemeClr val="accent3"/>
                </a:solidFill>
              </a:rPr>
            </a:br>
            <a:r>
              <a:rPr lang="en" sz="4800" dirty="0">
                <a:solidFill>
                  <a:schemeClr val="tx2"/>
                </a:solidFill>
              </a:rPr>
              <a:t>EXPLORATORY</a:t>
            </a:r>
            <a:r>
              <a:rPr lang="en" sz="4800" dirty="0">
                <a:solidFill>
                  <a:schemeClr val="accent3"/>
                </a:solidFill>
              </a:rPr>
              <a:t>                			   </a:t>
            </a:r>
            <a:r>
              <a:rPr lang="en" sz="4800" dirty="0">
                <a:solidFill>
                  <a:schemeClr val="lt2"/>
                </a:solidFill>
              </a:rPr>
              <a:t>ANALYSIS ON Amazon </a:t>
            </a:r>
            <a:br>
              <a:rPr lang="en" sz="4800" dirty="0">
                <a:solidFill>
                  <a:schemeClr val="lt2"/>
                </a:solidFill>
              </a:rPr>
            </a:br>
            <a:r>
              <a:rPr lang="en" sz="4800" dirty="0">
                <a:solidFill>
                  <a:schemeClr val="lt2"/>
                </a:solidFill>
              </a:rPr>
              <a:t>product sales </a:t>
            </a:r>
            <a:endParaRPr sz="4800" dirty="0"/>
          </a:p>
        </p:txBody>
      </p:sp>
      <p:sp>
        <p:nvSpPr>
          <p:cNvPr id="240" name="Google Shape;240;p34"/>
          <p:cNvSpPr txBox="1">
            <a:spLocks noGrp="1"/>
          </p:cNvSpPr>
          <p:nvPr>
            <p:ph type="subTitle" idx="1"/>
          </p:nvPr>
        </p:nvSpPr>
        <p:spPr>
          <a:xfrm>
            <a:off x="1171344" y="3473604"/>
            <a:ext cx="3815400" cy="21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Here is the presentation begins</a:t>
            </a:r>
            <a:endParaRPr dirty="0"/>
          </a:p>
        </p:txBody>
      </p:sp>
      <p:sp>
        <p:nvSpPr>
          <p:cNvPr id="241" name="Google Shape;241;p34"/>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4"/>
          <p:cNvSpPr/>
          <p:nvPr/>
        </p:nvSpPr>
        <p:spPr>
          <a:xfrm rot="-1685758">
            <a:off x="4276753"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4"/>
          <p:cNvSpPr/>
          <p:nvPr/>
        </p:nvSpPr>
        <p:spPr>
          <a:xfrm>
            <a:off x="3556294" y="1128091"/>
            <a:ext cx="1130913" cy="399658"/>
          </a:xfrm>
          <a:prstGeom prst="rect">
            <a:avLst/>
          </a:prstGeom>
        </p:spPr>
        <p:txBody>
          <a:bodyPr>
            <a:prstTxWarp prst="textPlain">
              <a:avLst>
                <a:gd name="adj" fmla="val 49418"/>
              </a:avLst>
            </a:prstTxWarp>
          </a:bodyPr>
          <a:lstStyle/>
          <a:p>
            <a:pPr lvl="0" algn="ctr"/>
            <a:r>
              <a:rPr b="0" i="0" dirty="0">
                <a:ln w="9525" cap="flat" cmpd="sng">
                  <a:solidFill>
                    <a:schemeClr val="dk1"/>
                  </a:solidFill>
                  <a:prstDash val="solid"/>
                  <a:round/>
                  <a:headEnd type="none" w="sm" len="sm"/>
                  <a:tailEnd type="none" w="sm" len="sm"/>
                </a:ln>
                <a:noFill/>
                <a:latin typeface="Bebas Neue"/>
              </a:rPr>
              <a:t>DATA</a:t>
            </a:r>
          </a:p>
        </p:txBody>
      </p:sp>
      <p:sp>
        <p:nvSpPr>
          <p:cNvPr id="244" name="Google Shape;244;p34"/>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9" name="Google Shape;259;p34"/>
          <p:cNvGrpSpPr/>
          <p:nvPr/>
        </p:nvGrpSpPr>
        <p:grpSpPr>
          <a:xfrm>
            <a:off x="5041963" y="757530"/>
            <a:ext cx="3701872" cy="3762679"/>
            <a:chOff x="5041963" y="757530"/>
            <a:chExt cx="3701872" cy="3762679"/>
          </a:xfrm>
        </p:grpSpPr>
        <p:sp>
          <p:nvSpPr>
            <p:cNvPr id="260" name="Google Shape;260;p34"/>
            <p:cNvSpPr/>
            <p:nvPr/>
          </p:nvSpPr>
          <p:spPr>
            <a:xfrm rot="7198710">
              <a:off x="6604948" y="1367176"/>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34"/>
            <p:cNvGrpSpPr/>
            <p:nvPr/>
          </p:nvGrpSpPr>
          <p:grpSpPr>
            <a:xfrm>
              <a:off x="5536526" y="2174241"/>
              <a:ext cx="858975" cy="300968"/>
              <a:chOff x="2271950" y="2722775"/>
              <a:chExt cx="575875" cy="201775"/>
            </a:xfrm>
          </p:grpSpPr>
          <p:sp>
            <p:nvSpPr>
              <p:cNvPr id="262" name="Google Shape;262;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7" name="Google Shape;267;p34"/>
            <p:cNvSpPr/>
            <p:nvPr/>
          </p:nvSpPr>
          <p:spPr>
            <a:xfrm rot="8100000">
              <a:off x="6648045" y="2782815"/>
              <a:ext cx="969401" cy="964456"/>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4"/>
            <p:cNvSpPr/>
            <p:nvPr/>
          </p:nvSpPr>
          <p:spPr>
            <a:xfrm rot="7198710">
              <a:off x="5934873" y="3298064"/>
              <a:ext cx="630918" cy="627700"/>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9" name="Google Shape;269;p34"/>
            <p:cNvGrpSpPr/>
            <p:nvPr/>
          </p:nvGrpSpPr>
          <p:grpSpPr>
            <a:xfrm>
              <a:off x="6056200" y="1535350"/>
              <a:ext cx="2293204" cy="1710167"/>
              <a:chOff x="1062800" y="1986296"/>
              <a:chExt cx="2169540" cy="1617945"/>
            </a:xfrm>
          </p:grpSpPr>
          <p:sp>
            <p:nvSpPr>
              <p:cNvPr id="270" name="Google Shape;270;p34"/>
              <p:cNvSpPr/>
              <p:nvPr/>
            </p:nvSpPr>
            <p:spPr>
              <a:xfrm>
                <a:off x="1062800" y="1986296"/>
                <a:ext cx="2169540" cy="1617945"/>
              </a:xfrm>
              <a:custGeom>
                <a:avLst/>
                <a:gdLst/>
                <a:ahLst/>
                <a:cxnLst/>
                <a:rect l="l" t="t" r="r" b="b"/>
                <a:pathLst>
                  <a:path w="66074" h="49275" extrusionOk="0">
                    <a:moveTo>
                      <a:pt x="65878" y="35219"/>
                    </a:moveTo>
                    <a:lnTo>
                      <a:pt x="65308" y="32298"/>
                    </a:lnTo>
                    <a:lnTo>
                      <a:pt x="60694" y="33188"/>
                    </a:lnTo>
                    <a:lnTo>
                      <a:pt x="54601" y="1710"/>
                    </a:lnTo>
                    <a:cubicBezTo>
                      <a:pt x="54387" y="677"/>
                      <a:pt x="53390" y="0"/>
                      <a:pt x="52374" y="196"/>
                    </a:cubicBezTo>
                    <a:lnTo>
                      <a:pt x="1693" y="10012"/>
                    </a:lnTo>
                    <a:cubicBezTo>
                      <a:pt x="677" y="10208"/>
                      <a:pt x="0" y="11205"/>
                      <a:pt x="196" y="12239"/>
                    </a:cubicBezTo>
                    <a:lnTo>
                      <a:pt x="6307" y="43752"/>
                    </a:lnTo>
                    <a:lnTo>
                      <a:pt x="1693" y="44643"/>
                    </a:lnTo>
                    <a:lnTo>
                      <a:pt x="2263" y="47547"/>
                    </a:lnTo>
                    <a:cubicBezTo>
                      <a:pt x="2459" y="48598"/>
                      <a:pt x="3474" y="49275"/>
                      <a:pt x="4525" y="49079"/>
                    </a:cubicBezTo>
                    <a:lnTo>
                      <a:pt x="64346" y="37481"/>
                    </a:lnTo>
                    <a:cubicBezTo>
                      <a:pt x="65397" y="37286"/>
                      <a:pt x="66074" y="36270"/>
                      <a:pt x="65878" y="35219"/>
                    </a:cubicBezTo>
                    <a:close/>
                  </a:path>
                </a:pathLst>
              </a:custGeom>
              <a:gradFill>
                <a:gsLst>
                  <a:gs pos="0">
                    <a:schemeClr val="dk2"/>
                  </a:gs>
                  <a:gs pos="100000">
                    <a:schemeClr val="lt1"/>
                  </a:gs>
                </a:gsLst>
                <a:lin ang="5400012"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4"/>
              <p:cNvSpPr/>
              <p:nvPr/>
            </p:nvSpPr>
            <p:spPr>
              <a:xfrm>
                <a:off x="1062800" y="1986854"/>
                <a:ext cx="1993479" cy="1436072"/>
              </a:xfrm>
              <a:custGeom>
                <a:avLst/>
                <a:gdLst/>
                <a:ahLst/>
                <a:cxnLst/>
                <a:rect l="l" t="t" r="r" b="b"/>
                <a:pathLst>
                  <a:path w="60712" h="43736" fill="none" extrusionOk="0">
                    <a:moveTo>
                      <a:pt x="60712" y="33189"/>
                    </a:moveTo>
                    <a:lnTo>
                      <a:pt x="6307" y="43735"/>
                    </a:lnTo>
                    <a:lnTo>
                      <a:pt x="196" y="12239"/>
                    </a:lnTo>
                    <a:cubicBezTo>
                      <a:pt x="0" y="11206"/>
                      <a:pt x="677" y="10209"/>
                      <a:pt x="1710" y="10013"/>
                    </a:cubicBezTo>
                    <a:lnTo>
                      <a:pt x="52357" y="197"/>
                    </a:lnTo>
                    <a:cubicBezTo>
                      <a:pt x="53390" y="1"/>
                      <a:pt x="54387" y="678"/>
                      <a:pt x="54583" y="17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4"/>
              <p:cNvSpPr/>
              <p:nvPr/>
            </p:nvSpPr>
            <p:spPr>
              <a:xfrm>
                <a:off x="1163997" y="2090415"/>
                <a:ext cx="1791675" cy="1259977"/>
              </a:xfrm>
              <a:custGeom>
                <a:avLst/>
                <a:gdLst/>
                <a:ahLst/>
                <a:cxnLst/>
                <a:rect l="l" t="t" r="r" b="b"/>
                <a:pathLst>
                  <a:path w="54566" h="38373" fill="none" extrusionOk="0">
                    <a:moveTo>
                      <a:pt x="0" y="9495"/>
                    </a:moveTo>
                    <a:lnTo>
                      <a:pt x="48972" y="0"/>
                    </a:lnTo>
                    <a:lnTo>
                      <a:pt x="54565" y="28895"/>
                    </a:lnTo>
                    <a:lnTo>
                      <a:pt x="5612" y="3837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4"/>
              <p:cNvSpPr/>
              <p:nvPr/>
            </p:nvSpPr>
            <p:spPr>
              <a:xfrm>
                <a:off x="1118356" y="3046759"/>
                <a:ext cx="2113983" cy="557473"/>
              </a:xfrm>
              <a:custGeom>
                <a:avLst/>
                <a:gdLst/>
                <a:ahLst/>
                <a:cxnLst/>
                <a:rect l="l" t="t" r="r" b="b"/>
                <a:pathLst>
                  <a:path w="64382" h="16978" fill="none" extrusionOk="0">
                    <a:moveTo>
                      <a:pt x="1" y="12346"/>
                    </a:moveTo>
                    <a:lnTo>
                      <a:pt x="63616" y="1"/>
                    </a:lnTo>
                    <a:lnTo>
                      <a:pt x="64186" y="2922"/>
                    </a:lnTo>
                    <a:cubicBezTo>
                      <a:pt x="64382" y="3973"/>
                      <a:pt x="63705" y="4989"/>
                      <a:pt x="62654" y="5184"/>
                    </a:cubicBezTo>
                    <a:lnTo>
                      <a:pt x="2833" y="16782"/>
                    </a:lnTo>
                    <a:cubicBezTo>
                      <a:pt x="1782" y="16978"/>
                      <a:pt x="767" y="16301"/>
                      <a:pt x="571" y="15250"/>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4"/>
              <p:cNvSpPr/>
              <p:nvPr/>
            </p:nvSpPr>
            <p:spPr>
              <a:xfrm>
                <a:off x="1884028" y="3195336"/>
                <a:ext cx="567422" cy="149760"/>
              </a:xfrm>
              <a:custGeom>
                <a:avLst/>
                <a:gdLst/>
                <a:ahLst/>
                <a:cxnLst/>
                <a:rect l="l" t="t" r="r" b="b"/>
                <a:pathLst>
                  <a:path w="17281" h="4561" fill="none" extrusionOk="0">
                    <a:moveTo>
                      <a:pt x="1" y="3314"/>
                    </a:moveTo>
                    <a:lnTo>
                      <a:pt x="17067" y="0"/>
                    </a:lnTo>
                    <a:lnTo>
                      <a:pt x="17227" y="784"/>
                    </a:lnTo>
                    <a:cubicBezTo>
                      <a:pt x="17281" y="1069"/>
                      <a:pt x="17085" y="1336"/>
                      <a:pt x="16817" y="1390"/>
                    </a:cubicBezTo>
                    <a:lnTo>
                      <a:pt x="767" y="4507"/>
                    </a:lnTo>
                    <a:cubicBezTo>
                      <a:pt x="482" y="4561"/>
                      <a:pt x="214" y="4383"/>
                      <a:pt x="161" y="409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4"/>
              <p:cNvSpPr/>
              <p:nvPr/>
            </p:nvSpPr>
            <p:spPr>
              <a:xfrm>
                <a:off x="1365799" y="2636719"/>
                <a:ext cx="115842" cy="432897"/>
              </a:xfrm>
              <a:custGeom>
                <a:avLst/>
                <a:gdLst/>
                <a:ahLst/>
                <a:cxnLst/>
                <a:rect l="l" t="t" r="r" b="b"/>
                <a:pathLst>
                  <a:path w="3528" h="13184" fill="none" extrusionOk="0">
                    <a:moveTo>
                      <a:pt x="2530" y="13183"/>
                    </a:moveTo>
                    <a:lnTo>
                      <a:pt x="0" y="197"/>
                    </a:lnTo>
                    <a:lnTo>
                      <a:pt x="998" y="1"/>
                    </a:lnTo>
                    <a:lnTo>
                      <a:pt x="3527" y="129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4"/>
              <p:cNvSpPr/>
              <p:nvPr/>
            </p:nvSpPr>
            <p:spPr>
              <a:xfrm>
                <a:off x="1549443" y="2765989"/>
                <a:ext cx="84846" cy="267934"/>
              </a:xfrm>
              <a:custGeom>
                <a:avLst/>
                <a:gdLst/>
                <a:ahLst/>
                <a:cxnLst/>
                <a:rect l="l" t="t" r="r" b="b"/>
                <a:pathLst>
                  <a:path w="2584" h="8160" fill="none" extrusionOk="0">
                    <a:moveTo>
                      <a:pt x="998" y="1"/>
                    </a:moveTo>
                    <a:lnTo>
                      <a:pt x="2584" y="7964"/>
                    </a:lnTo>
                    <a:lnTo>
                      <a:pt x="1586" y="8160"/>
                    </a:lnTo>
                    <a:lnTo>
                      <a:pt x="1" y="19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4"/>
              <p:cNvSpPr/>
              <p:nvPr/>
            </p:nvSpPr>
            <p:spPr>
              <a:xfrm>
                <a:off x="1641873" y="2453633"/>
                <a:ext cx="139844" cy="551037"/>
              </a:xfrm>
              <a:custGeom>
                <a:avLst/>
                <a:gdLst/>
                <a:ahLst/>
                <a:cxnLst/>
                <a:rect l="l" t="t" r="r" b="b"/>
                <a:pathLst>
                  <a:path w="4259" h="16782" fill="none" extrusionOk="0">
                    <a:moveTo>
                      <a:pt x="3261" y="16782"/>
                    </a:moveTo>
                    <a:lnTo>
                      <a:pt x="0" y="197"/>
                    </a:lnTo>
                    <a:lnTo>
                      <a:pt x="998" y="1"/>
                    </a:lnTo>
                    <a:lnTo>
                      <a:pt x="4258" y="16586"/>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4"/>
              <p:cNvSpPr/>
              <p:nvPr/>
            </p:nvSpPr>
            <p:spPr>
              <a:xfrm>
                <a:off x="1831985" y="2644337"/>
                <a:ext cx="97126" cy="331108"/>
              </a:xfrm>
              <a:custGeom>
                <a:avLst/>
                <a:gdLst/>
                <a:ahLst/>
                <a:cxnLst/>
                <a:rect l="l" t="t" r="r" b="b"/>
                <a:pathLst>
                  <a:path w="2958" h="10084" fill="none" extrusionOk="0">
                    <a:moveTo>
                      <a:pt x="1960" y="10083"/>
                    </a:moveTo>
                    <a:lnTo>
                      <a:pt x="0" y="196"/>
                    </a:lnTo>
                    <a:lnTo>
                      <a:pt x="998" y="0"/>
                    </a:lnTo>
                    <a:lnTo>
                      <a:pt x="2957" y="9887"/>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4"/>
              <p:cNvSpPr/>
              <p:nvPr/>
            </p:nvSpPr>
            <p:spPr>
              <a:xfrm>
                <a:off x="1959483" y="2513293"/>
                <a:ext cx="117024" cy="433488"/>
              </a:xfrm>
              <a:custGeom>
                <a:avLst/>
                <a:gdLst/>
                <a:ahLst/>
                <a:cxnLst/>
                <a:rect l="l" t="t" r="r" b="b"/>
                <a:pathLst>
                  <a:path w="3564" h="13202" fill="none" extrusionOk="0">
                    <a:moveTo>
                      <a:pt x="2566" y="13201"/>
                    </a:moveTo>
                    <a:lnTo>
                      <a:pt x="1" y="197"/>
                    </a:lnTo>
                    <a:lnTo>
                      <a:pt x="998" y="1"/>
                    </a:lnTo>
                    <a:lnTo>
                      <a:pt x="3564"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4"/>
              <p:cNvSpPr/>
              <p:nvPr/>
            </p:nvSpPr>
            <p:spPr>
              <a:xfrm>
                <a:off x="2106877" y="2484629"/>
                <a:ext cx="117024" cy="432897"/>
              </a:xfrm>
              <a:custGeom>
                <a:avLst/>
                <a:gdLst/>
                <a:ahLst/>
                <a:cxnLst/>
                <a:rect l="l" t="t" r="r" b="b"/>
                <a:pathLst>
                  <a:path w="3564" h="13184" fill="none" extrusionOk="0">
                    <a:moveTo>
                      <a:pt x="2566" y="13184"/>
                    </a:moveTo>
                    <a:lnTo>
                      <a:pt x="1" y="197"/>
                    </a:lnTo>
                    <a:lnTo>
                      <a:pt x="998" y="1"/>
                    </a:lnTo>
                    <a:lnTo>
                      <a:pt x="3564" y="12988"/>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4"/>
              <p:cNvSpPr/>
              <p:nvPr/>
            </p:nvSpPr>
            <p:spPr>
              <a:xfrm>
                <a:off x="2254305" y="2455406"/>
                <a:ext cx="116991" cy="433455"/>
              </a:xfrm>
              <a:custGeom>
                <a:avLst/>
                <a:gdLst/>
                <a:ahLst/>
                <a:cxnLst/>
                <a:rect l="l" t="t" r="r" b="b"/>
                <a:pathLst>
                  <a:path w="3563" h="13201" fill="none" extrusionOk="0">
                    <a:moveTo>
                      <a:pt x="2565" y="13201"/>
                    </a:moveTo>
                    <a:lnTo>
                      <a:pt x="0" y="196"/>
                    </a:lnTo>
                    <a:lnTo>
                      <a:pt x="998" y="0"/>
                    </a:lnTo>
                    <a:lnTo>
                      <a:pt x="3563" y="13005"/>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4"/>
              <p:cNvSpPr/>
              <p:nvPr/>
            </p:nvSpPr>
            <p:spPr>
              <a:xfrm>
                <a:off x="2478303" y="2670637"/>
                <a:ext cx="67903" cy="183712"/>
              </a:xfrm>
              <a:custGeom>
                <a:avLst/>
                <a:gdLst/>
                <a:ahLst/>
                <a:cxnLst/>
                <a:rect l="l" t="t" r="r" b="b"/>
                <a:pathLst>
                  <a:path w="2068" h="5595" fill="none" extrusionOk="0">
                    <a:moveTo>
                      <a:pt x="1070" y="5595"/>
                    </a:moveTo>
                    <a:lnTo>
                      <a:pt x="1" y="197"/>
                    </a:lnTo>
                    <a:lnTo>
                      <a:pt x="999" y="1"/>
                    </a:lnTo>
                    <a:lnTo>
                      <a:pt x="2067" y="5399"/>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4"/>
              <p:cNvSpPr/>
              <p:nvPr/>
            </p:nvSpPr>
            <p:spPr>
              <a:xfrm>
                <a:off x="1399126" y="2873030"/>
                <a:ext cx="1336023" cy="256244"/>
              </a:xfrm>
              <a:custGeom>
                <a:avLst/>
                <a:gdLst/>
                <a:ahLst/>
                <a:cxnLst/>
                <a:rect l="l" t="t" r="r" b="b"/>
                <a:pathLst>
                  <a:path w="40689" h="7804" fill="none" extrusionOk="0">
                    <a:moveTo>
                      <a:pt x="40688" y="1"/>
                    </a:moveTo>
                    <a:lnTo>
                      <a:pt x="1" y="780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34"/>
            <p:cNvGrpSpPr/>
            <p:nvPr/>
          </p:nvGrpSpPr>
          <p:grpSpPr>
            <a:xfrm>
              <a:off x="7524694" y="2964516"/>
              <a:ext cx="953591" cy="334099"/>
              <a:chOff x="2271950" y="2722775"/>
              <a:chExt cx="575875" cy="201775"/>
            </a:xfrm>
          </p:grpSpPr>
          <p:sp>
            <p:nvSpPr>
              <p:cNvPr id="285" name="Google Shape;285;p34"/>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4"/>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34"/>
            <p:cNvGrpSpPr/>
            <p:nvPr/>
          </p:nvGrpSpPr>
          <p:grpSpPr>
            <a:xfrm>
              <a:off x="7653574" y="1141618"/>
              <a:ext cx="695830" cy="643529"/>
              <a:chOff x="3407216" y="1944760"/>
              <a:chExt cx="535831" cy="495479"/>
            </a:xfrm>
          </p:grpSpPr>
          <p:sp>
            <p:nvSpPr>
              <p:cNvPr id="291" name="Google Shape;291;p34"/>
              <p:cNvSpPr/>
              <p:nvPr/>
            </p:nvSpPr>
            <p:spPr>
              <a:xfrm>
                <a:off x="3747055" y="2059977"/>
                <a:ext cx="195992" cy="130486"/>
              </a:xfrm>
              <a:custGeom>
                <a:avLst/>
                <a:gdLst/>
                <a:ahLst/>
                <a:cxnLst/>
                <a:rect l="l" t="t" r="r" b="b"/>
                <a:pathLst>
                  <a:path w="5969" h="3974" extrusionOk="0">
                    <a:moveTo>
                      <a:pt x="1" y="3973"/>
                    </a:moveTo>
                    <a:lnTo>
                      <a:pt x="5968" y="3973"/>
                    </a:lnTo>
                    <a:cubicBezTo>
                      <a:pt x="5951" y="2495"/>
                      <a:pt x="5380" y="1087"/>
                      <a:pt x="4383" y="1"/>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3715468" y="1944760"/>
                <a:ext cx="143916" cy="193628"/>
              </a:xfrm>
              <a:custGeom>
                <a:avLst/>
                <a:gdLst/>
                <a:ahLst/>
                <a:cxnLst/>
                <a:rect l="l" t="t" r="r" b="b"/>
                <a:pathLst>
                  <a:path w="4383" h="5897" extrusionOk="0">
                    <a:moveTo>
                      <a:pt x="1" y="0"/>
                    </a:moveTo>
                    <a:lnTo>
                      <a:pt x="1" y="5897"/>
                    </a:lnTo>
                    <a:lnTo>
                      <a:pt x="4383" y="1924"/>
                    </a:lnTo>
                    <a:cubicBezTo>
                      <a:pt x="3261" y="695"/>
                      <a:pt x="1675" y="0"/>
                      <a:pt x="1" y="0"/>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3407216" y="2031904"/>
                <a:ext cx="459197" cy="408336"/>
              </a:xfrm>
              <a:custGeom>
                <a:avLst/>
                <a:gdLst/>
                <a:ahLst/>
                <a:cxnLst/>
                <a:rect l="l" t="t" r="r" b="b"/>
                <a:pathLst>
                  <a:path w="13985" h="12436" extrusionOk="0">
                    <a:moveTo>
                      <a:pt x="13985" y="5986"/>
                    </a:moveTo>
                    <a:lnTo>
                      <a:pt x="13985" y="5897"/>
                    </a:lnTo>
                    <a:lnTo>
                      <a:pt x="7999" y="5897"/>
                    </a:lnTo>
                    <a:lnTo>
                      <a:pt x="7999" y="1"/>
                    </a:lnTo>
                    <a:cubicBezTo>
                      <a:pt x="2673" y="1"/>
                      <a:pt x="0" y="6449"/>
                      <a:pt x="3777" y="10208"/>
                    </a:cubicBezTo>
                    <a:cubicBezTo>
                      <a:pt x="5487" y="11918"/>
                      <a:pt x="8053" y="12435"/>
                      <a:pt x="10297" y="11509"/>
                    </a:cubicBezTo>
                    <a:cubicBezTo>
                      <a:pt x="12524" y="10582"/>
                      <a:pt x="13985" y="8409"/>
                      <a:pt x="13985" y="5986"/>
                    </a:cubicBezTo>
                    <a:close/>
                  </a:path>
                </a:pathLst>
              </a:custGeom>
              <a:gradFill>
                <a:gsLst>
                  <a:gs pos="0">
                    <a:schemeClr val="lt1"/>
                  </a:gs>
                  <a:gs pos="100000">
                    <a:schemeClr val="accent3"/>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4" name="Google Shape;294;p34"/>
            <p:cNvSpPr/>
            <p:nvPr/>
          </p:nvSpPr>
          <p:spPr>
            <a:xfrm>
              <a:off x="8170289" y="42038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4"/>
            <p:cNvSpPr/>
            <p:nvPr/>
          </p:nvSpPr>
          <p:spPr>
            <a:xfrm>
              <a:off x="8030063" y="7575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4"/>
            <p:cNvSpPr/>
            <p:nvPr/>
          </p:nvSpPr>
          <p:spPr>
            <a:xfrm>
              <a:off x="5256650"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4"/>
            <p:cNvSpPr/>
            <p:nvPr/>
          </p:nvSpPr>
          <p:spPr>
            <a:xfrm>
              <a:off x="70829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4"/>
            <p:cNvSpPr/>
            <p:nvPr/>
          </p:nvSpPr>
          <p:spPr>
            <a:xfrm>
              <a:off x="565327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p:nvPr/>
          </p:nvSpPr>
          <p:spPr>
            <a:xfrm>
              <a:off x="5041963"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4"/>
            <p:cNvSpPr/>
            <p:nvPr/>
          </p:nvSpPr>
          <p:spPr>
            <a:xfrm>
              <a:off x="5692426" y="4028640"/>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4"/>
            <p:cNvSpPr/>
            <p:nvPr/>
          </p:nvSpPr>
          <p:spPr>
            <a:xfrm rot="-1685758">
              <a:off x="6377366"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4"/>
            <p:cNvSpPr/>
            <p:nvPr/>
          </p:nvSpPr>
          <p:spPr>
            <a:xfrm rot="-1685758">
              <a:off x="7465216" y="40524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4"/>
            <p:cNvSpPr/>
            <p:nvPr/>
          </p:nvSpPr>
          <p:spPr>
            <a:xfrm>
              <a:off x="6575627" y="3816888"/>
              <a:ext cx="335779" cy="396117"/>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4"/>
            <p:cNvSpPr/>
            <p:nvPr/>
          </p:nvSpPr>
          <p:spPr>
            <a:xfrm>
              <a:off x="5138089" y="15277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5" name="Google Shape;305;p34"/>
            <p:cNvGrpSpPr/>
            <p:nvPr/>
          </p:nvGrpSpPr>
          <p:grpSpPr>
            <a:xfrm>
              <a:off x="6882732" y="2040297"/>
              <a:ext cx="1861102" cy="1904111"/>
              <a:chOff x="6882732" y="2040297"/>
              <a:chExt cx="1861102" cy="1904111"/>
            </a:xfrm>
          </p:grpSpPr>
          <p:grpSp>
            <p:nvGrpSpPr>
              <p:cNvPr id="306" name="Google Shape;306;p34"/>
              <p:cNvGrpSpPr/>
              <p:nvPr/>
            </p:nvGrpSpPr>
            <p:grpSpPr>
              <a:xfrm rot="1800000">
                <a:off x="7153488" y="2273972"/>
                <a:ext cx="1319590" cy="1436760"/>
                <a:chOff x="2956444" y="-416775"/>
                <a:chExt cx="1627918" cy="1772276"/>
              </a:xfrm>
            </p:grpSpPr>
            <p:sp>
              <p:nvSpPr>
                <p:cNvPr id="307" name="Google Shape;307;p34"/>
                <p:cNvSpPr/>
                <p:nvPr/>
              </p:nvSpPr>
              <p:spPr>
                <a:xfrm rot="-1685758">
                  <a:off x="3256913" y="-103587"/>
                  <a:ext cx="989043" cy="989043"/>
                </a:xfrm>
                <a:custGeom>
                  <a:avLst/>
                  <a:gdLst/>
                  <a:ahLst/>
                  <a:cxnLst/>
                  <a:rect l="l" t="t" r="r" b="b"/>
                  <a:pathLst>
                    <a:path w="28717" h="28717" extrusionOk="0">
                      <a:moveTo>
                        <a:pt x="27541" y="12221"/>
                      </a:moveTo>
                      <a:cubicBezTo>
                        <a:pt x="28717" y="19507"/>
                        <a:pt x="23765" y="26365"/>
                        <a:pt x="16479" y="27541"/>
                      </a:cubicBezTo>
                      <a:cubicBezTo>
                        <a:pt x="9210" y="28717"/>
                        <a:pt x="2352" y="23765"/>
                        <a:pt x="1176" y="16478"/>
                      </a:cubicBezTo>
                      <a:cubicBezTo>
                        <a:pt x="0" y="9192"/>
                        <a:pt x="4953" y="2334"/>
                        <a:pt x="12239" y="1158"/>
                      </a:cubicBezTo>
                      <a:cubicBezTo>
                        <a:pt x="19525" y="0"/>
                        <a:pt x="26383" y="4953"/>
                        <a:pt x="27541" y="12221"/>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4"/>
                <p:cNvSpPr/>
                <p:nvPr/>
              </p:nvSpPr>
              <p:spPr>
                <a:xfrm rot="-1685758">
                  <a:off x="4089280" y="737191"/>
                  <a:ext cx="118443" cy="204959"/>
                </a:xfrm>
                <a:custGeom>
                  <a:avLst/>
                  <a:gdLst/>
                  <a:ahLst/>
                  <a:cxnLst/>
                  <a:rect l="l" t="t" r="r" b="b"/>
                  <a:pathLst>
                    <a:path w="3439" h="5951" extrusionOk="0">
                      <a:moveTo>
                        <a:pt x="1" y="499"/>
                      </a:moveTo>
                      <a:lnTo>
                        <a:pt x="2227" y="0"/>
                      </a:lnTo>
                      <a:lnTo>
                        <a:pt x="3439" y="5451"/>
                      </a:lnTo>
                      <a:lnTo>
                        <a:pt x="1230" y="5950"/>
                      </a:ln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34"/>
                <p:cNvSpPr/>
                <p:nvPr/>
              </p:nvSpPr>
              <p:spPr>
                <a:xfrm rot="-1685758">
                  <a:off x="4188388" y="804968"/>
                  <a:ext cx="292714" cy="511759"/>
                </a:xfrm>
                <a:custGeom>
                  <a:avLst/>
                  <a:gdLst/>
                  <a:ahLst/>
                  <a:cxnLst/>
                  <a:rect l="l" t="t" r="r" b="b"/>
                  <a:pathLst>
                    <a:path w="8499" h="14859" extrusionOk="0">
                      <a:moveTo>
                        <a:pt x="1" y="1266"/>
                      </a:moveTo>
                      <a:lnTo>
                        <a:pt x="5648" y="1"/>
                      </a:lnTo>
                      <a:lnTo>
                        <a:pt x="8213" y="11456"/>
                      </a:lnTo>
                      <a:cubicBezTo>
                        <a:pt x="8498" y="12774"/>
                        <a:pt x="7679" y="14057"/>
                        <a:pt x="6378" y="14359"/>
                      </a:cubicBezTo>
                      <a:lnTo>
                        <a:pt x="5452" y="14555"/>
                      </a:lnTo>
                      <a:cubicBezTo>
                        <a:pt x="4151" y="14858"/>
                        <a:pt x="2851" y="14021"/>
                        <a:pt x="2566" y="12720"/>
                      </a:cubicBezTo>
                      <a:lnTo>
                        <a:pt x="1" y="1266"/>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34"/>
                <p:cNvSpPr/>
                <p:nvPr/>
              </p:nvSpPr>
              <p:spPr>
                <a:xfrm rot="-1685758">
                  <a:off x="3167104" y="-212431"/>
                  <a:ext cx="1164555" cy="1186011"/>
                </a:xfrm>
                <a:custGeom>
                  <a:avLst/>
                  <a:gdLst/>
                  <a:ahLst/>
                  <a:cxnLst/>
                  <a:rect l="l" t="t" r="r" b="b"/>
                  <a:pathLst>
                    <a:path w="33813" h="34436" extrusionOk="0">
                      <a:moveTo>
                        <a:pt x="13344" y="1924"/>
                      </a:moveTo>
                      <a:cubicBezTo>
                        <a:pt x="7038" y="3349"/>
                        <a:pt x="2210" y="8408"/>
                        <a:pt x="1105" y="14768"/>
                      </a:cubicBezTo>
                      <a:cubicBezTo>
                        <a:pt x="1" y="21128"/>
                        <a:pt x="2833" y="27523"/>
                        <a:pt x="8285" y="30979"/>
                      </a:cubicBezTo>
                      <a:cubicBezTo>
                        <a:pt x="13754" y="34435"/>
                        <a:pt x="20737" y="34275"/>
                        <a:pt x="26028" y="30552"/>
                      </a:cubicBezTo>
                      <a:cubicBezTo>
                        <a:pt x="31301" y="26828"/>
                        <a:pt x="33813" y="20308"/>
                        <a:pt x="32405" y="14002"/>
                      </a:cubicBezTo>
                      <a:cubicBezTo>
                        <a:pt x="30481" y="5416"/>
                        <a:pt x="21948" y="0"/>
                        <a:pt x="13344" y="1924"/>
                      </a:cubicBezTo>
                      <a:close/>
                      <a:moveTo>
                        <a:pt x="19757" y="30534"/>
                      </a:moveTo>
                      <a:cubicBezTo>
                        <a:pt x="14484" y="31710"/>
                        <a:pt x="9015" y="29607"/>
                        <a:pt x="5897" y="25190"/>
                      </a:cubicBezTo>
                      <a:cubicBezTo>
                        <a:pt x="2798" y="20772"/>
                        <a:pt x="2655" y="14911"/>
                        <a:pt x="5541" y="10350"/>
                      </a:cubicBezTo>
                      <a:cubicBezTo>
                        <a:pt x="8445" y="5790"/>
                        <a:pt x="13789" y="3403"/>
                        <a:pt x="19116" y="4329"/>
                      </a:cubicBezTo>
                      <a:cubicBezTo>
                        <a:pt x="24442" y="5255"/>
                        <a:pt x="28682" y="9299"/>
                        <a:pt x="29876" y="14572"/>
                      </a:cubicBezTo>
                      <a:cubicBezTo>
                        <a:pt x="31479" y="21769"/>
                        <a:pt x="26954" y="28913"/>
                        <a:pt x="19757" y="30534"/>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4"/>
                <p:cNvSpPr/>
                <p:nvPr/>
              </p:nvSpPr>
              <p:spPr>
                <a:xfrm rot="-1685758">
                  <a:off x="3633731" y="686682"/>
                  <a:ext cx="59549" cy="60134"/>
                </a:xfrm>
                <a:custGeom>
                  <a:avLst/>
                  <a:gdLst/>
                  <a:ahLst/>
                  <a:cxnLst/>
                  <a:rect l="l" t="t" r="r" b="b"/>
                  <a:pathLst>
                    <a:path w="1729" h="1746" fill="none" extrusionOk="0">
                      <a:moveTo>
                        <a:pt x="1729" y="748"/>
                      </a:moveTo>
                      <a:cubicBezTo>
                        <a:pt x="1729" y="1408"/>
                        <a:pt x="945" y="1746"/>
                        <a:pt x="464" y="1283"/>
                      </a:cubicBezTo>
                      <a:cubicBezTo>
                        <a:pt x="1" y="820"/>
                        <a:pt x="321" y="18"/>
                        <a:pt x="980" y="18"/>
                      </a:cubicBezTo>
                      <a:cubicBezTo>
                        <a:pt x="1390" y="0"/>
                        <a:pt x="1729" y="339"/>
                        <a:pt x="1729" y="748"/>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34"/>
                <p:cNvSpPr/>
                <p:nvPr/>
              </p:nvSpPr>
              <p:spPr>
                <a:xfrm rot="-1685758">
                  <a:off x="3920185" y="240959"/>
                  <a:ext cx="59549" cy="60168"/>
                </a:xfrm>
                <a:custGeom>
                  <a:avLst/>
                  <a:gdLst/>
                  <a:ahLst/>
                  <a:cxnLst/>
                  <a:rect l="l" t="t" r="r" b="b"/>
                  <a:pathLst>
                    <a:path w="1729" h="1747" fill="none" extrusionOk="0">
                      <a:moveTo>
                        <a:pt x="1729" y="749"/>
                      </a:moveTo>
                      <a:cubicBezTo>
                        <a:pt x="1729" y="1408"/>
                        <a:pt x="927" y="1746"/>
                        <a:pt x="464" y="1283"/>
                      </a:cubicBezTo>
                      <a:cubicBezTo>
                        <a:pt x="1" y="802"/>
                        <a:pt x="321" y="0"/>
                        <a:pt x="998" y="0"/>
                      </a:cubicBezTo>
                      <a:cubicBezTo>
                        <a:pt x="1408" y="0"/>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34"/>
                <p:cNvSpPr/>
                <p:nvPr/>
              </p:nvSpPr>
              <p:spPr>
                <a:xfrm rot="-1685758">
                  <a:off x="3804917" y="483952"/>
                  <a:ext cx="59549" cy="59549"/>
                </a:xfrm>
                <a:custGeom>
                  <a:avLst/>
                  <a:gdLst/>
                  <a:ahLst/>
                  <a:cxnLst/>
                  <a:rect l="l" t="t" r="r" b="b"/>
                  <a:pathLst>
                    <a:path w="1729" h="1729" fill="none" extrusionOk="0">
                      <a:moveTo>
                        <a:pt x="1729" y="749"/>
                      </a:moveTo>
                      <a:cubicBezTo>
                        <a:pt x="1729" y="1408"/>
                        <a:pt x="927" y="1729"/>
                        <a:pt x="464" y="1266"/>
                      </a:cubicBezTo>
                      <a:cubicBezTo>
                        <a:pt x="1" y="803"/>
                        <a:pt x="322" y="1"/>
                        <a:pt x="999" y="1"/>
                      </a:cubicBezTo>
                      <a:cubicBezTo>
                        <a:pt x="1390"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4"/>
                <p:cNvSpPr/>
                <p:nvPr/>
              </p:nvSpPr>
              <p:spPr>
                <a:xfrm rot="-1685758">
                  <a:off x="3656982" y="206840"/>
                  <a:ext cx="59549" cy="59549"/>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rot="-1685758">
                  <a:off x="3625057" y="514757"/>
                  <a:ext cx="17221" cy="173652"/>
                </a:xfrm>
                <a:custGeom>
                  <a:avLst/>
                  <a:gdLst/>
                  <a:ahLst/>
                  <a:cxnLst/>
                  <a:rect l="l" t="t" r="r" b="b"/>
                  <a:pathLst>
                    <a:path w="500" h="5042" fill="none" extrusionOk="0">
                      <a:moveTo>
                        <a:pt x="1" y="5042"/>
                      </a:moveTo>
                      <a:lnTo>
                        <a:pt x="500"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rot="-1685758">
                  <a:off x="3641679" y="449510"/>
                  <a:ext cx="154675" cy="97571"/>
                </a:xfrm>
                <a:custGeom>
                  <a:avLst/>
                  <a:gdLst/>
                  <a:ahLst/>
                  <a:cxnLst/>
                  <a:rect l="l" t="t" r="r" b="b"/>
                  <a:pathLst>
                    <a:path w="4491" h="2833" fill="none" extrusionOk="0">
                      <a:moveTo>
                        <a:pt x="1" y="0"/>
                      </a:moveTo>
                      <a:lnTo>
                        <a:pt x="4490" y="283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p:nvPr/>
              </p:nvSpPr>
              <p:spPr>
                <a:xfrm rot="-1685758">
                  <a:off x="3762760" y="237601"/>
                  <a:ext cx="34" cy="263233"/>
                </a:xfrm>
                <a:custGeom>
                  <a:avLst/>
                  <a:gdLst/>
                  <a:ahLst/>
                  <a:cxnLst/>
                  <a:rect l="l" t="t" r="r" b="b"/>
                  <a:pathLst>
                    <a:path w="1" h="7643" fill="none" extrusionOk="0">
                      <a:moveTo>
                        <a:pt x="1" y="7643"/>
                      </a:moveTo>
                      <a:lnTo>
                        <a:pt x="1"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4"/>
                <p:cNvSpPr/>
                <p:nvPr/>
              </p:nvSpPr>
              <p:spPr>
                <a:xfrm rot="-1685758">
                  <a:off x="3732400" y="186253"/>
                  <a:ext cx="173652" cy="122748"/>
                </a:xfrm>
                <a:custGeom>
                  <a:avLst/>
                  <a:gdLst/>
                  <a:ahLst/>
                  <a:cxnLst/>
                  <a:rect l="l" t="t" r="r" b="b"/>
                  <a:pathLst>
                    <a:path w="5042" h="3564" fill="none" extrusionOk="0">
                      <a:moveTo>
                        <a:pt x="0" y="1"/>
                      </a:moveTo>
                      <a:lnTo>
                        <a:pt x="5042" y="3564"/>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4"/>
                <p:cNvSpPr/>
                <p:nvPr/>
              </p:nvSpPr>
              <p:spPr>
                <a:xfrm rot="-1685758">
                  <a:off x="3885238" y="25901"/>
                  <a:ext cx="654" cy="230755"/>
                </a:xfrm>
                <a:custGeom>
                  <a:avLst/>
                  <a:gdLst/>
                  <a:ahLst/>
                  <a:cxnLst/>
                  <a:rect l="l" t="t" r="r" b="b"/>
                  <a:pathLst>
                    <a:path w="19" h="6700" fill="none" extrusionOk="0">
                      <a:moveTo>
                        <a:pt x="0" y="6699"/>
                      </a:moveTo>
                      <a:lnTo>
                        <a:pt x="18" y="1"/>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4"/>
                <p:cNvSpPr/>
                <p:nvPr/>
              </p:nvSpPr>
              <p:spPr>
                <a:xfrm rot="-1685758">
                  <a:off x="3819341" y="33672"/>
                  <a:ext cx="34992" cy="30101"/>
                </a:xfrm>
                <a:custGeom>
                  <a:avLst/>
                  <a:gdLst/>
                  <a:ahLst/>
                  <a:cxnLst/>
                  <a:rect l="l" t="t" r="r" b="b"/>
                  <a:pathLst>
                    <a:path w="1016" h="874" fill="none" extrusionOk="0">
                      <a:moveTo>
                        <a:pt x="1016" y="838"/>
                      </a:moveTo>
                      <a:lnTo>
                        <a:pt x="481" y="0"/>
                      </a:lnTo>
                      <a:lnTo>
                        <a:pt x="0" y="873"/>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34"/>
              <p:cNvSpPr/>
              <p:nvPr/>
            </p:nvSpPr>
            <p:spPr>
              <a:xfrm rot="113924">
                <a:off x="7656437" y="2922773"/>
                <a:ext cx="48270" cy="48274"/>
              </a:xfrm>
              <a:custGeom>
                <a:avLst/>
                <a:gdLst/>
                <a:ahLst/>
                <a:cxnLst/>
                <a:rect l="l" t="t" r="r" b="b"/>
                <a:pathLst>
                  <a:path w="1729" h="1729" fill="none" extrusionOk="0">
                    <a:moveTo>
                      <a:pt x="1729" y="731"/>
                    </a:moveTo>
                    <a:cubicBezTo>
                      <a:pt x="1729" y="1390"/>
                      <a:pt x="927" y="1729"/>
                      <a:pt x="464" y="1266"/>
                    </a:cubicBezTo>
                    <a:cubicBezTo>
                      <a:pt x="1" y="785"/>
                      <a:pt x="322" y="1"/>
                      <a:pt x="999" y="1"/>
                    </a:cubicBezTo>
                    <a:cubicBezTo>
                      <a:pt x="1390" y="1"/>
                      <a:pt x="1729" y="322"/>
                      <a:pt x="1729" y="73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Google Shape;243;p34">
            <a:extLst>
              <a:ext uri="{FF2B5EF4-FFF2-40B4-BE49-F238E27FC236}">
                <a16:creationId xmlns:a16="http://schemas.microsoft.com/office/drawing/2014/main" id="{3E316C39-2607-C58A-5077-AE3D0FB3D072}"/>
              </a:ext>
            </a:extLst>
          </p:cNvPr>
          <p:cNvSpPr/>
          <p:nvPr/>
        </p:nvSpPr>
        <p:spPr>
          <a:xfrm>
            <a:off x="3822369" y="2571750"/>
            <a:ext cx="1130913" cy="440811"/>
          </a:xfrm>
          <a:prstGeom prst="rect">
            <a:avLst/>
          </a:prstGeom>
        </p:spPr>
        <p:txBody>
          <a:bodyPr>
            <a:prstTxWarp prst="textPlain">
              <a:avLst>
                <a:gd name="adj" fmla="val 49418"/>
              </a:avLst>
            </a:prstTxWarp>
          </a:bodyPr>
          <a:lstStyle/>
          <a:p>
            <a:pPr lvl="0" algn="ctr"/>
            <a:r>
              <a:rPr b="0" i="0" dirty="0">
                <a:ln w="9525" cap="flat" cmpd="sng">
                  <a:solidFill>
                    <a:schemeClr val="dk1"/>
                  </a:solidFill>
                  <a:prstDash val="solid"/>
                  <a:round/>
                  <a:headEnd type="none" w="sm" len="sm"/>
                  <a:tailEnd type="none" w="sm" len="sm"/>
                </a:ln>
                <a:noFill/>
                <a:latin typeface="Bebas Neue"/>
              </a:rPr>
              <a:t>DATA</a:t>
            </a:r>
          </a:p>
        </p:txBody>
      </p:sp>
      <p:sp>
        <p:nvSpPr>
          <p:cNvPr id="3" name="Google Shape;240;p34">
            <a:extLst>
              <a:ext uri="{FF2B5EF4-FFF2-40B4-BE49-F238E27FC236}">
                <a16:creationId xmlns:a16="http://schemas.microsoft.com/office/drawing/2014/main" id="{FBD6AA87-7B51-702F-5013-2D595E033589}"/>
              </a:ext>
            </a:extLst>
          </p:cNvPr>
          <p:cNvSpPr txBox="1">
            <a:spLocks/>
          </p:cNvSpPr>
          <p:nvPr/>
        </p:nvSpPr>
        <p:spPr>
          <a:xfrm>
            <a:off x="4779649" y="4846819"/>
            <a:ext cx="3661728" cy="19619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1"/>
              </a:buClr>
              <a:buSzPts val="1800"/>
              <a:buFont typeface="Arimo"/>
              <a:buNone/>
              <a:defRPr sz="1600" b="0" i="0" u="none" strike="noStrike" cap="none">
                <a:solidFill>
                  <a:schemeClr val="dk1"/>
                </a:solidFill>
                <a:latin typeface="Arimo"/>
                <a:ea typeface="Arimo"/>
                <a:cs typeface="Arimo"/>
                <a:sym typeface="Arimo"/>
              </a:defRPr>
            </a:lvl1pPr>
            <a:lvl2pPr marL="914400" marR="0" lvl="1" indent="-317500" algn="ctr" rtl="0">
              <a:lnSpc>
                <a:spcPct val="100000"/>
              </a:lnSpc>
              <a:spcBef>
                <a:spcPts val="0"/>
              </a:spcBef>
              <a:spcAft>
                <a:spcPts val="0"/>
              </a:spcAft>
              <a:buClr>
                <a:schemeClr val="dk1"/>
              </a:buClr>
              <a:buSzPts val="1800"/>
              <a:buFont typeface="Arimo"/>
              <a:buNone/>
              <a:defRPr sz="1800" b="0" i="0" u="none" strike="noStrike" cap="none">
                <a:solidFill>
                  <a:schemeClr val="dk1"/>
                </a:solidFill>
                <a:latin typeface="Arimo"/>
                <a:ea typeface="Arimo"/>
                <a:cs typeface="Arimo"/>
                <a:sym typeface="Arimo"/>
              </a:defRPr>
            </a:lvl2pPr>
            <a:lvl3pPr marL="1371600" marR="0" lvl="2" indent="-317500" algn="ctr" rtl="0">
              <a:lnSpc>
                <a:spcPct val="100000"/>
              </a:lnSpc>
              <a:spcBef>
                <a:spcPts val="0"/>
              </a:spcBef>
              <a:spcAft>
                <a:spcPts val="0"/>
              </a:spcAft>
              <a:buClr>
                <a:schemeClr val="dk1"/>
              </a:buClr>
              <a:buSzPts val="1800"/>
              <a:buFont typeface="Arimo"/>
              <a:buNone/>
              <a:defRPr sz="1800" b="0" i="0" u="none" strike="noStrike" cap="none">
                <a:solidFill>
                  <a:schemeClr val="dk1"/>
                </a:solidFill>
                <a:latin typeface="Arimo"/>
                <a:ea typeface="Arimo"/>
                <a:cs typeface="Arimo"/>
                <a:sym typeface="Arimo"/>
              </a:defRPr>
            </a:lvl3pPr>
            <a:lvl4pPr marL="1828800" marR="0" lvl="3" indent="-317500" algn="ctr" rtl="0">
              <a:lnSpc>
                <a:spcPct val="100000"/>
              </a:lnSpc>
              <a:spcBef>
                <a:spcPts val="0"/>
              </a:spcBef>
              <a:spcAft>
                <a:spcPts val="0"/>
              </a:spcAft>
              <a:buClr>
                <a:schemeClr val="dk1"/>
              </a:buClr>
              <a:buSzPts val="1800"/>
              <a:buFont typeface="Arimo"/>
              <a:buNone/>
              <a:defRPr sz="1800" b="0" i="0" u="none" strike="noStrike" cap="none">
                <a:solidFill>
                  <a:schemeClr val="dk1"/>
                </a:solidFill>
                <a:latin typeface="Arimo"/>
                <a:ea typeface="Arimo"/>
                <a:cs typeface="Arimo"/>
                <a:sym typeface="Arimo"/>
              </a:defRPr>
            </a:lvl4pPr>
            <a:lvl5pPr marL="2286000" marR="0" lvl="4" indent="-317500" algn="ctr" rtl="0">
              <a:lnSpc>
                <a:spcPct val="100000"/>
              </a:lnSpc>
              <a:spcBef>
                <a:spcPts val="0"/>
              </a:spcBef>
              <a:spcAft>
                <a:spcPts val="0"/>
              </a:spcAft>
              <a:buClr>
                <a:schemeClr val="dk1"/>
              </a:buClr>
              <a:buSzPts val="1800"/>
              <a:buFont typeface="Arimo"/>
              <a:buNone/>
              <a:defRPr sz="1800" b="0" i="0" u="none" strike="noStrike" cap="none">
                <a:solidFill>
                  <a:schemeClr val="dk1"/>
                </a:solidFill>
                <a:latin typeface="Arimo"/>
                <a:ea typeface="Arimo"/>
                <a:cs typeface="Arimo"/>
                <a:sym typeface="Arimo"/>
              </a:defRPr>
            </a:lvl5pPr>
            <a:lvl6pPr marL="2743200" marR="0" lvl="5" indent="-317500" algn="ctr" rtl="0">
              <a:lnSpc>
                <a:spcPct val="100000"/>
              </a:lnSpc>
              <a:spcBef>
                <a:spcPts val="0"/>
              </a:spcBef>
              <a:spcAft>
                <a:spcPts val="0"/>
              </a:spcAft>
              <a:buClr>
                <a:schemeClr val="dk1"/>
              </a:buClr>
              <a:buSzPts val="1800"/>
              <a:buFont typeface="Arimo"/>
              <a:buNone/>
              <a:defRPr sz="1800" b="0" i="0" u="none" strike="noStrike" cap="none">
                <a:solidFill>
                  <a:schemeClr val="dk1"/>
                </a:solidFill>
                <a:latin typeface="Arimo"/>
                <a:ea typeface="Arimo"/>
                <a:cs typeface="Arimo"/>
                <a:sym typeface="Arimo"/>
              </a:defRPr>
            </a:lvl6pPr>
            <a:lvl7pPr marL="3200400" marR="0" lvl="6" indent="-317500" algn="ctr" rtl="0">
              <a:lnSpc>
                <a:spcPct val="100000"/>
              </a:lnSpc>
              <a:spcBef>
                <a:spcPts val="0"/>
              </a:spcBef>
              <a:spcAft>
                <a:spcPts val="0"/>
              </a:spcAft>
              <a:buClr>
                <a:schemeClr val="dk1"/>
              </a:buClr>
              <a:buSzPts val="1800"/>
              <a:buFont typeface="Arimo"/>
              <a:buNone/>
              <a:defRPr sz="1800" b="0" i="0" u="none" strike="noStrike" cap="none">
                <a:solidFill>
                  <a:schemeClr val="dk1"/>
                </a:solidFill>
                <a:latin typeface="Arimo"/>
                <a:ea typeface="Arimo"/>
                <a:cs typeface="Arimo"/>
                <a:sym typeface="Arimo"/>
              </a:defRPr>
            </a:lvl7pPr>
            <a:lvl8pPr marL="3657600" marR="0" lvl="7" indent="-317500" algn="ctr" rtl="0">
              <a:lnSpc>
                <a:spcPct val="100000"/>
              </a:lnSpc>
              <a:spcBef>
                <a:spcPts val="0"/>
              </a:spcBef>
              <a:spcAft>
                <a:spcPts val="0"/>
              </a:spcAft>
              <a:buClr>
                <a:schemeClr val="dk1"/>
              </a:buClr>
              <a:buSzPts val="1800"/>
              <a:buFont typeface="Arimo"/>
              <a:buNone/>
              <a:defRPr sz="1800" b="0" i="0" u="none" strike="noStrike" cap="none">
                <a:solidFill>
                  <a:schemeClr val="dk1"/>
                </a:solidFill>
                <a:latin typeface="Arimo"/>
                <a:ea typeface="Arimo"/>
                <a:cs typeface="Arimo"/>
                <a:sym typeface="Arimo"/>
              </a:defRPr>
            </a:lvl8pPr>
            <a:lvl9pPr marL="4114800" marR="0" lvl="8" indent="-317500" algn="ctr" rtl="0">
              <a:lnSpc>
                <a:spcPct val="100000"/>
              </a:lnSpc>
              <a:spcBef>
                <a:spcPts val="0"/>
              </a:spcBef>
              <a:spcAft>
                <a:spcPts val="0"/>
              </a:spcAft>
              <a:buClr>
                <a:schemeClr val="dk1"/>
              </a:buClr>
              <a:buSzPts val="1800"/>
              <a:buFont typeface="Arimo"/>
              <a:buNone/>
              <a:defRPr sz="1800" b="0" i="0" u="none" strike="noStrike" cap="none">
                <a:solidFill>
                  <a:schemeClr val="dk1"/>
                </a:solidFill>
                <a:latin typeface="Arimo"/>
                <a:ea typeface="Arimo"/>
                <a:cs typeface="Arimo"/>
                <a:sym typeface="Arimo"/>
              </a:defRPr>
            </a:lvl9pPr>
          </a:lstStyle>
          <a:p>
            <a:pPr marL="0" indent="0"/>
            <a:r>
              <a:rPr lang="en-US" dirty="0"/>
              <a:t>Presented by  Sandeep Chopra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grpSp>
        <p:nvGrpSpPr>
          <p:cNvPr id="1249" name="Google Shape;1249;p50"/>
          <p:cNvGrpSpPr/>
          <p:nvPr/>
        </p:nvGrpSpPr>
        <p:grpSpPr>
          <a:xfrm>
            <a:off x="7192079" y="3371409"/>
            <a:ext cx="1214578" cy="425543"/>
            <a:chOff x="2271950" y="2722775"/>
            <a:chExt cx="575875" cy="201775"/>
          </a:xfrm>
        </p:grpSpPr>
        <p:sp>
          <p:nvSpPr>
            <p:cNvPr id="1250" name="Google Shape;1250;p5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9" name="Google Shape;1259;p50"/>
          <p:cNvSpPr/>
          <p:nvPr/>
        </p:nvSpPr>
        <p:spPr>
          <a:xfrm>
            <a:off x="4762138" y="8458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a:off x="5414751" y="7775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0"/>
          <p:cNvSpPr/>
          <p:nvPr/>
        </p:nvSpPr>
        <p:spPr>
          <a:xfrm>
            <a:off x="8216276" y="9543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0"/>
          <p:cNvSpPr/>
          <p:nvPr/>
        </p:nvSpPr>
        <p:spPr>
          <a:xfrm rot="-1685758">
            <a:off x="5045528" y="1289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0"/>
          <p:cNvSpPr/>
          <p:nvPr/>
        </p:nvSpPr>
        <p:spPr>
          <a:xfrm>
            <a:off x="7626025" y="9177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0"/>
          <p:cNvSpPr/>
          <p:nvPr/>
        </p:nvSpPr>
        <p:spPr>
          <a:xfrm>
            <a:off x="8286401" y="300222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0"/>
          <p:cNvSpPr/>
          <p:nvPr/>
        </p:nvSpPr>
        <p:spPr>
          <a:xfrm rot="-1685758">
            <a:off x="7555828" y="4130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0"/>
          <p:cNvSpPr/>
          <p:nvPr/>
        </p:nvSpPr>
        <p:spPr>
          <a:xfrm>
            <a:off x="8359576" y="17266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0"/>
          <p:cNvSpPr/>
          <p:nvPr/>
        </p:nvSpPr>
        <p:spPr>
          <a:xfrm>
            <a:off x="5021388" y="35752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tle 4">
            <a:extLst>
              <a:ext uri="{FF2B5EF4-FFF2-40B4-BE49-F238E27FC236}">
                <a16:creationId xmlns:a16="http://schemas.microsoft.com/office/drawing/2014/main" id="{E585251C-ADE3-9A15-117A-DC6AC76BE359}"/>
              </a:ext>
            </a:extLst>
          </p:cNvPr>
          <p:cNvSpPr>
            <a:spLocks noGrp="1"/>
          </p:cNvSpPr>
          <p:nvPr>
            <p:ph type="title"/>
          </p:nvPr>
        </p:nvSpPr>
        <p:spPr>
          <a:xfrm>
            <a:off x="714299" y="553450"/>
            <a:ext cx="4401437" cy="614298"/>
          </a:xfrm>
        </p:spPr>
        <p:txBody>
          <a:bodyPr/>
          <a:lstStyle/>
          <a:p>
            <a:r>
              <a:rPr lang="en-IN" dirty="0"/>
              <a:t>Handling Missing values</a:t>
            </a:r>
          </a:p>
        </p:txBody>
      </p:sp>
      <p:sp>
        <p:nvSpPr>
          <p:cNvPr id="10" name="Google Shape;245;p34">
            <a:extLst>
              <a:ext uri="{FF2B5EF4-FFF2-40B4-BE49-F238E27FC236}">
                <a16:creationId xmlns:a16="http://schemas.microsoft.com/office/drawing/2014/main" id="{D42C8864-E289-5F30-2688-827DEAF52CCA}"/>
              </a:ext>
            </a:extLst>
          </p:cNvPr>
          <p:cNvSpPr txBox="1"/>
          <p:nvPr/>
        </p:nvSpPr>
        <p:spPr>
          <a:xfrm>
            <a:off x="6109081" y="222274"/>
            <a:ext cx="232062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AMAZON PRODUCT SALES Data ANALYSIS</a:t>
            </a:r>
            <a:endParaRPr dirty="0">
              <a:solidFill>
                <a:schemeClr val="lt2"/>
              </a:solidFill>
            </a:endParaRPr>
          </a:p>
        </p:txBody>
      </p:sp>
      <p:sp>
        <p:nvSpPr>
          <p:cNvPr id="2" name="TextBox 1">
            <a:extLst>
              <a:ext uri="{FF2B5EF4-FFF2-40B4-BE49-F238E27FC236}">
                <a16:creationId xmlns:a16="http://schemas.microsoft.com/office/drawing/2014/main" id="{500BC86B-939E-90AF-E216-127D873E7FCF}"/>
              </a:ext>
            </a:extLst>
          </p:cNvPr>
          <p:cNvSpPr txBox="1"/>
          <p:nvPr/>
        </p:nvSpPr>
        <p:spPr>
          <a:xfrm>
            <a:off x="190138" y="1352981"/>
            <a:ext cx="8776062" cy="1401409"/>
          </a:xfrm>
          <a:prstGeom prst="rect">
            <a:avLst/>
          </a:prstGeom>
          <a:noFill/>
        </p:spPr>
        <p:txBody>
          <a:bodyPr wrap="square" rtlCol="0">
            <a:spAutoFit/>
          </a:bodyPr>
          <a:lstStyle/>
          <a:p>
            <a:pPr marL="342900" lvl="0" indent="-342900">
              <a:lnSpc>
                <a:spcPct val="115000"/>
              </a:lnSpc>
              <a:buFont typeface="Symbol" panose="05050102010706020507" pitchFamily="18" charset="2"/>
              <a:buChar char=""/>
            </a:pPr>
            <a:r>
              <a:rPr lang="en-IN"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Remove rows or columns with greater than 70% missing values, if necessary.(if it is a crucial pillar of analysis try different approach)</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en-IN"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Fill null values with 0, the mean, median, mode, or other appropriate methods.(In my project, I  filled with median)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6414099D-38D9-77A9-8228-4384B21BB595}"/>
              </a:ext>
            </a:extLst>
          </p:cNvPr>
          <p:cNvPicPr>
            <a:picLocks noChangeAspect="1"/>
          </p:cNvPicPr>
          <p:nvPr/>
        </p:nvPicPr>
        <p:blipFill>
          <a:blip r:embed="rId3"/>
          <a:stretch>
            <a:fillRect/>
          </a:stretch>
        </p:blipFill>
        <p:spPr>
          <a:xfrm>
            <a:off x="1674992" y="2630635"/>
            <a:ext cx="2038635" cy="156231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7C4E86F7-0BE1-4283-A371-236A76C7C63A}"/>
              </a:ext>
            </a:extLst>
          </p:cNvPr>
          <p:cNvPicPr>
            <a:picLocks noChangeAspect="1"/>
          </p:cNvPicPr>
          <p:nvPr/>
        </p:nvPicPr>
        <p:blipFill>
          <a:blip r:embed="rId4"/>
          <a:stretch>
            <a:fillRect/>
          </a:stretch>
        </p:blipFill>
        <p:spPr>
          <a:xfrm>
            <a:off x="5531974" y="2687793"/>
            <a:ext cx="1810003" cy="150516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2" name="Arrow: Right 11">
            <a:extLst>
              <a:ext uri="{FF2B5EF4-FFF2-40B4-BE49-F238E27FC236}">
                <a16:creationId xmlns:a16="http://schemas.microsoft.com/office/drawing/2014/main" id="{B86F0B71-98A4-2631-5CCD-6935A5649937}"/>
              </a:ext>
            </a:extLst>
          </p:cNvPr>
          <p:cNvSpPr/>
          <p:nvPr/>
        </p:nvSpPr>
        <p:spPr>
          <a:xfrm>
            <a:off x="4114800" y="3216910"/>
            <a:ext cx="1000936" cy="154499"/>
          </a:xfrm>
          <a:prstGeom prst="rightArrow">
            <a:avLst/>
          </a:prstGeom>
          <a:ln>
            <a:solidFill>
              <a:srgbClr val="7030A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554786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grpSp>
        <p:nvGrpSpPr>
          <p:cNvPr id="1249" name="Google Shape;1249;p50"/>
          <p:cNvGrpSpPr/>
          <p:nvPr/>
        </p:nvGrpSpPr>
        <p:grpSpPr>
          <a:xfrm>
            <a:off x="7192079" y="3371409"/>
            <a:ext cx="1214578" cy="425543"/>
            <a:chOff x="2271950" y="2722775"/>
            <a:chExt cx="575875" cy="201775"/>
          </a:xfrm>
        </p:grpSpPr>
        <p:sp>
          <p:nvSpPr>
            <p:cNvPr id="1250" name="Google Shape;1250;p5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9" name="Google Shape;1259;p50"/>
          <p:cNvSpPr/>
          <p:nvPr/>
        </p:nvSpPr>
        <p:spPr>
          <a:xfrm>
            <a:off x="4762138" y="8458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a:off x="5414751" y="7775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0"/>
          <p:cNvSpPr/>
          <p:nvPr/>
        </p:nvSpPr>
        <p:spPr>
          <a:xfrm>
            <a:off x="8216276" y="9543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0"/>
          <p:cNvSpPr/>
          <p:nvPr/>
        </p:nvSpPr>
        <p:spPr>
          <a:xfrm rot="-1685758">
            <a:off x="5045528" y="1289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0"/>
          <p:cNvSpPr/>
          <p:nvPr/>
        </p:nvSpPr>
        <p:spPr>
          <a:xfrm>
            <a:off x="7626025" y="9177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0"/>
          <p:cNvSpPr/>
          <p:nvPr/>
        </p:nvSpPr>
        <p:spPr>
          <a:xfrm>
            <a:off x="8286401" y="300222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0"/>
          <p:cNvSpPr/>
          <p:nvPr/>
        </p:nvSpPr>
        <p:spPr>
          <a:xfrm rot="-1685758">
            <a:off x="7555828" y="4130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0"/>
          <p:cNvSpPr/>
          <p:nvPr/>
        </p:nvSpPr>
        <p:spPr>
          <a:xfrm>
            <a:off x="8359576" y="17266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0"/>
          <p:cNvSpPr/>
          <p:nvPr/>
        </p:nvSpPr>
        <p:spPr>
          <a:xfrm>
            <a:off x="5021388" y="35752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tle 4">
            <a:extLst>
              <a:ext uri="{FF2B5EF4-FFF2-40B4-BE49-F238E27FC236}">
                <a16:creationId xmlns:a16="http://schemas.microsoft.com/office/drawing/2014/main" id="{E585251C-ADE3-9A15-117A-DC6AC76BE359}"/>
              </a:ext>
            </a:extLst>
          </p:cNvPr>
          <p:cNvSpPr>
            <a:spLocks noGrp="1"/>
          </p:cNvSpPr>
          <p:nvPr>
            <p:ph type="title"/>
          </p:nvPr>
        </p:nvSpPr>
        <p:spPr>
          <a:xfrm>
            <a:off x="714299" y="553450"/>
            <a:ext cx="4401437" cy="614298"/>
          </a:xfrm>
        </p:spPr>
        <p:txBody>
          <a:bodyPr/>
          <a:lstStyle/>
          <a:p>
            <a:r>
              <a:rPr lang="en-IN" dirty="0"/>
              <a:t>Data transformation</a:t>
            </a:r>
          </a:p>
        </p:txBody>
      </p:sp>
      <p:sp>
        <p:nvSpPr>
          <p:cNvPr id="10" name="Google Shape;245;p34">
            <a:extLst>
              <a:ext uri="{FF2B5EF4-FFF2-40B4-BE49-F238E27FC236}">
                <a16:creationId xmlns:a16="http://schemas.microsoft.com/office/drawing/2014/main" id="{D42C8864-E289-5F30-2688-827DEAF52CCA}"/>
              </a:ext>
            </a:extLst>
          </p:cNvPr>
          <p:cNvSpPr txBox="1"/>
          <p:nvPr/>
        </p:nvSpPr>
        <p:spPr>
          <a:xfrm>
            <a:off x="6109081" y="222274"/>
            <a:ext cx="232062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AMAZON PRODUCT SALES Data ANALYSIS</a:t>
            </a:r>
            <a:endParaRPr dirty="0">
              <a:solidFill>
                <a:schemeClr val="lt2"/>
              </a:solidFill>
            </a:endParaRPr>
          </a:p>
        </p:txBody>
      </p:sp>
      <p:pic>
        <p:nvPicPr>
          <p:cNvPr id="4" name="Picture 3">
            <a:extLst>
              <a:ext uri="{FF2B5EF4-FFF2-40B4-BE49-F238E27FC236}">
                <a16:creationId xmlns:a16="http://schemas.microsoft.com/office/drawing/2014/main" id="{9D2FE591-B558-670C-7584-4C00BD9BF80E}"/>
              </a:ext>
            </a:extLst>
          </p:cNvPr>
          <p:cNvPicPr>
            <a:picLocks noChangeAspect="1"/>
          </p:cNvPicPr>
          <p:nvPr/>
        </p:nvPicPr>
        <p:blipFill>
          <a:blip r:embed="rId3"/>
          <a:stretch>
            <a:fillRect/>
          </a:stretch>
        </p:blipFill>
        <p:spPr>
          <a:xfrm>
            <a:off x="363920" y="1517784"/>
            <a:ext cx="3458058" cy="13717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 name="Picture 7">
            <a:extLst>
              <a:ext uri="{FF2B5EF4-FFF2-40B4-BE49-F238E27FC236}">
                <a16:creationId xmlns:a16="http://schemas.microsoft.com/office/drawing/2014/main" id="{7A620D9D-1C29-D80A-367F-1610F117091F}"/>
              </a:ext>
            </a:extLst>
          </p:cNvPr>
          <p:cNvPicPr>
            <a:picLocks noChangeAspect="1"/>
          </p:cNvPicPr>
          <p:nvPr/>
        </p:nvPicPr>
        <p:blipFill>
          <a:blip r:embed="rId4"/>
          <a:stretch>
            <a:fillRect/>
          </a:stretch>
        </p:blipFill>
        <p:spPr>
          <a:xfrm>
            <a:off x="5414751" y="1595149"/>
            <a:ext cx="3391373" cy="13717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Arrow: Right 8">
            <a:extLst>
              <a:ext uri="{FF2B5EF4-FFF2-40B4-BE49-F238E27FC236}">
                <a16:creationId xmlns:a16="http://schemas.microsoft.com/office/drawing/2014/main" id="{EA1D5267-ACEF-4F55-385D-C2F7F7D93503}"/>
              </a:ext>
            </a:extLst>
          </p:cNvPr>
          <p:cNvSpPr/>
          <p:nvPr/>
        </p:nvSpPr>
        <p:spPr>
          <a:xfrm>
            <a:off x="4128279" y="2197983"/>
            <a:ext cx="1000936" cy="154499"/>
          </a:xfrm>
          <a:prstGeom prst="rightArrow">
            <a:avLst/>
          </a:prstGeom>
          <a:ln>
            <a:solidFill>
              <a:srgbClr val="7030A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
        <p:nvSpPr>
          <p:cNvPr id="13" name="TextBox 12">
            <a:extLst>
              <a:ext uri="{FF2B5EF4-FFF2-40B4-BE49-F238E27FC236}">
                <a16:creationId xmlns:a16="http://schemas.microsoft.com/office/drawing/2014/main" id="{5FDC8981-FE97-4A56-1EB7-B11FDAA7A605}"/>
              </a:ext>
            </a:extLst>
          </p:cNvPr>
          <p:cNvSpPr txBox="1"/>
          <p:nvPr/>
        </p:nvSpPr>
        <p:spPr>
          <a:xfrm>
            <a:off x="727705" y="3504351"/>
            <a:ext cx="8776062" cy="392159"/>
          </a:xfrm>
          <a:prstGeom prst="rect">
            <a:avLst/>
          </a:prstGeom>
          <a:noFill/>
        </p:spPr>
        <p:txBody>
          <a:bodyPr wrap="square" rtlCol="0">
            <a:spAutoFit/>
          </a:bodyPr>
          <a:lstStyle/>
          <a:p>
            <a:pPr marL="342900" lvl="0" indent="-342900">
              <a:lnSpc>
                <a:spcPct val="115000"/>
              </a:lnSpc>
              <a:spcAft>
                <a:spcPts val="800"/>
              </a:spcAft>
              <a:buFont typeface="Symbol" panose="05050102010706020507" pitchFamily="18" charset="2"/>
              <a:buChar char=""/>
            </a:pPr>
            <a:r>
              <a:rPr lang="en-IN" sz="18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Convert data types to ensure that each column has the correct data type.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012FED82-7911-B9CB-8639-01975A480D3F}"/>
              </a:ext>
            </a:extLst>
          </p:cNvPr>
          <p:cNvSpPr txBox="1"/>
          <p:nvPr/>
        </p:nvSpPr>
        <p:spPr>
          <a:xfrm>
            <a:off x="244051" y="3122709"/>
            <a:ext cx="4572000" cy="369332"/>
          </a:xfrm>
          <a:prstGeom prst="rect">
            <a:avLst/>
          </a:prstGeom>
          <a:noFill/>
        </p:spPr>
        <p:txBody>
          <a:bodyPr wrap="square">
            <a:spAutoFit/>
          </a:bodyPr>
          <a:lstStyle/>
          <a:p>
            <a:r>
              <a:rPr lang="en-IN" sz="1800" b="1" dirty="0">
                <a:solidFill>
                  <a:schemeClr val="tx1"/>
                </a:solidFill>
              </a:rPr>
              <a:t>Converting Data Types</a:t>
            </a:r>
          </a:p>
        </p:txBody>
      </p:sp>
    </p:spTree>
    <p:extLst>
      <p:ext uri="{BB962C8B-B14F-4D97-AF65-F5344CB8AC3E}">
        <p14:creationId xmlns:p14="http://schemas.microsoft.com/office/powerpoint/2010/main" val="4090650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6" y="734399"/>
            <a:ext cx="695831" cy="243805"/>
            <a:chOff x="2271950" y="2722773"/>
            <a:chExt cx="575876" cy="201775"/>
          </a:xfrm>
        </p:grpSpPr>
        <p:sp>
          <p:nvSpPr>
            <p:cNvPr id="657" name="Google Shape;657;p40"/>
            <p:cNvSpPr/>
            <p:nvPr/>
          </p:nvSpPr>
          <p:spPr>
            <a:xfrm>
              <a:off x="2562326" y="2722773"/>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367595" y="351922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Picture 8">
            <a:extLst>
              <a:ext uri="{FF2B5EF4-FFF2-40B4-BE49-F238E27FC236}">
                <a16:creationId xmlns:a16="http://schemas.microsoft.com/office/drawing/2014/main" id="{E5E88C70-0D75-8085-45A5-FD032906BCE4}"/>
              </a:ext>
            </a:extLst>
          </p:cNvPr>
          <p:cNvPicPr>
            <a:picLocks noChangeAspect="1"/>
          </p:cNvPicPr>
          <p:nvPr/>
        </p:nvPicPr>
        <p:blipFill>
          <a:blip r:embed="rId3"/>
          <a:stretch>
            <a:fillRect/>
          </a:stretch>
        </p:blipFill>
        <p:spPr>
          <a:xfrm>
            <a:off x="5023632" y="1432202"/>
            <a:ext cx="3820058" cy="22577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 name="TextBox 9">
            <a:extLst>
              <a:ext uri="{FF2B5EF4-FFF2-40B4-BE49-F238E27FC236}">
                <a16:creationId xmlns:a16="http://schemas.microsoft.com/office/drawing/2014/main" id="{F4343B79-209B-7ACB-7E25-C91D022B30FD}"/>
              </a:ext>
            </a:extLst>
          </p:cNvPr>
          <p:cNvSpPr txBox="1"/>
          <p:nvPr/>
        </p:nvSpPr>
        <p:spPr>
          <a:xfrm>
            <a:off x="367938" y="951224"/>
            <a:ext cx="8776062" cy="392159"/>
          </a:xfrm>
          <a:prstGeom prst="rect">
            <a:avLst/>
          </a:prstGeom>
          <a:noFill/>
        </p:spPr>
        <p:txBody>
          <a:bodyPr wrap="square" rtlCol="0">
            <a:spAutoFit/>
          </a:bodyPr>
          <a:lstStyle/>
          <a:p>
            <a:pPr marL="342900" indent="-342900">
              <a:lnSpc>
                <a:spcPct val="115000"/>
              </a:lnSpc>
              <a:spcAft>
                <a:spcPts val="800"/>
              </a:spcAft>
              <a:buFont typeface="Symbol" panose="05050102010706020507" pitchFamily="18" charset="2"/>
              <a:buChar char=""/>
            </a:pPr>
            <a:r>
              <a:rPr lang="en-IN" sz="1800" kern="1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Create new features that may be more informative for the analysis or modelling.</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8E1C4690-13C6-0C7C-CB19-24128632CD76}"/>
              </a:ext>
            </a:extLst>
          </p:cNvPr>
          <p:cNvPicPr>
            <a:picLocks noChangeAspect="1"/>
          </p:cNvPicPr>
          <p:nvPr/>
        </p:nvPicPr>
        <p:blipFill>
          <a:blip r:embed="rId4"/>
          <a:stretch>
            <a:fillRect/>
          </a:stretch>
        </p:blipFill>
        <p:spPr>
          <a:xfrm>
            <a:off x="313501" y="1798682"/>
            <a:ext cx="3391373" cy="13717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Arrow: Right 12">
            <a:extLst>
              <a:ext uri="{FF2B5EF4-FFF2-40B4-BE49-F238E27FC236}">
                <a16:creationId xmlns:a16="http://schemas.microsoft.com/office/drawing/2014/main" id="{9619FA46-B1CD-CEE0-2A6F-0BBBBA43881B}"/>
              </a:ext>
            </a:extLst>
          </p:cNvPr>
          <p:cNvSpPr/>
          <p:nvPr/>
        </p:nvSpPr>
        <p:spPr>
          <a:xfrm>
            <a:off x="3863785" y="2425711"/>
            <a:ext cx="1000936" cy="154499"/>
          </a:xfrm>
          <a:prstGeom prst="rightArrow">
            <a:avLst/>
          </a:prstGeom>
          <a:ln>
            <a:solidFill>
              <a:srgbClr val="7030A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b="1" dirty="0">
              <a:ln w="22225">
                <a:solidFill>
                  <a:schemeClr val="accent2"/>
                </a:solidFill>
                <a:prstDash val="solid"/>
              </a:ln>
              <a:solidFill>
                <a:schemeClr val="accent2">
                  <a:lumMod val="40000"/>
                  <a:lumOff val="60000"/>
                </a:schemeClr>
              </a:solidFill>
            </a:endParaRPr>
          </a:p>
        </p:txBody>
      </p:sp>
      <p:sp>
        <p:nvSpPr>
          <p:cNvPr id="14" name="TextBox 13">
            <a:extLst>
              <a:ext uri="{FF2B5EF4-FFF2-40B4-BE49-F238E27FC236}">
                <a16:creationId xmlns:a16="http://schemas.microsoft.com/office/drawing/2014/main" id="{8FE5BA1A-389F-3FEF-B5D8-EA1BD61BB363}"/>
              </a:ext>
            </a:extLst>
          </p:cNvPr>
          <p:cNvSpPr txBox="1"/>
          <p:nvPr/>
        </p:nvSpPr>
        <p:spPr>
          <a:xfrm>
            <a:off x="635601" y="3790717"/>
            <a:ext cx="8776062" cy="813300"/>
          </a:xfrm>
          <a:prstGeom prst="rect">
            <a:avLst/>
          </a:prstGeom>
          <a:noFill/>
        </p:spPr>
        <p:txBody>
          <a:bodyPr wrap="square" rtlCol="0">
            <a:spAutoFit/>
          </a:bodyPr>
          <a:lstStyle/>
          <a:p>
            <a:pPr marL="342900" lvl="0" indent="-342900">
              <a:lnSpc>
                <a:spcPct val="115000"/>
              </a:lnSpc>
              <a:spcAft>
                <a:spcPts val="800"/>
              </a:spcAft>
              <a:buFont typeface="Symbol" panose="05050102010706020507" pitchFamily="18" charset="2"/>
              <a:buChar char=""/>
            </a:pPr>
            <a:r>
              <a:rPr lang="en-IN"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Adding extra columns like discount percentage, sales percentage, rating level </a:t>
            </a:r>
          </a:p>
          <a:p>
            <a:pPr lvl="0">
              <a:lnSpc>
                <a:spcPct val="115000"/>
              </a:lnSpc>
              <a:spcAft>
                <a:spcPts val="800"/>
              </a:spcAft>
            </a:pPr>
            <a:r>
              <a:rPr lang="en-IN" sz="1800" b="1" kern="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for better insight</a:t>
            </a:r>
          </a:p>
        </p:txBody>
      </p:sp>
      <p:sp>
        <p:nvSpPr>
          <p:cNvPr id="4" name="Google Shape;245;p34">
            <a:extLst>
              <a:ext uri="{FF2B5EF4-FFF2-40B4-BE49-F238E27FC236}">
                <a16:creationId xmlns:a16="http://schemas.microsoft.com/office/drawing/2014/main" id="{070D988F-1F7E-F17F-4D64-47E25CDEC60D}"/>
              </a:ext>
            </a:extLst>
          </p:cNvPr>
          <p:cNvSpPr txBox="1"/>
          <p:nvPr/>
        </p:nvSpPr>
        <p:spPr>
          <a:xfrm>
            <a:off x="6109081" y="222274"/>
            <a:ext cx="232062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AMAZON PRODUCT SALES Data ANALYSIS</a:t>
            </a:r>
            <a:endParaRPr dirty="0">
              <a:solidFill>
                <a:schemeClr val="lt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6" y="734399"/>
            <a:ext cx="695831" cy="243805"/>
            <a:chOff x="2271950" y="2722773"/>
            <a:chExt cx="575876" cy="201775"/>
          </a:xfrm>
        </p:grpSpPr>
        <p:sp>
          <p:nvSpPr>
            <p:cNvPr id="657" name="Google Shape;657;p40"/>
            <p:cNvSpPr/>
            <p:nvPr/>
          </p:nvSpPr>
          <p:spPr>
            <a:xfrm>
              <a:off x="2562326" y="2722773"/>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367595" y="351922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4">
            <a:extLst>
              <a:ext uri="{FF2B5EF4-FFF2-40B4-BE49-F238E27FC236}">
                <a16:creationId xmlns:a16="http://schemas.microsoft.com/office/drawing/2014/main" id="{F1620E7E-76B4-7899-A2D0-59EA8876340A}"/>
              </a:ext>
            </a:extLst>
          </p:cNvPr>
          <p:cNvSpPr>
            <a:spLocks noGrp="1"/>
          </p:cNvSpPr>
          <p:nvPr>
            <p:ph type="title"/>
          </p:nvPr>
        </p:nvSpPr>
        <p:spPr>
          <a:xfrm>
            <a:off x="553559" y="758820"/>
            <a:ext cx="7437483" cy="614298"/>
          </a:xfrm>
        </p:spPr>
        <p:txBody>
          <a:bodyPr/>
          <a:lstStyle/>
          <a:p>
            <a:r>
              <a:rPr lang="en-IN" sz="3600" dirty="0"/>
              <a:t>Descriptive statistics</a:t>
            </a:r>
          </a:p>
        </p:txBody>
      </p:sp>
      <p:pic>
        <p:nvPicPr>
          <p:cNvPr id="6" name="Picture 5">
            <a:extLst>
              <a:ext uri="{FF2B5EF4-FFF2-40B4-BE49-F238E27FC236}">
                <a16:creationId xmlns:a16="http://schemas.microsoft.com/office/drawing/2014/main" id="{C53EBAB4-DBB4-8607-2964-FAF2505F90DC}"/>
              </a:ext>
            </a:extLst>
          </p:cNvPr>
          <p:cNvPicPr>
            <a:picLocks noChangeAspect="1"/>
          </p:cNvPicPr>
          <p:nvPr/>
        </p:nvPicPr>
        <p:blipFill>
          <a:blip r:embed="rId3"/>
          <a:stretch>
            <a:fillRect/>
          </a:stretch>
        </p:blipFill>
        <p:spPr>
          <a:xfrm>
            <a:off x="161693" y="1486868"/>
            <a:ext cx="8855308" cy="21697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Google Shape;245;p34">
            <a:extLst>
              <a:ext uri="{FF2B5EF4-FFF2-40B4-BE49-F238E27FC236}">
                <a16:creationId xmlns:a16="http://schemas.microsoft.com/office/drawing/2014/main" id="{03BFCC95-43F9-E880-1957-5E7FED2C9543}"/>
              </a:ext>
            </a:extLst>
          </p:cNvPr>
          <p:cNvSpPr txBox="1"/>
          <p:nvPr/>
        </p:nvSpPr>
        <p:spPr>
          <a:xfrm>
            <a:off x="6109081" y="222274"/>
            <a:ext cx="232062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AMAZON PRODUCT SALES Data ANALYSIS</a:t>
            </a:r>
            <a:endParaRPr dirty="0">
              <a:solidFill>
                <a:schemeClr val="lt2"/>
              </a:solidFill>
            </a:endParaRPr>
          </a:p>
        </p:txBody>
      </p:sp>
    </p:spTree>
    <p:extLst>
      <p:ext uri="{BB962C8B-B14F-4D97-AF65-F5344CB8AC3E}">
        <p14:creationId xmlns:p14="http://schemas.microsoft.com/office/powerpoint/2010/main" val="29642581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6" y="734399"/>
            <a:ext cx="695831" cy="243805"/>
            <a:chOff x="2271950" y="2722773"/>
            <a:chExt cx="575876" cy="201775"/>
          </a:xfrm>
        </p:grpSpPr>
        <p:sp>
          <p:nvSpPr>
            <p:cNvPr id="657" name="Google Shape;657;p40"/>
            <p:cNvSpPr/>
            <p:nvPr/>
          </p:nvSpPr>
          <p:spPr>
            <a:xfrm>
              <a:off x="2562326" y="2722773"/>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367595" y="351922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4">
            <a:extLst>
              <a:ext uri="{FF2B5EF4-FFF2-40B4-BE49-F238E27FC236}">
                <a16:creationId xmlns:a16="http://schemas.microsoft.com/office/drawing/2014/main" id="{F1620E7E-76B4-7899-A2D0-59EA8876340A}"/>
              </a:ext>
            </a:extLst>
          </p:cNvPr>
          <p:cNvSpPr>
            <a:spLocks noGrp="1"/>
          </p:cNvSpPr>
          <p:nvPr>
            <p:ph type="title"/>
          </p:nvPr>
        </p:nvSpPr>
        <p:spPr>
          <a:xfrm>
            <a:off x="549376" y="646780"/>
            <a:ext cx="2311972" cy="614298"/>
          </a:xfrm>
        </p:spPr>
        <p:txBody>
          <a:bodyPr/>
          <a:lstStyle/>
          <a:p>
            <a:r>
              <a:rPr lang="en-IN" sz="3600" dirty="0"/>
              <a:t>VISUALIZATION</a:t>
            </a:r>
          </a:p>
        </p:txBody>
      </p:sp>
      <p:pic>
        <p:nvPicPr>
          <p:cNvPr id="4" name="Picture 3">
            <a:extLst>
              <a:ext uri="{FF2B5EF4-FFF2-40B4-BE49-F238E27FC236}">
                <a16:creationId xmlns:a16="http://schemas.microsoft.com/office/drawing/2014/main" id="{9C7C09EA-832B-F7BB-0C96-B8763DE26302}"/>
              </a:ext>
            </a:extLst>
          </p:cNvPr>
          <p:cNvPicPr>
            <a:picLocks noChangeAspect="1"/>
          </p:cNvPicPr>
          <p:nvPr/>
        </p:nvPicPr>
        <p:blipFill>
          <a:blip r:embed="rId3"/>
          <a:stretch>
            <a:fillRect/>
          </a:stretch>
        </p:blipFill>
        <p:spPr>
          <a:xfrm>
            <a:off x="1607475" y="1674136"/>
            <a:ext cx="5680751" cy="28225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29A0DA7F-071A-4B88-1110-7BF7F7202A19}"/>
              </a:ext>
            </a:extLst>
          </p:cNvPr>
          <p:cNvSpPr txBox="1"/>
          <p:nvPr/>
        </p:nvSpPr>
        <p:spPr>
          <a:xfrm>
            <a:off x="660081" y="1154321"/>
            <a:ext cx="8776062" cy="357470"/>
          </a:xfrm>
          <a:prstGeom prst="rect">
            <a:avLst/>
          </a:prstGeom>
          <a:noFill/>
        </p:spPr>
        <p:txBody>
          <a:bodyPr wrap="square" rtlCol="0">
            <a:spAutoFit/>
          </a:bodyPr>
          <a:lstStyle/>
          <a:p>
            <a:pPr marL="342900" indent="-342900">
              <a:lnSpc>
                <a:spcPct val="115000"/>
              </a:lnSpc>
              <a:spcAft>
                <a:spcPts val="800"/>
              </a:spcAft>
              <a:buFont typeface="Symbol" panose="05050102010706020507" pitchFamily="18" charset="2"/>
              <a:buChar char=""/>
            </a:pPr>
            <a:r>
              <a:rPr lang="en-US" sz="1600" dirty="0">
                <a:solidFill>
                  <a:schemeClr val="tx1"/>
                </a:solidFill>
                <a:effectLst/>
                <a:latin typeface="Consolas" panose="020B0609020204030204" pitchFamily="49" charset="0"/>
              </a:rPr>
              <a:t>What are the top 10 brands with respective to their product counts?</a:t>
            </a:r>
          </a:p>
        </p:txBody>
      </p:sp>
      <p:sp>
        <p:nvSpPr>
          <p:cNvPr id="3" name="Google Shape;245;p34">
            <a:extLst>
              <a:ext uri="{FF2B5EF4-FFF2-40B4-BE49-F238E27FC236}">
                <a16:creationId xmlns:a16="http://schemas.microsoft.com/office/drawing/2014/main" id="{52018964-943B-974E-64B4-04AA6E452B9F}"/>
              </a:ext>
            </a:extLst>
          </p:cNvPr>
          <p:cNvSpPr txBox="1"/>
          <p:nvPr/>
        </p:nvSpPr>
        <p:spPr>
          <a:xfrm>
            <a:off x="6109081" y="222274"/>
            <a:ext cx="232062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AMAZON PRODUCT SALES Data ANALYSIS</a:t>
            </a:r>
            <a:endParaRPr dirty="0">
              <a:solidFill>
                <a:schemeClr val="lt2"/>
              </a:solidFill>
            </a:endParaRPr>
          </a:p>
        </p:txBody>
      </p:sp>
    </p:spTree>
    <p:extLst>
      <p:ext uri="{BB962C8B-B14F-4D97-AF65-F5344CB8AC3E}">
        <p14:creationId xmlns:p14="http://schemas.microsoft.com/office/powerpoint/2010/main" val="1635390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6" y="734399"/>
            <a:ext cx="695831" cy="243805"/>
            <a:chOff x="2271950" y="2722773"/>
            <a:chExt cx="575876" cy="201775"/>
          </a:xfrm>
        </p:grpSpPr>
        <p:sp>
          <p:nvSpPr>
            <p:cNvPr id="657" name="Google Shape;657;p40"/>
            <p:cNvSpPr/>
            <p:nvPr/>
          </p:nvSpPr>
          <p:spPr>
            <a:xfrm>
              <a:off x="2562326" y="2722773"/>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868336" y="147975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40"/>
          <p:cNvSpPr/>
          <p:nvPr/>
        </p:nvSpPr>
        <p:spPr>
          <a:xfrm rot="7201932">
            <a:off x="367595" y="351922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29A0DA7F-071A-4B88-1110-7BF7F7202A19}"/>
              </a:ext>
            </a:extLst>
          </p:cNvPr>
          <p:cNvSpPr txBox="1"/>
          <p:nvPr/>
        </p:nvSpPr>
        <p:spPr>
          <a:xfrm>
            <a:off x="300310" y="1148612"/>
            <a:ext cx="8776062" cy="357470"/>
          </a:xfrm>
          <a:prstGeom prst="rect">
            <a:avLst/>
          </a:prstGeom>
          <a:noFill/>
        </p:spPr>
        <p:txBody>
          <a:bodyPr wrap="square" rtlCol="0">
            <a:spAutoFit/>
          </a:bodyPr>
          <a:lstStyle/>
          <a:p>
            <a:pPr marL="342900" indent="-342900">
              <a:lnSpc>
                <a:spcPct val="115000"/>
              </a:lnSpc>
              <a:spcAft>
                <a:spcPts val="800"/>
              </a:spcAft>
              <a:buFont typeface="Symbol" panose="05050102010706020507" pitchFamily="18" charset="2"/>
              <a:buChar char=""/>
            </a:pPr>
            <a:r>
              <a:rPr lang="en-US" sz="1600" b="1" dirty="0">
                <a:solidFill>
                  <a:schemeClr val="tx1"/>
                </a:solidFill>
                <a:effectLst/>
                <a:latin typeface="Consolas" panose="020B0609020204030204" pitchFamily="49" charset="0"/>
              </a:rPr>
              <a:t>What </a:t>
            </a:r>
            <a:r>
              <a:rPr lang="en-US" sz="1600" b="1" dirty="0">
                <a:solidFill>
                  <a:schemeClr val="tx1"/>
                </a:solidFill>
                <a:latin typeface="Consolas" panose="020B0609020204030204" pitchFamily="49" charset="0"/>
              </a:rPr>
              <a:t>is the most selling product</a:t>
            </a:r>
            <a:r>
              <a:rPr lang="en-US" sz="1600" b="1" dirty="0">
                <a:solidFill>
                  <a:schemeClr val="tx1"/>
                </a:solidFill>
                <a:effectLst/>
                <a:latin typeface="Consolas" panose="020B0609020204030204" pitchFamily="49" charset="0"/>
              </a:rPr>
              <a:t> with respective to their product counts?</a:t>
            </a:r>
          </a:p>
        </p:txBody>
      </p:sp>
      <p:sp>
        <p:nvSpPr>
          <p:cNvPr id="3" name="Title 4">
            <a:extLst>
              <a:ext uri="{FF2B5EF4-FFF2-40B4-BE49-F238E27FC236}">
                <a16:creationId xmlns:a16="http://schemas.microsoft.com/office/drawing/2014/main" id="{2EB61A8A-A3BE-91E6-446D-0984938153DD}"/>
              </a:ext>
            </a:extLst>
          </p:cNvPr>
          <p:cNvSpPr txBox="1">
            <a:spLocks/>
          </p:cNvSpPr>
          <p:nvPr/>
        </p:nvSpPr>
        <p:spPr>
          <a:xfrm>
            <a:off x="1972892" y="2261476"/>
            <a:ext cx="5937208" cy="112502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ebas Neue"/>
              <a:buNone/>
              <a:defRPr sz="6800" b="0" i="0" u="none" strike="noStrike" cap="none">
                <a:solidFill>
                  <a:schemeClr val="dk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marL="457200">
              <a:lnSpc>
                <a:spcPct val="107000"/>
              </a:lnSpc>
              <a:spcAft>
                <a:spcPts val="800"/>
              </a:spcAft>
            </a:pPr>
            <a:r>
              <a:rPr lang="en-IN" sz="3600" i="1" kern="100" dirty="0">
                <a:latin typeface="Calibri" panose="020F0502020204030204" pitchFamily="34" charset="0"/>
                <a:ea typeface="Calibri" panose="020F0502020204030204" pitchFamily="34" charset="0"/>
                <a:cs typeface="Times New Roman" panose="02020603050405020304" pitchFamily="18" charset="0"/>
              </a:rPr>
              <a:t>“ T</a:t>
            </a:r>
            <a:r>
              <a:rPr lang="en-IN" sz="3600" i="1" kern="100" dirty="0">
                <a:effectLst/>
                <a:latin typeface="Calibri" panose="020F0502020204030204" pitchFamily="34" charset="0"/>
                <a:ea typeface="Calibri" panose="020F0502020204030204" pitchFamily="34" charset="0"/>
                <a:cs typeface="Times New Roman" panose="02020603050405020304" pitchFamily="18" charset="0"/>
              </a:rPr>
              <a:t>he most selling products are from PC brand. ”</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Google Shape;245;p34">
            <a:extLst>
              <a:ext uri="{FF2B5EF4-FFF2-40B4-BE49-F238E27FC236}">
                <a16:creationId xmlns:a16="http://schemas.microsoft.com/office/drawing/2014/main" id="{A0D116D6-4B46-DF67-FB2E-D41C8F321C14}"/>
              </a:ext>
            </a:extLst>
          </p:cNvPr>
          <p:cNvSpPr txBox="1"/>
          <p:nvPr/>
        </p:nvSpPr>
        <p:spPr>
          <a:xfrm>
            <a:off x="6109081" y="222274"/>
            <a:ext cx="232062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AMAZON PRODUCT SALES Data ANALYSIS</a:t>
            </a:r>
            <a:endParaRPr dirty="0">
              <a:solidFill>
                <a:schemeClr val="lt2"/>
              </a:solidFill>
            </a:endParaRPr>
          </a:p>
        </p:txBody>
      </p:sp>
    </p:spTree>
    <p:extLst>
      <p:ext uri="{BB962C8B-B14F-4D97-AF65-F5344CB8AC3E}">
        <p14:creationId xmlns:p14="http://schemas.microsoft.com/office/powerpoint/2010/main" val="4170845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6" y="734399"/>
            <a:ext cx="695831" cy="243805"/>
            <a:chOff x="2271950" y="2722773"/>
            <a:chExt cx="575876" cy="201775"/>
          </a:xfrm>
        </p:grpSpPr>
        <p:sp>
          <p:nvSpPr>
            <p:cNvPr id="657" name="Google Shape;657;p40"/>
            <p:cNvSpPr/>
            <p:nvPr/>
          </p:nvSpPr>
          <p:spPr>
            <a:xfrm>
              <a:off x="2562326" y="2722773"/>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367595" y="351922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4">
            <a:extLst>
              <a:ext uri="{FF2B5EF4-FFF2-40B4-BE49-F238E27FC236}">
                <a16:creationId xmlns:a16="http://schemas.microsoft.com/office/drawing/2014/main" id="{F1620E7E-76B4-7899-A2D0-59EA8876340A}"/>
              </a:ext>
            </a:extLst>
          </p:cNvPr>
          <p:cNvSpPr>
            <a:spLocks noGrp="1"/>
          </p:cNvSpPr>
          <p:nvPr>
            <p:ph type="title"/>
          </p:nvPr>
        </p:nvSpPr>
        <p:spPr>
          <a:xfrm>
            <a:off x="549376" y="646780"/>
            <a:ext cx="2311972" cy="614298"/>
          </a:xfrm>
        </p:spPr>
        <p:txBody>
          <a:bodyPr/>
          <a:lstStyle/>
          <a:p>
            <a:r>
              <a:rPr lang="en-IN" sz="3600" dirty="0"/>
              <a:t>VISUALIZATION</a:t>
            </a:r>
          </a:p>
        </p:txBody>
      </p:sp>
      <p:sp>
        <p:nvSpPr>
          <p:cNvPr id="5" name="TextBox 4">
            <a:extLst>
              <a:ext uri="{FF2B5EF4-FFF2-40B4-BE49-F238E27FC236}">
                <a16:creationId xmlns:a16="http://schemas.microsoft.com/office/drawing/2014/main" id="{29A0DA7F-071A-4B88-1110-7BF7F7202A19}"/>
              </a:ext>
            </a:extLst>
          </p:cNvPr>
          <p:cNvSpPr txBox="1"/>
          <p:nvPr/>
        </p:nvSpPr>
        <p:spPr>
          <a:xfrm>
            <a:off x="660081" y="1154321"/>
            <a:ext cx="8776062" cy="357470"/>
          </a:xfrm>
          <a:prstGeom prst="rect">
            <a:avLst/>
          </a:prstGeom>
          <a:noFill/>
        </p:spPr>
        <p:txBody>
          <a:bodyPr wrap="square" rtlCol="0">
            <a:spAutoFit/>
          </a:bodyPr>
          <a:lstStyle/>
          <a:p>
            <a:pPr marL="342900" indent="-342900">
              <a:lnSpc>
                <a:spcPct val="115000"/>
              </a:lnSpc>
              <a:spcAft>
                <a:spcPts val="800"/>
              </a:spcAft>
              <a:buFont typeface="Symbol" panose="05050102010706020507" pitchFamily="18" charset="2"/>
              <a:buChar char=""/>
            </a:pPr>
            <a:r>
              <a:rPr lang="en-US" sz="1600" dirty="0">
                <a:solidFill>
                  <a:schemeClr val="tx1"/>
                </a:solidFill>
                <a:effectLst/>
                <a:latin typeface="Consolas" panose="020B0609020204030204" pitchFamily="49" charset="0"/>
              </a:rPr>
              <a:t>What are the </a:t>
            </a:r>
            <a:r>
              <a:rPr lang="en-US" sz="1600" dirty="0">
                <a:solidFill>
                  <a:schemeClr val="tx1"/>
                </a:solidFill>
                <a:latin typeface="Consolas" panose="020B0609020204030204" pitchFamily="49" charset="0"/>
              </a:rPr>
              <a:t>bottom</a:t>
            </a:r>
            <a:r>
              <a:rPr lang="en-US" sz="1600" dirty="0">
                <a:solidFill>
                  <a:schemeClr val="tx1"/>
                </a:solidFill>
                <a:effectLst/>
                <a:latin typeface="Consolas" panose="020B0609020204030204" pitchFamily="49" charset="0"/>
              </a:rPr>
              <a:t> 10 brands with respective to their product counts?</a:t>
            </a:r>
          </a:p>
        </p:txBody>
      </p:sp>
      <p:pic>
        <p:nvPicPr>
          <p:cNvPr id="6" name="Picture 5">
            <a:extLst>
              <a:ext uri="{FF2B5EF4-FFF2-40B4-BE49-F238E27FC236}">
                <a16:creationId xmlns:a16="http://schemas.microsoft.com/office/drawing/2014/main" id="{EA75E0B1-5FF7-C81B-8540-6E4BFF0F8A3D}"/>
              </a:ext>
            </a:extLst>
          </p:cNvPr>
          <p:cNvPicPr>
            <a:picLocks noChangeAspect="1"/>
          </p:cNvPicPr>
          <p:nvPr/>
        </p:nvPicPr>
        <p:blipFill>
          <a:blip r:embed="rId3"/>
          <a:stretch>
            <a:fillRect/>
          </a:stretch>
        </p:blipFill>
        <p:spPr>
          <a:xfrm>
            <a:off x="2008180" y="1604966"/>
            <a:ext cx="5026526" cy="28624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Google Shape;245;p34">
            <a:extLst>
              <a:ext uri="{FF2B5EF4-FFF2-40B4-BE49-F238E27FC236}">
                <a16:creationId xmlns:a16="http://schemas.microsoft.com/office/drawing/2014/main" id="{339ABB00-4F6E-6B3C-4BAF-E337DDE55ED0}"/>
              </a:ext>
            </a:extLst>
          </p:cNvPr>
          <p:cNvSpPr txBox="1"/>
          <p:nvPr/>
        </p:nvSpPr>
        <p:spPr>
          <a:xfrm>
            <a:off x="6109081" y="222274"/>
            <a:ext cx="232062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AMAZON PRODUCT SALES Data ANALYSIS</a:t>
            </a:r>
            <a:endParaRPr dirty="0">
              <a:solidFill>
                <a:schemeClr val="lt2"/>
              </a:solidFill>
            </a:endParaRPr>
          </a:p>
        </p:txBody>
      </p:sp>
    </p:spTree>
    <p:extLst>
      <p:ext uri="{BB962C8B-B14F-4D97-AF65-F5344CB8AC3E}">
        <p14:creationId xmlns:p14="http://schemas.microsoft.com/office/powerpoint/2010/main" val="1106352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6" y="734399"/>
            <a:ext cx="695831" cy="243805"/>
            <a:chOff x="2271950" y="2722773"/>
            <a:chExt cx="575876" cy="201775"/>
          </a:xfrm>
        </p:grpSpPr>
        <p:sp>
          <p:nvSpPr>
            <p:cNvPr id="657" name="Google Shape;657;p40"/>
            <p:cNvSpPr/>
            <p:nvPr/>
          </p:nvSpPr>
          <p:spPr>
            <a:xfrm>
              <a:off x="2562326" y="2722773"/>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516405" y="1492783"/>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40"/>
          <p:cNvSpPr/>
          <p:nvPr/>
        </p:nvSpPr>
        <p:spPr>
          <a:xfrm rot="7201932">
            <a:off x="367595" y="351922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29A0DA7F-071A-4B88-1110-7BF7F7202A19}"/>
              </a:ext>
            </a:extLst>
          </p:cNvPr>
          <p:cNvSpPr txBox="1"/>
          <p:nvPr/>
        </p:nvSpPr>
        <p:spPr>
          <a:xfrm>
            <a:off x="660081" y="1154321"/>
            <a:ext cx="8776062" cy="357470"/>
          </a:xfrm>
          <a:prstGeom prst="rect">
            <a:avLst/>
          </a:prstGeom>
          <a:noFill/>
        </p:spPr>
        <p:txBody>
          <a:bodyPr wrap="square" rtlCol="0">
            <a:spAutoFit/>
          </a:bodyPr>
          <a:lstStyle/>
          <a:p>
            <a:pPr marL="342900" indent="-342900">
              <a:lnSpc>
                <a:spcPct val="115000"/>
              </a:lnSpc>
              <a:spcAft>
                <a:spcPts val="800"/>
              </a:spcAft>
              <a:buFont typeface="Symbol" panose="05050102010706020507" pitchFamily="18" charset="2"/>
              <a:buChar char=""/>
            </a:pPr>
            <a:r>
              <a:rPr lang="en-US" sz="1600" b="1" dirty="0">
                <a:solidFill>
                  <a:schemeClr val="tx1"/>
                </a:solidFill>
                <a:effectLst/>
                <a:latin typeface="Consolas" panose="020B0609020204030204" pitchFamily="49" charset="0"/>
              </a:rPr>
              <a:t>What are the bottom 10 brands with respective to their Product counts?</a:t>
            </a:r>
          </a:p>
        </p:txBody>
      </p:sp>
      <p:sp>
        <p:nvSpPr>
          <p:cNvPr id="3" name="Title 4">
            <a:extLst>
              <a:ext uri="{FF2B5EF4-FFF2-40B4-BE49-F238E27FC236}">
                <a16:creationId xmlns:a16="http://schemas.microsoft.com/office/drawing/2014/main" id="{2EB61A8A-A3BE-91E6-446D-0984938153DD}"/>
              </a:ext>
            </a:extLst>
          </p:cNvPr>
          <p:cNvSpPr txBox="1">
            <a:spLocks/>
          </p:cNvSpPr>
          <p:nvPr/>
        </p:nvSpPr>
        <p:spPr>
          <a:xfrm>
            <a:off x="1712750" y="1909269"/>
            <a:ext cx="5937208" cy="23536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ebas Neue"/>
              <a:buNone/>
              <a:defRPr sz="6800" b="0" i="0" u="none" strike="noStrike" cap="none">
                <a:solidFill>
                  <a:schemeClr val="dk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marL="457200">
              <a:lnSpc>
                <a:spcPct val="107000"/>
              </a:lnSpc>
              <a:spcAft>
                <a:spcPts val="800"/>
              </a:spcAft>
            </a:pPr>
            <a:r>
              <a:rPr lang="en-IN" sz="2800" i="1" kern="100" dirty="0">
                <a:latin typeface="Calibri" panose="020F0502020204030204" pitchFamily="34" charset="0"/>
                <a:ea typeface="Calibri" panose="020F0502020204030204" pitchFamily="34" charset="0"/>
                <a:cs typeface="Times New Roman" panose="02020603050405020304" pitchFamily="18" charset="0"/>
              </a:rPr>
              <a:t>“ The least selling products are from  </a:t>
            </a:r>
            <a:r>
              <a:rPr lang="en-IN" sz="2800" i="1" kern="100" dirty="0">
                <a:solidFill>
                  <a:schemeClr val="accent3">
                    <a:lumMod val="20000"/>
                    <a:lumOff val="80000"/>
                  </a:schemeClr>
                </a:solidFill>
                <a:latin typeface="Calibri" panose="020F0502020204030204" pitchFamily="34" charset="0"/>
                <a:ea typeface="Calibri" panose="020F0502020204030204" pitchFamily="34" charset="0"/>
                <a:cs typeface="Times New Roman" panose="02020603050405020304" pitchFamily="18" charset="0"/>
              </a:rPr>
              <a:t>'ARTELLY', 'ITDC', 'SOULMOTO-[PCS-1]', 'Orca', '</a:t>
            </a:r>
            <a:r>
              <a:rPr lang="en-IN" sz="2800" i="1" kern="100" dirty="0" err="1">
                <a:solidFill>
                  <a:schemeClr val="accent3">
                    <a:lumMod val="20000"/>
                    <a:lumOff val="80000"/>
                  </a:schemeClr>
                </a:solidFill>
                <a:latin typeface="Calibri" panose="020F0502020204030204" pitchFamily="34" charset="0"/>
                <a:ea typeface="Calibri" panose="020F0502020204030204" pitchFamily="34" charset="0"/>
                <a:cs typeface="Times New Roman" panose="02020603050405020304" pitchFamily="18" charset="0"/>
              </a:rPr>
              <a:t>Dreamkraft</a:t>
            </a:r>
            <a:r>
              <a:rPr lang="en-IN" sz="2800" i="1" kern="100" dirty="0">
                <a:solidFill>
                  <a:schemeClr val="accent3">
                    <a:lumMod val="20000"/>
                    <a:lumOff val="80000"/>
                  </a:schemeClr>
                </a:solidFill>
                <a:latin typeface="Calibri" panose="020F0502020204030204" pitchFamily="34" charset="0"/>
                <a:ea typeface="Calibri" panose="020F0502020204030204" pitchFamily="34" charset="0"/>
                <a:cs typeface="Times New Roman" panose="02020603050405020304" pitchFamily="18" charset="0"/>
              </a:rPr>
              <a:t>', '</a:t>
            </a:r>
            <a:r>
              <a:rPr lang="en-IN" sz="2800" i="1" kern="100" dirty="0" err="1">
                <a:solidFill>
                  <a:schemeClr val="accent3">
                    <a:lumMod val="20000"/>
                    <a:lumOff val="80000"/>
                  </a:schemeClr>
                </a:solidFill>
                <a:latin typeface="Calibri" panose="020F0502020204030204" pitchFamily="34" charset="0"/>
                <a:ea typeface="Calibri" panose="020F0502020204030204" pitchFamily="34" charset="0"/>
                <a:cs typeface="Times New Roman" panose="02020603050405020304" pitchFamily="18" charset="0"/>
              </a:rPr>
              <a:t>Kapur</a:t>
            </a:r>
            <a:r>
              <a:rPr lang="en-IN" sz="2800" i="1" kern="100" dirty="0">
                <a:solidFill>
                  <a:schemeClr val="accent3">
                    <a:lumMod val="20000"/>
                    <a:lumOff val="80000"/>
                  </a:schemeClr>
                </a:solidFill>
                <a:latin typeface="Calibri" panose="020F0502020204030204" pitchFamily="34" charset="0"/>
                <a:ea typeface="Calibri" panose="020F0502020204030204" pitchFamily="34" charset="0"/>
                <a:cs typeface="Times New Roman" panose="02020603050405020304" pitchFamily="18" charset="0"/>
              </a:rPr>
              <a:t>', '</a:t>
            </a:r>
            <a:r>
              <a:rPr lang="en-IN" sz="2800" i="1" kern="100" dirty="0" err="1">
                <a:solidFill>
                  <a:schemeClr val="accent3">
                    <a:lumMod val="20000"/>
                    <a:lumOff val="80000"/>
                  </a:schemeClr>
                </a:solidFill>
                <a:latin typeface="Calibri" panose="020F0502020204030204" pitchFamily="34" charset="0"/>
                <a:ea typeface="Calibri" panose="020F0502020204030204" pitchFamily="34" charset="0"/>
                <a:cs typeface="Times New Roman" panose="02020603050405020304" pitchFamily="18" charset="0"/>
              </a:rPr>
              <a:t>Revant</a:t>
            </a:r>
            <a:r>
              <a:rPr lang="en-IN" sz="2800" i="1" kern="100" dirty="0">
                <a:solidFill>
                  <a:schemeClr val="accent3">
                    <a:lumMod val="20000"/>
                    <a:lumOff val="80000"/>
                  </a:schemeClr>
                </a:solidFill>
                <a:latin typeface="Calibri" panose="020F0502020204030204" pitchFamily="34" charset="0"/>
                <a:ea typeface="Calibri" panose="020F0502020204030204" pitchFamily="34" charset="0"/>
                <a:cs typeface="Times New Roman" panose="02020603050405020304" pitchFamily="18" charset="0"/>
              </a:rPr>
              <a:t>', 'S-</a:t>
            </a:r>
            <a:r>
              <a:rPr lang="en-IN" sz="2800" i="1" kern="100" dirty="0" err="1">
                <a:solidFill>
                  <a:schemeClr val="accent3">
                    <a:lumMod val="20000"/>
                    <a:lumOff val="80000"/>
                  </a:schemeClr>
                </a:solidFill>
                <a:latin typeface="Calibri" panose="020F0502020204030204" pitchFamily="34" charset="0"/>
                <a:ea typeface="Calibri" panose="020F0502020204030204" pitchFamily="34" charset="0"/>
                <a:cs typeface="Times New Roman" panose="02020603050405020304" pitchFamily="18" charset="0"/>
              </a:rPr>
              <a:t>Biv</a:t>
            </a:r>
            <a:r>
              <a:rPr lang="en-IN" sz="2800" i="1" kern="100" dirty="0">
                <a:solidFill>
                  <a:schemeClr val="accent3">
                    <a:lumMod val="20000"/>
                    <a:lumOff val="80000"/>
                  </a:schemeClr>
                </a:solidFill>
                <a:latin typeface="Calibri" panose="020F0502020204030204" pitchFamily="34" charset="0"/>
                <a:ea typeface="Calibri" panose="020F0502020204030204" pitchFamily="34" charset="0"/>
                <a:cs typeface="Times New Roman" panose="02020603050405020304" pitchFamily="18" charset="0"/>
              </a:rPr>
              <a:t>', '</a:t>
            </a:r>
            <a:r>
              <a:rPr lang="en-IN" sz="2800" i="1" kern="100" dirty="0" err="1">
                <a:solidFill>
                  <a:schemeClr val="accent3">
                    <a:lumMod val="20000"/>
                    <a:lumOff val="80000"/>
                  </a:schemeClr>
                </a:solidFill>
                <a:latin typeface="Calibri" panose="020F0502020204030204" pitchFamily="34" charset="0"/>
                <a:ea typeface="Calibri" panose="020F0502020204030204" pitchFamily="34" charset="0"/>
                <a:cs typeface="Times New Roman" panose="02020603050405020304" pitchFamily="18" charset="0"/>
              </a:rPr>
              <a:t>Dequera</a:t>
            </a:r>
            <a:r>
              <a:rPr lang="en-IN" sz="2800" i="1" kern="100" dirty="0">
                <a:solidFill>
                  <a:schemeClr val="accent3">
                    <a:lumMod val="20000"/>
                    <a:lumOff val="80000"/>
                  </a:schemeClr>
                </a:solidFill>
                <a:latin typeface="Calibri" panose="020F0502020204030204" pitchFamily="34" charset="0"/>
                <a:ea typeface="Calibri" panose="020F0502020204030204" pitchFamily="34" charset="0"/>
                <a:cs typeface="Times New Roman" panose="02020603050405020304" pitchFamily="18" charset="0"/>
              </a:rPr>
              <a:t>®', 'Obsessions' </a:t>
            </a:r>
            <a:r>
              <a:rPr lang="en-IN" sz="2800" i="1" kern="100" dirty="0">
                <a:latin typeface="Calibri" panose="020F0502020204030204" pitchFamily="34" charset="0"/>
                <a:ea typeface="Calibri" panose="020F0502020204030204" pitchFamily="34" charset="0"/>
                <a:cs typeface="Times New Roman" panose="02020603050405020304" pitchFamily="18" charset="0"/>
              </a:rPr>
              <a:t>brands</a:t>
            </a:r>
            <a:r>
              <a:rPr lang="en-IN" sz="2800" i="1"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Google Shape;245;p34">
            <a:extLst>
              <a:ext uri="{FF2B5EF4-FFF2-40B4-BE49-F238E27FC236}">
                <a16:creationId xmlns:a16="http://schemas.microsoft.com/office/drawing/2014/main" id="{28609CB3-8B94-9DEE-92C3-FB3B8EB8F5ED}"/>
              </a:ext>
            </a:extLst>
          </p:cNvPr>
          <p:cNvSpPr txBox="1"/>
          <p:nvPr/>
        </p:nvSpPr>
        <p:spPr>
          <a:xfrm>
            <a:off x="6109081" y="222274"/>
            <a:ext cx="232062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AMAZON PRODUCT SALES Data ANALYSIS</a:t>
            </a:r>
            <a:endParaRPr dirty="0">
              <a:solidFill>
                <a:schemeClr val="lt2"/>
              </a:solidFill>
            </a:endParaRPr>
          </a:p>
        </p:txBody>
      </p:sp>
    </p:spTree>
    <p:extLst>
      <p:ext uri="{BB962C8B-B14F-4D97-AF65-F5344CB8AC3E}">
        <p14:creationId xmlns:p14="http://schemas.microsoft.com/office/powerpoint/2010/main" val="3337674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6" y="734399"/>
            <a:ext cx="695831" cy="243805"/>
            <a:chOff x="2271950" y="2722773"/>
            <a:chExt cx="575876" cy="201775"/>
          </a:xfrm>
        </p:grpSpPr>
        <p:sp>
          <p:nvSpPr>
            <p:cNvPr id="657" name="Google Shape;657;p40"/>
            <p:cNvSpPr/>
            <p:nvPr/>
          </p:nvSpPr>
          <p:spPr>
            <a:xfrm>
              <a:off x="2562326" y="2722773"/>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367595" y="351922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4">
            <a:extLst>
              <a:ext uri="{FF2B5EF4-FFF2-40B4-BE49-F238E27FC236}">
                <a16:creationId xmlns:a16="http://schemas.microsoft.com/office/drawing/2014/main" id="{F1620E7E-76B4-7899-A2D0-59EA8876340A}"/>
              </a:ext>
            </a:extLst>
          </p:cNvPr>
          <p:cNvSpPr>
            <a:spLocks noGrp="1"/>
          </p:cNvSpPr>
          <p:nvPr>
            <p:ph type="title"/>
          </p:nvPr>
        </p:nvSpPr>
        <p:spPr>
          <a:xfrm>
            <a:off x="549376" y="646780"/>
            <a:ext cx="2311972" cy="614298"/>
          </a:xfrm>
        </p:spPr>
        <p:txBody>
          <a:bodyPr/>
          <a:lstStyle/>
          <a:p>
            <a:r>
              <a:rPr lang="en-IN" sz="3600" dirty="0"/>
              <a:t>VISUALIZATION</a:t>
            </a:r>
          </a:p>
        </p:txBody>
      </p:sp>
      <p:sp>
        <p:nvSpPr>
          <p:cNvPr id="5" name="TextBox 4">
            <a:extLst>
              <a:ext uri="{FF2B5EF4-FFF2-40B4-BE49-F238E27FC236}">
                <a16:creationId xmlns:a16="http://schemas.microsoft.com/office/drawing/2014/main" id="{29A0DA7F-071A-4B88-1110-7BF7F7202A19}"/>
              </a:ext>
            </a:extLst>
          </p:cNvPr>
          <p:cNvSpPr txBox="1"/>
          <p:nvPr/>
        </p:nvSpPr>
        <p:spPr>
          <a:xfrm>
            <a:off x="660081" y="1154321"/>
            <a:ext cx="8776062" cy="357470"/>
          </a:xfrm>
          <a:prstGeom prst="rect">
            <a:avLst/>
          </a:prstGeom>
          <a:noFill/>
        </p:spPr>
        <p:txBody>
          <a:bodyPr wrap="square" rtlCol="0">
            <a:spAutoFit/>
          </a:bodyPr>
          <a:lstStyle/>
          <a:p>
            <a:pPr marL="342900" indent="-342900">
              <a:lnSpc>
                <a:spcPct val="115000"/>
              </a:lnSpc>
              <a:spcAft>
                <a:spcPts val="800"/>
              </a:spcAft>
              <a:buFont typeface="Symbol" panose="05050102010706020507" pitchFamily="18" charset="2"/>
              <a:buChar char=""/>
            </a:pPr>
            <a:r>
              <a:rPr lang="en-US" sz="1600" dirty="0">
                <a:solidFill>
                  <a:schemeClr val="tx1"/>
                </a:solidFill>
                <a:effectLst/>
                <a:latin typeface="Consolas" panose="020B0609020204030204" pitchFamily="49" charset="0"/>
              </a:rPr>
              <a:t>What are the main categories of the products in terms of their counts?</a:t>
            </a:r>
          </a:p>
        </p:txBody>
      </p:sp>
      <p:pic>
        <p:nvPicPr>
          <p:cNvPr id="4" name="Picture 3">
            <a:extLst>
              <a:ext uri="{FF2B5EF4-FFF2-40B4-BE49-F238E27FC236}">
                <a16:creationId xmlns:a16="http://schemas.microsoft.com/office/drawing/2014/main" id="{95B6CC87-54FA-D9E7-3967-CE28A2AAD9FF}"/>
              </a:ext>
            </a:extLst>
          </p:cNvPr>
          <p:cNvPicPr>
            <a:picLocks noChangeAspect="1"/>
          </p:cNvPicPr>
          <p:nvPr/>
        </p:nvPicPr>
        <p:blipFill>
          <a:blip r:embed="rId3"/>
          <a:stretch>
            <a:fillRect/>
          </a:stretch>
        </p:blipFill>
        <p:spPr>
          <a:xfrm>
            <a:off x="300310" y="1660478"/>
            <a:ext cx="8513777" cy="277289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Google Shape;245;p34">
            <a:extLst>
              <a:ext uri="{FF2B5EF4-FFF2-40B4-BE49-F238E27FC236}">
                <a16:creationId xmlns:a16="http://schemas.microsoft.com/office/drawing/2014/main" id="{C469970C-2C06-E04C-2484-977A119897E7}"/>
              </a:ext>
            </a:extLst>
          </p:cNvPr>
          <p:cNvSpPr txBox="1"/>
          <p:nvPr/>
        </p:nvSpPr>
        <p:spPr>
          <a:xfrm>
            <a:off x="6109081" y="222274"/>
            <a:ext cx="232062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AMAZON PRODUCT SALES Data ANALYSIS</a:t>
            </a:r>
            <a:endParaRPr dirty="0">
              <a:solidFill>
                <a:schemeClr val="lt2"/>
              </a:solidFill>
            </a:endParaRPr>
          </a:p>
        </p:txBody>
      </p:sp>
    </p:spTree>
    <p:extLst>
      <p:ext uri="{BB962C8B-B14F-4D97-AF65-F5344CB8AC3E}">
        <p14:creationId xmlns:p14="http://schemas.microsoft.com/office/powerpoint/2010/main" val="3330382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6" y="734399"/>
            <a:ext cx="695831" cy="243805"/>
            <a:chOff x="2271950" y="2722773"/>
            <a:chExt cx="575876" cy="201775"/>
          </a:xfrm>
        </p:grpSpPr>
        <p:sp>
          <p:nvSpPr>
            <p:cNvPr id="657" name="Google Shape;657;p40"/>
            <p:cNvSpPr/>
            <p:nvPr/>
          </p:nvSpPr>
          <p:spPr>
            <a:xfrm>
              <a:off x="2562326" y="2722773"/>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516405" y="1492783"/>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40"/>
          <p:cNvSpPr/>
          <p:nvPr/>
        </p:nvSpPr>
        <p:spPr>
          <a:xfrm rot="7201932">
            <a:off x="367595" y="351922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29A0DA7F-071A-4B88-1110-7BF7F7202A19}"/>
              </a:ext>
            </a:extLst>
          </p:cNvPr>
          <p:cNvSpPr txBox="1"/>
          <p:nvPr/>
        </p:nvSpPr>
        <p:spPr>
          <a:xfrm>
            <a:off x="183969" y="1173537"/>
            <a:ext cx="8776062" cy="357470"/>
          </a:xfrm>
          <a:prstGeom prst="rect">
            <a:avLst/>
          </a:prstGeom>
          <a:noFill/>
        </p:spPr>
        <p:txBody>
          <a:bodyPr wrap="square" rtlCol="0">
            <a:spAutoFit/>
          </a:bodyPr>
          <a:lstStyle/>
          <a:p>
            <a:pPr marL="342900" indent="-342900">
              <a:lnSpc>
                <a:spcPct val="115000"/>
              </a:lnSpc>
              <a:spcAft>
                <a:spcPts val="800"/>
              </a:spcAft>
              <a:buFont typeface="Symbol" panose="05050102010706020507" pitchFamily="18" charset="2"/>
              <a:buChar char=""/>
            </a:pPr>
            <a:r>
              <a:rPr lang="en-US" sz="1600" b="1" dirty="0">
                <a:solidFill>
                  <a:schemeClr val="tx1"/>
                </a:solidFill>
                <a:effectLst/>
                <a:latin typeface="Consolas" panose="020B0609020204030204" pitchFamily="49" charset="0"/>
              </a:rPr>
              <a:t>What is the best main categories of the products in terms of their counts?</a:t>
            </a:r>
          </a:p>
        </p:txBody>
      </p:sp>
      <p:sp>
        <p:nvSpPr>
          <p:cNvPr id="3" name="Title 4">
            <a:extLst>
              <a:ext uri="{FF2B5EF4-FFF2-40B4-BE49-F238E27FC236}">
                <a16:creationId xmlns:a16="http://schemas.microsoft.com/office/drawing/2014/main" id="{2EB61A8A-A3BE-91E6-446D-0984938153DD}"/>
              </a:ext>
            </a:extLst>
          </p:cNvPr>
          <p:cNvSpPr txBox="1">
            <a:spLocks/>
          </p:cNvSpPr>
          <p:nvPr/>
        </p:nvSpPr>
        <p:spPr>
          <a:xfrm>
            <a:off x="1712750" y="1909269"/>
            <a:ext cx="5937208" cy="235363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ebas Neue"/>
              <a:buNone/>
              <a:defRPr sz="6800" b="0" i="0" u="none" strike="noStrike" cap="none">
                <a:solidFill>
                  <a:schemeClr val="dk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marL="457200">
              <a:lnSpc>
                <a:spcPct val="107000"/>
              </a:lnSpc>
              <a:spcAft>
                <a:spcPts val="800"/>
              </a:spcAft>
            </a:pPr>
            <a:r>
              <a:rPr lang="en-IN" sz="2800" i="1" kern="100" dirty="0">
                <a:latin typeface="Calibri" panose="020F0502020204030204" pitchFamily="34" charset="0"/>
                <a:ea typeface="Calibri" panose="020F0502020204030204" pitchFamily="34" charset="0"/>
                <a:cs typeface="Times New Roman" panose="02020603050405020304" pitchFamily="18" charset="0"/>
              </a:rPr>
              <a:t>“</a:t>
            </a:r>
            <a:r>
              <a:rPr lang="en-IN" sz="3600" i="1" kern="100" dirty="0">
                <a:latin typeface="Calibri" panose="020F0502020204030204" pitchFamily="34" charset="0"/>
                <a:ea typeface="Calibri" panose="020F0502020204030204" pitchFamily="34" charset="0"/>
                <a:cs typeface="Times New Roman" panose="02020603050405020304" pitchFamily="18" charset="0"/>
              </a:rPr>
              <a:t>T</a:t>
            </a:r>
            <a:r>
              <a:rPr lang="en-IN" sz="3600" i="1" kern="100" dirty="0">
                <a:effectLst/>
                <a:latin typeface="Calibri" panose="020F0502020204030204" pitchFamily="34" charset="0"/>
                <a:ea typeface="Calibri" panose="020F0502020204030204" pitchFamily="34" charset="0"/>
                <a:cs typeface="Times New Roman" panose="02020603050405020304" pitchFamily="18" charset="0"/>
              </a:rPr>
              <a:t>he most selling main category is Accessories.”</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Google Shape;245;p34">
            <a:extLst>
              <a:ext uri="{FF2B5EF4-FFF2-40B4-BE49-F238E27FC236}">
                <a16:creationId xmlns:a16="http://schemas.microsoft.com/office/drawing/2014/main" id="{2F215E52-E0CD-6195-ADAA-B2B285DF36FE}"/>
              </a:ext>
            </a:extLst>
          </p:cNvPr>
          <p:cNvSpPr txBox="1"/>
          <p:nvPr/>
        </p:nvSpPr>
        <p:spPr>
          <a:xfrm>
            <a:off x="6109081" y="222274"/>
            <a:ext cx="232062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AMAZON PRODUCT SALES Data ANALYSIS</a:t>
            </a:r>
            <a:endParaRPr dirty="0">
              <a:solidFill>
                <a:schemeClr val="lt2"/>
              </a:solidFill>
            </a:endParaRPr>
          </a:p>
        </p:txBody>
      </p:sp>
    </p:spTree>
    <p:extLst>
      <p:ext uri="{BB962C8B-B14F-4D97-AF65-F5344CB8AC3E}">
        <p14:creationId xmlns:p14="http://schemas.microsoft.com/office/powerpoint/2010/main" val="243363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5"/>
          <p:cNvSpPr txBox="1">
            <a:spLocks noGrp="1"/>
          </p:cNvSpPr>
          <p:nvPr>
            <p:ph type="subTitle" idx="1"/>
          </p:nvPr>
        </p:nvSpPr>
        <p:spPr>
          <a:xfrm>
            <a:off x="846260" y="1575799"/>
            <a:ext cx="3752445" cy="2358904"/>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Wingdings" panose="05000000000000000000" pitchFamily="2" charset="2"/>
              <a:buChar char="q"/>
            </a:pPr>
            <a:r>
              <a:rPr lang="en-IN" dirty="0"/>
              <a:t>Introduction </a:t>
            </a:r>
          </a:p>
          <a:p>
            <a:pPr marL="0" lvl="0" indent="0" algn="l" rtl="0">
              <a:spcBef>
                <a:spcPts val="0"/>
              </a:spcBef>
              <a:spcAft>
                <a:spcPts val="0"/>
              </a:spcAft>
              <a:buNone/>
            </a:pPr>
            <a:endParaRPr lang="en-IN" dirty="0"/>
          </a:p>
          <a:p>
            <a:pPr marL="171450" lvl="0" indent="-171450" algn="l" rtl="0">
              <a:spcBef>
                <a:spcPts val="0"/>
              </a:spcBef>
              <a:spcAft>
                <a:spcPts val="0"/>
              </a:spcAft>
              <a:buFont typeface="Wingdings" panose="05000000000000000000" pitchFamily="2" charset="2"/>
              <a:buChar char="q"/>
            </a:pPr>
            <a:r>
              <a:rPr lang="en-IN" dirty="0"/>
              <a:t>Statistics and Sample Response</a:t>
            </a:r>
          </a:p>
          <a:p>
            <a:pPr marL="447675" lvl="0" indent="-177800" algn="l" rtl="0">
              <a:spcBef>
                <a:spcPts val="0"/>
              </a:spcBef>
              <a:spcAft>
                <a:spcPts val="0"/>
              </a:spcAft>
              <a:buFont typeface="Arial" panose="020B0604020202020204" pitchFamily="34" charset="0"/>
              <a:buChar char="•"/>
            </a:pPr>
            <a:r>
              <a:rPr lang="en-IN" dirty="0"/>
              <a:t>Data Understanding</a:t>
            </a:r>
          </a:p>
          <a:p>
            <a:pPr marL="0" lvl="0" indent="0" algn="l" rtl="0">
              <a:spcBef>
                <a:spcPts val="0"/>
              </a:spcBef>
              <a:spcAft>
                <a:spcPts val="0"/>
              </a:spcAft>
              <a:buNone/>
            </a:pPr>
            <a:endParaRPr lang="en-IN" dirty="0"/>
          </a:p>
          <a:p>
            <a:pPr marL="171450" lvl="0" indent="-171450" algn="l" rtl="0">
              <a:spcBef>
                <a:spcPts val="0"/>
              </a:spcBef>
              <a:spcAft>
                <a:spcPts val="0"/>
              </a:spcAft>
              <a:buFont typeface="Wingdings" panose="05000000000000000000" pitchFamily="2" charset="2"/>
              <a:buChar char="q"/>
            </a:pPr>
            <a:r>
              <a:rPr lang="en-IN" dirty="0"/>
              <a:t>Data Exploration and visualization</a:t>
            </a:r>
          </a:p>
          <a:p>
            <a:pPr marL="447675" lvl="0" indent="-171450" algn="l" rtl="0">
              <a:spcBef>
                <a:spcPts val="0"/>
              </a:spcBef>
              <a:spcAft>
                <a:spcPts val="0"/>
              </a:spcAft>
              <a:buFont typeface="Arial" panose="020B0604020202020204" pitchFamily="34" charset="0"/>
              <a:buChar char="•"/>
            </a:pPr>
            <a:r>
              <a:rPr lang="en-IN" dirty="0"/>
              <a:t> Flow chart of Exploratory Data Analysis</a:t>
            </a:r>
          </a:p>
          <a:p>
            <a:pPr marL="447675" lvl="0" indent="-171450" algn="l" rtl="0">
              <a:spcBef>
                <a:spcPts val="0"/>
              </a:spcBef>
              <a:spcAft>
                <a:spcPts val="0"/>
              </a:spcAft>
              <a:buFont typeface="Arial" panose="020B0604020202020204" pitchFamily="34" charset="0"/>
              <a:buChar char="•"/>
            </a:pPr>
            <a:r>
              <a:rPr lang="en-IN" dirty="0"/>
              <a:t> Graphs</a:t>
            </a:r>
          </a:p>
          <a:p>
            <a:pPr marL="276225" lvl="0" indent="0" algn="l" rtl="0">
              <a:spcBef>
                <a:spcPts val="0"/>
              </a:spcBef>
              <a:spcAft>
                <a:spcPts val="0"/>
              </a:spcAft>
              <a:buNone/>
            </a:pPr>
            <a:endParaRPr lang="en-IN" dirty="0"/>
          </a:p>
          <a:p>
            <a:pPr marL="171450" lvl="0" indent="-171450" algn="l" rtl="0">
              <a:spcBef>
                <a:spcPts val="0"/>
              </a:spcBef>
              <a:spcAft>
                <a:spcPts val="0"/>
              </a:spcAft>
              <a:buFont typeface="Wingdings" panose="05000000000000000000" pitchFamily="2" charset="2"/>
              <a:buChar char="q"/>
            </a:pPr>
            <a:r>
              <a:rPr lang="en-IN" dirty="0"/>
              <a:t>Insights From Data</a:t>
            </a:r>
          </a:p>
          <a:p>
            <a:pPr marL="0" lvl="0" indent="0" algn="l" rtl="0">
              <a:spcBef>
                <a:spcPts val="0"/>
              </a:spcBef>
              <a:spcAft>
                <a:spcPts val="0"/>
              </a:spcAft>
              <a:buNone/>
            </a:pPr>
            <a:endParaRPr lang="en-IN" dirty="0"/>
          </a:p>
          <a:p>
            <a:pPr marL="171450" lvl="0" indent="-171450" algn="l" rtl="0">
              <a:spcBef>
                <a:spcPts val="0"/>
              </a:spcBef>
              <a:spcAft>
                <a:spcPts val="0"/>
              </a:spcAft>
              <a:buFont typeface="Wingdings" panose="05000000000000000000" pitchFamily="2" charset="2"/>
              <a:buChar char="q"/>
            </a:pPr>
            <a:r>
              <a:rPr lang="en-IN" dirty="0"/>
              <a:t>Summary and Future Takeaways</a:t>
            </a:r>
          </a:p>
          <a:p>
            <a:pPr marL="0" lvl="0" indent="0" algn="l" rtl="0">
              <a:spcBef>
                <a:spcPts val="0"/>
              </a:spcBef>
              <a:spcAft>
                <a:spcPts val="0"/>
              </a:spcAft>
              <a:buNone/>
            </a:pPr>
            <a:endParaRPr lang="en-IN" dirty="0"/>
          </a:p>
        </p:txBody>
      </p:sp>
      <p:sp>
        <p:nvSpPr>
          <p:cNvPr id="328" name="Google Shape;328;p35"/>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a:t>
            </a:r>
            <a:endParaRPr dirty="0"/>
          </a:p>
        </p:txBody>
      </p:sp>
      <p:sp>
        <p:nvSpPr>
          <p:cNvPr id="329" name="Google Shape;329;p35"/>
          <p:cNvSpPr/>
          <p:nvPr/>
        </p:nvSpPr>
        <p:spPr>
          <a:xfrm>
            <a:off x="7546751" y="940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5"/>
          <p:cNvSpPr/>
          <p:nvPr/>
        </p:nvSpPr>
        <p:spPr>
          <a:xfrm>
            <a:off x="7093638" y="8325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5"/>
          <p:cNvSpPr/>
          <p:nvPr/>
        </p:nvSpPr>
        <p:spPr>
          <a:xfrm rot="-1685758">
            <a:off x="8328153" y="13340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5"/>
          <p:cNvSpPr/>
          <p:nvPr/>
        </p:nvSpPr>
        <p:spPr>
          <a:xfrm>
            <a:off x="8104063" y="7269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5">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5">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Google Shape;245;p34">
            <a:extLst>
              <a:ext uri="{FF2B5EF4-FFF2-40B4-BE49-F238E27FC236}">
                <a16:creationId xmlns:a16="http://schemas.microsoft.com/office/drawing/2014/main" id="{051ABFC4-B303-835C-E287-B50FA299B2C0}"/>
              </a:ext>
            </a:extLst>
          </p:cNvPr>
          <p:cNvSpPr txBox="1"/>
          <p:nvPr/>
        </p:nvSpPr>
        <p:spPr>
          <a:xfrm>
            <a:off x="6109081" y="212749"/>
            <a:ext cx="232062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AMAZON PRODUCT SALES Data ANALYSIS</a:t>
            </a:r>
            <a:endParaRPr dirty="0">
              <a:solidFill>
                <a:schemeClr val="lt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6" y="734399"/>
            <a:ext cx="695831" cy="243805"/>
            <a:chOff x="2271950" y="2722773"/>
            <a:chExt cx="575876" cy="201775"/>
          </a:xfrm>
        </p:grpSpPr>
        <p:sp>
          <p:nvSpPr>
            <p:cNvPr id="657" name="Google Shape;657;p40"/>
            <p:cNvSpPr/>
            <p:nvPr/>
          </p:nvSpPr>
          <p:spPr>
            <a:xfrm>
              <a:off x="2562326" y="2722773"/>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367595" y="351922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4">
            <a:extLst>
              <a:ext uri="{FF2B5EF4-FFF2-40B4-BE49-F238E27FC236}">
                <a16:creationId xmlns:a16="http://schemas.microsoft.com/office/drawing/2014/main" id="{F1620E7E-76B4-7899-A2D0-59EA8876340A}"/>
              </a:ext>
            </a:extLst>
          </p:cNvPr>
          <p:cNvSpPr>
            <a:spLocks noGrp="1"/>
          </p:cNvSpPr>
          <p:nvPr>
            <p:ph type="title"/>
          </p:nvPr>
        </p:nvSpPr>
        <p:spPr>
          <a:xfrm>
            <a:off x="549376" y="646780"/>
            <a:ext cx="2311972" cy="614298"/>
          </a:xfrm>
        </p:spPr>
        <p:txBody>
          <a:bodyPr/>
          <a:lstStyle/>
          <a:p>
            <a:r>
              <a:rPr lang="en-IN" sz="3600" dirty="0"/>
              <a:t>VISUALIZATION</a:t>
            </a:r>
          </a:p>
        </p:txBody>
      </p:sp>
      <p:sp>
        <p:nvSpPr>
          <p:cNvPr id="5" name="TextBox 4">
            <a:extLst>
              <a:ext uri="{FF2B5EF4-FFF2-40B4-BE49-F238E27FC236}">
                <a16:creationId xmlns:a16="http://schemas.microsoft.com/office/drawing/2014/main" id="{29A0DA7F-071A-4B88-1110-7BF7F7202A19}"/>
              </a:ext>
            </a:extLst>
          </p:cNvPr>
          <p:cNvSpPr txBox="1"/>
          <p:nvPr/>
        </p:nvSpPr>
        <p:spPr>
          <a:xfrm>
            <a:off x="660081" y="1154321"/>
            <a:ext cx="8776062" cy="357470"/>
          </a:xfrm>
          <a:prstGeom prst="rect">
            <a:avLst/>
          </a:prstGeom>
          <a:noFill/>
        </p:spPr>
        <p:txBody>
          <a:bodyPr wrap="square" rtlCol="0">
            <a:spAutoFit/>
          </a:bodyPr>
          <a:lstStyle/>
          <a:p>
            <a:pPr marL="342900" indent="-342900">
              <a:lnSpc>
                <a:spcPct val="115000"/>
              </a:lnSpc>
              <a:spcAft>
                <a:spcPts val="800"/>
              </a:spcAft>
              <a:buFont typeface="Symbol" panose="05050102010706020507" pitchFamily="18" charset="2"/>
              <a:buChar char=""/>
            </a:pPr>
            <a:r>
              <a:rPr lang="en-US" sz="1600" dirty="0">
                <a:solidFill>
                  <a:schemeClr val="tx1"/>
                </a:solidFill>
                <a:effectLst/>
                <a:latin typeface="Consolas" panose="020B0609020204030204" pitchFamily="49" charset="0"/>
              </a:rPr>
              <a:t>What are the top 10 sub categories with respect to product count?</a:t>
            </a:r>
          </a:p>
        </p:txBody>
      </p:sp>
      <p:pic>
        <p:nvPicPr>
          <p:cNvPr id="6" name="Picture 5">
            <a:extLst>
              <a:ext uri="{FF2B5EF4-FFF2-40B4-BE49-F238E27FC236}">
                <a16:creationId xmlns:a16="http://schemas.microsoft.com/office/drawing/2014/main" id="{7169C0E5-C43C-92EA-7E5D-C271A8B5FB3F}"/>
              </a:ext>
            </a:extLst>
          </p:cNvPr>
          <p:cNvPicPr>
            <a:picLocks noChangeAspect="1"/>
          </p:cNvPicPr>
          <p:nvPr/>
        </p:nvPicPr>
        <p:blipFill>
          <a:blip r:embed="rId3"/>
          <a:stretch>
            <a:fillRect/>
          </a:stretch>
        </p:blipFill>
        <p:spPr>
          <a:xfrm>
            <a:off x="1797128" y="1537271"/>
            <a:ext cx="5067667" cy="301251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Google Shape;245;p34">
            <a:extLst>
              <a:ext uri="{FF2B5EF4-FFF2-40B4-BE49-F238E27FC236}">
                <a16:creationId xmlns:a16="http://schemas.microsoft.com/office/drawing/2014/main" id="{C9A43F8C-ACED-16A3-CA5D-F1831163E48A}"/>
              </a:ext>
            </a:extLst>
          </p:cNvPr>
          <p:cNvSpPr txBox="1"/>
          <p:nvPr/>
        </p:nvSpPr>
        <p:spPr>
          <a:xfrm>
            <a:off x="6109081" y="222274"/>
            <a:ext cx="232062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AMAZON PRODUCT SALES Data ANALYSIS</a:t>
            </a:r>
            <a:endParaRPr dirty="0">
              <a:solidFill>
                <a:schemeClr val="lt2"/>
              </a:solidFill>
            </a:endParaRPr>
          </a:p>
        </p:txBody>
      </p:sp>
    </p:spTree>
    <p:extLst>
      <p:ext uri="{BB962C8B-B14F-4D97-AF65-F5344CB8AC3E}">
        <p14:creationId xmlns:p14="http://schemas.microsoft.com/office/powerpoint/2010/main" val="2796896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6" y="734399"/>
            <a:ext cx="695831" cy="243805"/>
            <a:chOff x="2271950" y="2722773"/>
            <a:chExt cx="575876" cy="201775"/>
          </a:xfrm>
        </p:grpSpPr>
        <p:sp>
          <p:nvSpPr>
            <p:cNvPr id="657" name="Google Shape;657;p40"/>
            <p:cNvSpPr/>
            <p:nvPr/>
          </p:nvSpPr>
          <p:spPr>
            <a:xfrm>
              <a:off x="2562326" y="2722773"/>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516405" y="1492783"/>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40"/>
          <p:cNvSpPr/>
          <p:nvPr/>
        </p:nvSpPr>
        <p:spPr>
          <a:xfrm rot="7201932">
            <a:off x="367595" y="351922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29A0DA7F-071A-4B88-1110-7BF7F7202A19}"/>
              </a:ext>
            </a:extLst>
          </p:cNvPr>
          <p:cNvSpPr txBox="1"/>
          <p:nvPr/>
        </p:nvSpPr>
        <p:spPr>
          <a:xfrm>
            <a:off x="183969" y="1173537"/>
            <a:ext cx="8776062" cy="357470"/>
          </a:xfrm>
          <a:prstGeom prst="rect">
            <a:avLst/>
          </a:prstGeom>
          <a:noFill/>
        </p:spPr>
        <p:txBody>
          <a:bodyPr wrap="square" rtlCol="0">
            <a:spAutoFit/>
          </a:bodyPr>
          <a:lstStyle/>
          <a:p>
            <a:pPr marL="342900" indent="-342900">
              <a:lnSpc>
                <a:spcPct val="115000"/>
              </a:lnSpc>
              <a:spcAft>
                <a:spcPts val="800"/>
              </a:spcAft>
              <a:buFont typeface="Symbol" panose="05050102010706020507" pitchFamily="18" charset="2"/>
              <a:buChar char=""/>
            </a:pPr>
            <a:r>
              <a:rPr lang="en-US" sz="1600" b="1" dirty="0">
                <a:solidFill>
                  <a:schemeClr val="tx1"/>
                </a:solidFill>
                <a:effectLst/>
                <a:latin typeface="Consolas" panose="020B0609020204030204" pitchFamily="49" charset="0"/>
              </a:rPr>
              <a:t>What are the top 10 sub categories with respect to product count?</a:t>
            </a:r>
          </a:p>
        </p:txBody>
      </p:sp>
      <p:sp>
        <p:nvSpPr>
          <p:cNvPr id="3" name="Title 4">
            <a:extLst>
              <a:ext uri="{FF2B5EF4-FFF2-40B4-BE49-F238E27FC236}">
                <a16:creationId xmlns:a16="http://schemas.microsoft.com/office/drawing/2014/main" id="{2EB61A8A-A3BE-91E6-446D-0984938153DD}"/>
              </a:ext>
            </a:extLst>
          </p:cNvPr>
          <p:cNvSpPr txBox="1">
            <a:spLocks/>
          </p:cNvSpPr>
          <p:nvPr/>
        </p:nvSpPr>
        <p:spPr>
          <a:xfrm>
            <a:off x="1157243" y="1721222"/>
            <a:ext cx="6424408" cy="25416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ebas Neue"/>
              <a:buNone/>
              <a:defRPr sz="6800" b="0" i="0" u="none" strike="noStrike" cap="none">
                <a:solidFill>
                  <a:schemeClr val="dk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marL="457200" algn="just">
              <a:lnSpc>
                <a:spcPct val="107000"/>
              </a:lnSpc>
              <a:spcAft>
                <a:spcPts val="800"/>
              </a:spcAft>
            </a:pPr>
            <a:r>
              <a:rPr lang="en-IN" sz="2400" i="1" kern="100" dirty="0">
                <a:latin typeface="Calibri" panose="020F0502020204030204" pitchFamily="34" charset="0"/>
                <a:ea typeface="Calibri" panose="020F0502020204030204" pitchFamily="34" charset="0"/>
                <a:cs typeface="Times New Roman" panose="02020603050405020304" pitchFamily="18" charset="0"/>
              </a:rPr>
              <a:t>“ 'Shirts', 'Sports Shoes', 'Jeans', 'Western Wear', "Men's Fashion", 'Formal Shoes', 'Innerwear', 'Jewellery', 'Clothing’, 'Bags &amp; Luggage’ </a:t>
            </a:r>
            <a:r>
              <a:rPr lang="en-IN" sz="2400" i="1"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400" i="1" kern="100" dirty="0">
                <a:latin typeface="Calibri" panose="020F0502020204030204" pitchFamily="34" charset="0"/>
                <a:ea typeface="Calibri" panose="020F0502020204030204" pitchFamily="34" charset="0"/>
                <a:cs typeface="Times New Roman" panose="02020603050405020304" pitchFamily="18" charset="0"/>
              </a:rPr>
              <a:t>are the top 10 sub categories. </a:t>
            </a:r>
            <a:r>
              <a:rPr lang="en-IN" sz="2400" i="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Google Shape;245;p34">
            <a:extLst>
              <a:ext uri="{FF2B5EF4-FFF2-40B4-BE49-F238E27FC236}">
                <a16:creationId xmlns:a16="http://schemas.microsoft.com/office/drawing/2014/main" id="{2D673A4D-1072-EE1C-9DCD-56E42F3E7CAA}"/>
              </a:ext>
            </a:extLst>
          </p:cNvPr>
          <p:cNvSpPr txBox="1"/>
          <p:nvPr/>
        </p:nvSpPr>
        <p:spPr>
          <a:xfrm>
            <a:off x="6109081" y="222274"/>
            <a:ext cx="232062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AMAZON PRODUCT SALES Data ANALYSIS</a:t>
            </a:r>
            <a:endParaRPr dirty="0">
              <a:solidFill>
                <a:schemeClr val="lt2"/>
              </a:solidFill>
            </a:endParaRPr>
          </a:p>
        </p:txBody>
      </p:sp>
    </p:spTree>
    <p:extLst>
      <p:ext uri="{BB962C8B-B14F-4D97-AF65-F5344CB8AC3E}">
        <p14:creationId xmlns:p14="http://schemas.microsoft.com/office/powerpoint/2010/main" val="19005569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6" y="734399"/>
            <a:ext cx="695831" cy="243805"/>
            <a:chOff x="2271950" y="2722773"/>
            <a:chExt cx="575876" cy="201775"/>
          </a:xfrm>
        </p:grpSpPr>
        <p:sp>
          <p:nvSpPr>
            <p:cNvPr id="657" name="Google Shape;657;p40"/>
            <p:cNvSpPr/>
            <p:nvPr/>
          </p:nvSpPr>
          <p:spPr>
            <a:xfrm>
              <a:off x="2562326" y="2722773"/>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367595" y="351922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4">
            <a:extLst>
              <a:ext uri="{FF2B5EF4-FFF2-40B4-BE49-F238E27FC236}">
                <a16:creationId xmlns:a16="http://schemas.microsoft.com/office/drawing/2014/main" id="{F1620E7E-76B4-7899-A2D0-59EA8876340A}"/>
              </a:ext>
            </a:extLst>
          </p:cNvPr>
          <p:cNvSpPr>
            <a:spLocks noGrp="1"/>
          </p:cNvSpPr>
          <p:nvPr>
            <p:ph type="title"/>
          </p:nvPr>
        </p:nvSpPr>
        <p:spPr>
          <a:xfrm>
            <a:off x="549376" y="646780"/>
            <a:ext cx="2311972" cy="614298"/>
          </a:xfrm>
        </p:spPr>
        <p:txBody>
          <a:bodyPr/>
          <a:lstStyle/>
          <a:p>
            <a:r>
              <a:rPr lang="en-IN" sz="3600" dirty="0"/>
              <a:t>VISUALIZATION</a:t>
            </a:r>
          </a:p>
        </p:txBody>
      </p:sp>
      <p:sp>
        <p:nvSpPr>
          <p:cNvPr id="5" name="TextBox 4">
            <a:extLst>
              <a:ext uri="{FF2B5EF4-FFF2-40B4-BE49-F238E27FC236}">
                <a16:creationId xmlns:a16="http://schemas.microsoft.com/office/drawing/2014/main" id="{29A0DA7F-071A-4B88-1110-7BF7F7202A19}"/>
              </a:ext>
            </a:extLst>
          </p:cNvPr>
          <p:cNvSpPr txBox="1"/>
          <p:nvPr/>
        </p:nvSpPr>
        <p:spPr>
          <a:xfrm>
            <a:off x="660081" y="1154321"/>
            <a:ext cx="8776062" cy="357470"/>
          </a:xfrm>
          <a:prstGeom prst="rect">
            <a:avLst/>
          </a:prstGeom>
          <a:noFill/>
        </p:spPr>
        <p:txBody>
          <a:bodyPr wrap="square" rtlCol="0">
            <a:spAutoFit/>
          </a:bodyPr>
          <a:lstStyle/>
          <a:p>
            <a:pPr marL="342900" indent="-342900">
              <a:lnSpc>
                <a:spcPct val="115000"/>
              </a:lnSpc>
              <a:spcAft>
                <a:spcPts val="800"/>
              </a:spcAft>
              <a:buFont typeface="Symbol" panose="05050102010706020507" pitchFamily="18" charset="2"/>
              <a:buChar char=""/>
            </a:pPr>
            <a:r>
              <a:rPr lang="en-US" sz="1600" dirty="0">
                <a:solidFill>
                  <a:schemeClr val="tx1"/>
                </a:solidFill>
                <a:effectLst/>
                <a:latin typeface="Consolas" panose="020B0609020204030204" pitchFamily="49" charset="0"/>
              </a:rPr>
              <a:t>Which products are the most popular on Amazon?</a:t>
            </a:r>
          </a:p>
        </p:txBody>
      </p:sp>
      <p:pic>
        <p:nvPicPr>
          <p:cNvPr id="7" name="Picture 6">
            <a:extLst>
              <a:ext uri="{FF2B5EF4-FFF2-40B4-BE49-F238E27FC236}">
                <a16:creationId xmlns:a16="http://schemas.microsoft.com/office/drawing/2014/main" id="{305C36FC-47EB-DC83-7660-68B11AB50F26}"/>
              </a:ext>
            </a:extLst>
          </p:cNvPr>
          <p:cNvPicPr>
            <a:picLocks noChangeAspect="1"/>
          </p:cNvPicPr>
          <p:nvPr/>
        </p:nvPicPr>
        <p:blipFill>
          <a:blip r:embed="rId3"/>
          <a:stretch>
            <a:fillRect/>
          </a:stretch>
        </p:blipFill>
        <p:spPr>
          <a:xfrm>
            <a:off x="2173021" y="1699168"/>
            <a:ext cx="4392851" cy="255621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33990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6" y="734399"/>
            <a:ext cx="695831" cy="243805"/>
            <a:chOff x="2271950" y="2722773"/>
            <a:chExt cx="575876" cy="201775"/>
          </a:xfrm>
        </p:grpSpPr>
        <p:sp>
          <p:nvSpPr>
            <p:cNvPr id="657" name="Google Shape;657;p40"/>
            <p:cNvSpPr/>
            <p:nvPr/>
          </p:nvSpPr>
          <p:spPr>
            <a:xfrm>
              <a:off x="2562326" y="2722773"/>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516405" y="1492783"/>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40"/>
          <p:cNvSpPr/>
          <p:nvPr/>
        </p:nvSpPr>
        <p:spPr>
          <a:xfrm rot="7201932">
            <a:off x="367595" y="351922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29A0DA7F-071A-4B88-1110-7BF7F7202A19}"/>
              </a:ext>
            </a:extLst>
          </p:cNvPr>
          <p:cNvSpPr txBox="1"/>
          <p:nvPr/>
        </p:nvSpPr>
        <p:spPr>
          <a:xfrm>
            <a:off x="183969" y="1173537"/>
            <a:ext cx="8776062" cy="357470"/>
          </a:xfrm>
          <a:prstGeom prst="rect">
            <a:avLst/>
          </a:prstGeom>
          <a:noFill/>
        </p:spPr>
        <p:txBody>
          <a:bodyPr wrap="square" rtlCol="0">
            <a:spAutoFit/>
          </a:bodyPr>
          <a:lstStyle/>
          <a:p>
            <a:pPr marL="342900" indent="-342900">
              <a:lnSpc>
                <a:spcPct val="115000"/>
              </a:lnSpc>
              <a:spcAft>
                <a:spcPts val="800"/>
              </a:spcAft>
              <a:buFont typeface="Symbol" panose="05050102010706020507" pitchFamily="18" charset="2"/>
              <a:buChar char=""/>
            </a:pPr>
            <a:r>
              <a:rPr lang="en-US" sz="1600" dirty="0">
                <a:solidFill>
                  <a:schemeClr val="tx1"/>
                </a:solidFill>
                <a:effectLst/>
                <a:latin typeface="Consolas" panose="020B0609020204030204" pitchFamily="49" charset="0"/>
              </a:rPr>
              <a:t>Which products are the most popular on Amazon?</a:t>
            </a:r>
          </a:p>
        </p:txBody>
      </p:sp>
      <p:sp>
        <p:nvSpPr>
          <p:cNvPr id="3" name="Title 4">
            <a:extLst>
              <a:ext uri="{FF2B5EF4-FFF2-40B4-BE49-F238E27FC236}">
                <a16:creationId xmlns:a16="http://schemas.microsoft.com/office/drawing/2014/main" id="{2EB61A8A-A3BE-91E6-446D-0984938153DD}"/>
              </a:ext>
            </a:extLst>
          </p:cNvPr>
          <p:cNvSpPr txBox="1">
            <a:spLocks/>
          </p:cNvSpPr>
          <p:nvPr/>
        </p:nvSpPr>
        <p:spPr>
          <a:xfrm>
            <a:off x="1778930" y="1808160"/>
            <a:ext cx="5468520" cy="25416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ebas Neue"/>
              <a:buNone/>
              <a:defRPr sz="6800" b="0" i="0" u="none" strike="noStrike" cap="none">
                <a:solidFill>
                  <a:schemeClr val="dk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marL="457200" algn="just">
              <a:lnSpc>
                <a:spcPct val="107000"/>
              </a:lnSpc>
              <a:spcAft>
                <a:spcPts val="800"/>
              </a:spcAft>
            </a:pPr>
            <a:r>
              <a:rPr lang="en-IN" sz="2800" i="1" kern="100" dirty="0">
                <a:latin typeface="Calibri" panose="020F0502020204030204" pitchFamily="34" charset="0"/>
                <a:ea typeface="Calibri" panose="020F0502020204030204" pitchFamily="34" charset="0"/>
                <a:cs typeface="Times New Roman" panose="02020603050405020304" pitchFamily="18" charset="0"/>
              </a:rPr>
              <a:t>“ </a:t>
            </a:r>
            <a:r>
              <a:rPr lang="en-IN" sz="2800" i="1" kern="100" dirty="0">
                <a:effectLst/>
                <a:latin typeface="Calibri" panose="020F0502020204030204" pitchFamily="34" charset="0"/>
                <a:ea typeface="Calibri" panose="020F0502020204030204" pitchFamily="34" charset="0"/>
                <a:cs typeface="Times New Roman" panose="02020603050405020304" pitchFamily="18" charset="0"/>
              </a:rPr>
              <a:t>'Zeya Yellow Gold Ring' is </a:t>
            </a:r>
          </a:p>
          <a:p>
            <a:pPr marL="457200" algn="just">
              <a:lnSpc>
                <a:spcPct val="107000"/>
              </a:lnSpc>
              <a:spcAft>
                <a:spcPts val="800"/>
              </a:spcAft>
            </a:pPr>
            <a:r>
              <a:rPr lang="en-IN" sz="2800" i="1" kern="100" dirty="0">
                <a:effectLst/>
                <a:latin typeface="Calibri" panose="020F0502020204030204" pitchFamily="34" charset="0"/>
                <a:ea typeface="Calibri" panose="020F0502020204030204" pitchFamily="34" charset="0"/>
                <a:cs typeface="Times New Roman" panose="02020603050405020304" pitchFamily="18" charset="0"/>
              </a:rPr>
              <a:t>most popular on amazon</a:t>
            </a:r>
            <a:r>
              <a:rPr lang="en-IN" sz="2800" kern="100" dirty="0">
                <a:latin typeface="Calibri" panose="020F0502020204030204" pitchFamily="34" charset="0"/>
                <a:ea typeface="Calibri" panose="020F0502020204030204" pitchFamily="34" charset="0"/>
                <a:cs typeface="Times New Roman" panose="02020603050405020304" pitchFamily="18" charset="0"/>
              </a:rPr>
              <a:t>.</a:t>
            </a:r>
            <a:r>
              <a:rPr lang="en-IN" sz="2800" i="1" kern="100" dirty="0">
                <a:latin typeface="Calibri" panose="020F0502020204030204" pitchFamily="34" charset="0"/>
                <a:ea typeface="Calibri" panose="020F0502020204030204" pitchFamily="34" charset="0"/>
                <a:cs typeface="Times New Roman" panose="02020603050405020304" pitchFamily="18" charset="0"/>
              </a:rPr>
              <a:t> </a:t>
            </a:r>
            <a:r>
              <a:rPr lang="en-IN" sz="2800" i="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170915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6" y="734399"/>
            <a:ext cx="695831" cy="243805"/>
            <a:chOff x="2271950" y="2722773"/>
            <a:chExt cx="575876" cy="201775"/>
          </a:xfrm>
        </p:grpSpPr>
        <p:sp>
          <p:nvSpPr>
            <p:cNvPr id="657" name="Google Shape;657;p40"/>
            <p:cNvSpPr/>
            <p:nvPr/>
          </p:nvSpPr>
          <p:spPr>
            <a:xfrm>
              <a:off x="2562326" y="2722773"/>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185962" y="118886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367595" y="351922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4">
            <a:extLst>
              <a:ext uri="{FF2B5EF4-FFF2-40B4-BE49-F238E27FC236}">
                <a16:creationId xmlns:a16="http://schemas.microsoft.com/office/drawing/2014/main" id="{F1620E7E-76B4-7899-A2D0-59EA8876340A}"/>
              </a:ext>
            </a:extLst>
          </p:cNvPr>
          <p:cNvSpPr>
            <a:spLocks noGrp="1"/>
          </p:cNvSpPr>
          <p:nvPr>
            <p:ph type="title"/>
          </p:nvPr>
        </p:nvSpPr>
        <p:spPr>
          <a:xfrm>
            <a:off x="549376" y="646780"/>
            <a:ext cx="2311972" cy="614298"/>
          </a:xfrm>
        </p:spPr>
        <p:txBody>
          <a:bodyPr/>
          <a:lstStyle/>
          <a:p>
            <a:r>
              <a:rPr lang="en-IN" sz="3600" dirty="0"/>
              <a:t>VISUALIZATION</a:t>
            </a:r>
          </a:p>
        </p:txBody>
      </p:sp>
      <p:sp>
        <p:nvSpPr>
          <p:cNvPr id="5" name="TextBox 4">
            <a:extLst>
              <a:ext uri="{FF2B5EF4-FFF2-40B4-BE49-F238E27FC236}">
                <a16:creationId xmlns:a16="http://schemas.microsoft.com/office/drawing/2014/main" id="{29A0DA7F-071A-4B88-1110-7BF7F7202A19}"/>
              </a:ext>
            </a:extLst>
          </p:cNvPr>
          <p:cNvSpPr txBox="1"/>
          <p:nvPr/>
        </p:nvSpPr>
        <p:spPr>
          <a:xfrm>
            <a:off x="660081" y="1154321"/>
            <a:ext cx="8776062" cy="357470"/>
          </a:xfrm>
          <a:prstGeom prst="rect">
            <a:avLst/>
          </a:prstGeom>
          <a:noFill/>
        </p:spPr>
        <p:txBody>
          <a:bodyPr wrap="square" rtlCol="0">
            <a:spAutoFit/>
          </a:bodyPr>
          <a:lstStyle/>
          <a:p>
            <a:pPr marL="342900" indent="-342900">
              <a:lnSpc>
                <a:spcPct val="115000"/>
              </a:lnSpc>
              <a:spcAft>
                <a:spcPts val="800"/>
              </a:spcAft>
              <a:buFont typeface="Symbol" panose="05050102010706020507" pitchFamily="18" charset="2"/>
              <a:buChar char=""/>
            </a:pPr>
            <a:r>
              <a:rPr lang="en-US" sz="1600" dirty="0">
                <a:solidFill>
                  <a:schemeClr val="tx1"/>
                </a:solidFill>
                <a:effectLst/>
                <a:latin typeface="Consolas" panose="020B0609020204030204" pitchFamily="49" charset="0"/>
              </a:rPr>
              <a:t>What are the top 10 most popular products by ratings?</a:t>
            </a:r>
          </a:p>
        </p:txBody>
      </p:sp>
      <p:pic>
        <p:nvPicPr>
          <p:cNvPr id="4" name="Picture 3">
            <a:extLst>
              <a:ext uri="{FF2B5EF4-FFF2-40B4-BE49-F238E27FC236}">
                <a16:creationId xmlns:a16="http://schemas.microsoft.com/office/drawing/2014/main" id="{136888EB-0A85-3D75-570B-903D1EFB6D9A}"/>
              </a:ext>
            </a:extLst>
          </p:cNvPr>
          <p:cNvPicPr>
            <a:picLocks noChangeAspect="1"/>
          </p:cNvPicPr>
          <p:nvPr/>
        </p:nvPicPr>
        <p:blipFill>
          <a:blip r:embed="rId3"/>
          <a:stretch>
            <a:fillRect/>
          </a:stretch>
        </p:blipFill>
        <p:spPr>
          <a:xfrm>
            <a:off x="330040" y="1660478"/>
            <a:ext cx="8483919" cy="27823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85603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6" y="734399"/>
            <a:ext cx="695831" cy="243805"/>
            <a:chOff x="2271950" y="2722773"/>
            <a:chExt cx="575876" cy="201775"/>
          </a:xfrm>
        </p:grpSpPr>
        <p:sp>
          <p:nvSpPr>
            <p:cNvPr id="657" name="Google Shape;657;p40"/>
            <p:cNvSpPr/>
            <p:nvPr/>
          </p:nvSpPr>
          <p:spPr>
            <a:xfrm>
              <a:off x="2562326" y="2722773"/>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8095980" y="1534033"/>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367595" y="351922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4">
            <a:extLst>
              <a:ext uri="{FF2B5EF4-FFF2-40B4-BE49-F238E27FC236}">
                <a16:creationId xmlns:a16="http://schemas.microsoft.com/office/drawing/2014/main" id="{F1620E7E-76B4-7899-A2D0-59EA8876340A}"/>
              </a:ext>
            </a:extLst>
          </p:cNvPr>
          <p:cNvSpPr>
            <a:spLocks noGrp="1"/>
          </p:cNvSpPr>
          <p:nvPr>
            <p:ph type="title"/>
          </p:nvPr>
        </p:nvSpPr>
        <p:spPr>
          <a:xfrm>
            <a:off x="549376" y="646780"/>
            <a:ext cx="2311972" cy="614298"/>
          </a:xfrm>
        </p:spPr>
        <p:txBody>
          <a:bodyPr/>
          <a:lstStyle/>
          <a:p>
            <a:r>
              <a:rPr lang="en-IN" sz="3600" dirty="0"/>
              <a:t>VISUALIZATION</a:t>
            </a:r>
          </a:p>
        </p:txBody>
      </p:sp>
      <p:sp>
        <p:nvSpPr>
          <p:cNvPr id="5" name="TextBox 4">
            <a:extLst>
              <a:ext uri="{FF2B5EF4-FFF2-40B4-BE49-F238E27FC236}">
                <a16:creationId xmlns:a16="http://schemas.microsoft.com/office/drawing/2014/main" id="{29A0DA7F-071A-4B88-1110-7BF7F7202A19}"/>
              </a:ext>
            </a:extLst>
          </p:cNvPr>
          <p:cNvSpPr txBox="1"/>
          <p:nvPr/>
        </p:nvSpPr>
        <p:spPr>
          <a:xfrm>
            <a:off x="660081" y="1154321"/>
            <a:ext cx="8776062" cy="640625"/>
          </a:xfrm>
          <a:prstGeom prst="rect">
            <a:avLst/>
          </a:prstGeom>
          <a:noFill/>
        </p:spPr>
        <p:txBody>
          <a:bodyPr wrap="square" rtlCol="0">
            <a:spAutoFit/>
          </a:bodyPr>
          <a:lstStyle/>
          <a:p>
            <a:pPr marL="342900" indent="-342900">
              <a:lnSpc>
                <a:spcPct val="115000"/>
              </a:lnSpc>
              <a:spcAft>
                <a:spcPts val="800"/>
              </a:spcAft>
              <a:buFont typeface="Symbol" panose="05050102010706020507" pitchFamily="18" charset="2"/>
              <a:buChar char=""/>
            </a:pPr>
            <a:r>
              <a:rPr lang="en-US" sz="1600" dirty="0">
                <a:solidFill>
                  <a:schemeClr val="tx1"/>
                </a:solidFill>
                <a:effectLst/>
                <a:latin typeface="Consolas" panose="020B0609020204030204" pitchFamily="49" charset="0"/>
              </a:rPr>
              <a:t>What is the distribution of the ratings for the products in the dataset, and what insights can we gain from this distribution?</a:t>
            </a:r>
          </a:p>
        </p:txBody>
      </p:sp>
      <p:pic>
        <p:nvPicPr>
          <p:cNvPr id="6" name="Picture 5">
            <a:extLst>
              <a:ext uri="{FF2B5EF4-FFF2-40B4-BE49-F238E27FC236}">
                <a16:creationId xmlns:a16="http://schemas.microsoft.com/office/drawing/2014/main" id="{55090A2E-C39D-F17A-2208-F4403FF83A09}"/>
              </a:ext>
            </a:extLst>
          </p:cNvPr>
          <p:cNvPicPr>
            <a:picLocks noChangeAspect="1"/>
          </p:cNvPicPr>
          <p:nvPr/>
        </p:nvPicPr>
        <p:blipFill>
          <a:blip r:embed="rId3"/>
          <a:stretch>
            <a:fillRect/>
          </a:stretch>
        </p:blipFill>
        <p:spPr>
          <a:xfrm>
            <a:off x="2129536" y="1810425"/>
            <a:ext cx="4602942" cy="274457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857600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6" y="734399"/>
            <a:ext cx="695831" cy="243805"/>
            <a:chOff x="2271950" y="2722773"/>
            <a:chExt cx="575876" cy="201775"/>
          </a:xfrm>
        </p:grpSpPr>
        <p:sp>
          <p:nvSpPr>
            <p:cNvPr id="657" name="Google Shape;657;p40"/>
            <p:cNvSpPr/>
            <p:nvPr/>
          </p:nvSpPr>
          <p:spPr>
            <a:xfrm>
              <a:off x="2562326" y="2722773"/>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516405" y="1492783"/>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40"/>
          <p:cNvSpPr/>
          <p:nvPr/>
        </p:nvSpPr>
        <p:spPr>
          <a:xfrm rot="7201932">
            <a:off x="367595" y="351922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29A0DA7F-071A-4B88-1110-7BF7F7202A19}"/>
              </a:ext>
            </a:extLst>
          </p:cNvPr>
          <p:cNvSpPr txBox="1"/>
          <p:nvPr/>
        </p:nvSpPr>
        <p:spPr>
          <a:xfrm>
            <a:off x="183969" y="1173537"/>
            <a:ext cx="8776062" cy="640625"/>
          </a:xfrm>
          <a:prstGeom prst="rect">
            <a:avLst/>
          </a:prstGeom>
          <a:noFill/>
        </p:spPr>
        <p:txBody>
          <a:bodyPr wrap="square" rtlCol="0">
            <a:spAutoFit/>
          </a:bodyPr>
          <a:lstStyle/>
          <a:p>
            <a:pPr marL="342900" indent="-342900">
              <a:lnSpc>
                <a:spcPct val="115000"/>
              </a:lnSpc>
              <a:spcAft>
                <a:spcPts val="800"/>
              </a:spcAft>
              <a:buFont typeface="Symbol" panose="05050102010706020507" pitchFamily="18" charset="2"/>
              <a:buChar char=""/>
            </a:pPr>
            <a:r>
              <a:rPr lang="en-US" sz="1600" dirty="0">
                <a:solidFill>
                  <a:schemeClr val="tx1"/>
                </a:solidFill>
                <a:effectLst/>
                <a:latin typeface="Consolas" panose="020B0609020204030204" pitchFamily="49" charset="0"/>
              </a:rPr>
              <a:t>What is the distribution of the ratings for the products in the dataset, and what insights can we gain from this distribution?</a:t>
            </a:r>
          </a:p>
        </p:txBody>
      </p:sp>
      <p:sp>
        <p:nvSpPr>
          <p:cNvPr id="3" name="Title 4">
            <a:extLst>
              <a:ext uri="{FF2B5EF4-FFF2-40B4-BE49-F238E27FC236}">
                <a16:creationId xmlns:a16="http://schemas.microsoft.com/office/drawing/2014/main" id="{2EB61A8A-A3BE-91E6-446D-0984938153DD}"/>
              </a:ext>
            </a:extLst>
          </p:cNvPr>
          <p:cNvSpPr txBox="1">
            <a:spLocks/>
          </p:cNvSpPr>
          <p:nvPr/>
        </p:nvSpPr>
        <p:spPr>
          <a:xfrm>
            <a:off x="1778930" y="1808160"/>
            <a:ext cx="5468520" cy="25416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ebas Neue"/>
              <a:buNone/>
              <a:defRPr sz="6800" b="0" i="0" u="none" strike="noStrike" cap="none">
                <a:solidFill>
                  <a:schemeClr val="dk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marL="457200" algn="just">
              <a:lnSpc>
                <a:spcPct val="107000"/>
              </a:lnSpc>
              <a:spcAft>
                <a:spcPts val="800"/>
              </a:spcAft>
            </a:pPr>
            <a:r>
              <a:rPr lang="en-IN" sz="2800" i="1" kern="100" dirty="0">
                <a:latin typeface="Calibri" panose="020F0502020204030204" pitchFamily="34" charset="0"/>
                <a:ea typeface="Calibri" panose="020F0502020204030204" pitchFamily="34" charset="0"/>
                <a:cs typeface="Times New Roman" panose="02020603050405020304" pitchFamily="18" charset="0"/>
              </a:rPr>
              <a:t>“</a:t>
            </a:r>
            <a:r>
              <a:rPr lang="en-US" sz="2800" i="1" kern="100" dirty="0">
                <a:latin typeface="Calibri" panose="020F0502020204030204" pitchFamily="34" charset="0"/>
                <a:ea typeface="Calibri" panose="020F0502020204030204" pitchFamily="34" charset="0"/>
                <a:cs typeface="Times New Roman" panose="02020603050405020304" pitchFamily="18" charset="0"/>
              </a:rPr>
              <a:t>we can conclude that we have more number of ratings as 3.5.</a:t>
            </a:r>
            <a:r>
              <a:rPr lang="en-IN" sz="2800" i="1" kern="100" dirty="0">
                <a:latin typeface="Calibri" panose="020F0502020204030204" pitchFamily="34" charset="0"/>
                <a:ea typeface="Calibri" panose="020F0502020204030204" pitchFamily="34" charset="0"/>
                <a:cs typeface="Times New Roman" panose="02020603050405020304" pitchFamily="18" charset="0"/>
              </a:rPr>
              <a:t> </a:t>
            </a:r>
            <a:r>
              <a:rPr lang="en-IN" sz="2800" i="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724086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6" y="734399"/>
            <a:ext cx="695831" cy="243805"/>
            <a:chOff x="2271950" y="2722773"/>
            <a:chExt cx="575876" cy="201775"/>
          </a:xfrm>
        </p:grpSpPr>
        <p:sp>
          <p:nvSpPr>
            <p:cNvPr id="657" name="Google Shape;657;p40"/>
            <p:cNvSpPr/>
            <p:nvPr/>
          </p:nvSpPr>
          <p:spPr>
            <a:xfrm>
              <a:off x="2562326" y="2722773"/>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8095980" y="1534033"/>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367595" y="351922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4">
            <a:extLst>
              <a:ext uri="{FF2B5EF4-FFF2-40B4-BE49-F238E27FC236}">
                <a16:creationId xmlns:a16="http://schemas.microsoft.com/office/drawing/2014/main" id="{F1620E7E-76B4-7899-A2D0-59EA8876340A}"/>
              </a:ext>
            </a:extLst>
          </p:cNvPr>
          <p:cNvSpPr>
            <a:spLocks noGrp="1"/>
          </p:cNvSpPr>
          <p:nvPr>
            <p:ph type="title"/>
          </p:nvPr>
        </p:nvSpPr>
        <p:spPr>
          <a:xfrm>
            <a:off x="549376" y="646780"/>
            <a:ext cx="2311972" cy="614298"/>
          </a:xfrm>
        </p:spPr>
        <p:txBody>
          <a:bodyPr/>
          <a:lstStyle/>
          <a:p>
            <a:r>
              <a:rPr lang="en-IN" sz="3600" dirty="0"/>
              <a:t>VISUALIZATION</a:t>
            </a:r>
          </a:p>
        </p:txBody>
      </p:sp>
      <p:sp>
        <p:nvSpPr>
          <p:cNvPr id="5" name="TextBox 4">
            <a:extLst>
              <a:ext uri="{FF2B5EF4-FFF2-40B4-BE49-F238E27FC236}">
                <a16:creationId xmlns:a16="http://schemas.microsoft.com/office/drawing/2014/main" id="{29A0DA7F-071A-4B88-1110-7BF7F7202A19}"/>
              </a:ext>
            </a:extLst>
          </p:cNvPr>
          <p:cNvSpPr txBox="1"/>
          <p:nvPr/>
        </p:nvSpPr>
        <p:spPr>
          <a:xfrm>
            <a:off x="660081" y="1154321"/>
            <a:ext cx="8776062" cy="640625"/>
          </a:xfrm>
          <a:prstGeom prst="rect">
            <a:avLst/>
          </a:prstGeom>
          <a:noFill/>
        </p:spPr>
        <p:txBody>
          <a:bodyPr wrap="square" rtlCol="0">
            <a:spAutoFit/>
          </a:bodyPr>
          <a:lstStyle/>
          <a:p>
            <a:pPr marL="342900" indent="-342900">
              <a:lnSpc>
                <a:spcPct val="115000"/>
              </a:lnSpc>
              <a:spcAft>
                <a:spcPts val="800"/>
              </a:spcAft>
              <a:buFont typeface="Symbol" panose="05050102010706020507" pitchFamily="18" charset="2"/>
              <a:buChar char=""/>
            </a:pPr>
            <a:r>
              <a:rPr lang="en-US" sz="1600" dirty="0">
                <a:solidFill>
                  <a:schemeClr val="tx1"/>
                </a:solidFill>
                <a:effectLst/>
                <a:latin typeface="Consolas" panose="020B0609020204030204" pitchFamily="49" charset="0"/>
              </a:rPr>
              <a:t>What is the distribution of ratings given to the products in the dataset, and what can we infer from this rating distribution?</a:t>
            </a:r>
          </a:p>
        </p:txBody>
      </p:sp>
      <p:pic>
        <p:nvPicPr>
          <p:cNvPr id="4" name="Picture 3">
            <a:extLst>
              <a:ext uri="{FF2B5EF4-FFF2-40B4-BE49-F238E27FC236}">
                <a16:creationId xmlns:a16="http://schemas.microsoft.com/office/drawing/2014/main" id="{46EE3844-E6AE-6B18-340A-1B9213284D1D}"/>
              </a:ext>
            </a:extLst>
          </p:cNvPr>
          <p:cNvPicPr>
            <a:picLocks noChangeAspect="1"/>
          </p:cNvPicPr>
          <p:nvPr/>
        </p:nvPicPr>
        <p:blipFill>
          <a:blip r:embed="rId3"/>
          <a:stretch>
            <a:fillRect/>
          </a:stretch>
        </p:blipFill>
        <p:spPr>
          <a:xfrm>
            <a:off x="2695723" y="1817875"/>
            <a:ext cx="3496015" cy="26788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939495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6" y="734399"/>
            <a:ext cx="695831" cy="243805"/>
            <a:chOff x="2271950" y="2722773"/>
            <a:chExt cx="575876" cy="201775"/>
          </a:xfrm>
        </p:grpSpPr>
        <p:sp>
          <p:nvSpPr>
            <p:cNvPr id="657" name="Google Shape;657;p40"/>
            <p:cNvSpPr/>
            <p:nvPr/>
          </p:nvSpPr>
          <p:spPr>
            <a:xfrm>
              <a:off x="2562326" y="2722773"/>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516405" y="1492783"/>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40"/>
          <p:cNvSpPr/>
          <p:nvPr/>
        </p:nvSpPr>
        <p:spPr>
          <a:xfrm rot="7201932">
            <a:off x="367595" y="351922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29A0DA7F-071A-4B88-1110-7BF7F7202A19}"/>
              </a:ext>
            </a:extLst>
          </p:cNvPr>
          <p:cNvSpPr txBox="1"/>
          <p:nvPr/>
        </p:nvSpPr>
        <p:spPr>
          <a:xfrm>
            <a:off x="183969" y="1173537"/>
            <a:ext cx="8776062" cy="640625"/>
          </a:xfrm>
          <a:prstGeom prst="rect">
            <a:avLst/>
          </a:prstGeom>
          <a:noFill/>
        </p:spPr>
        <p:txBody>
          <a:bodyPr wrap="square" rtlCol="0">
            <a:spAutoFit/>
          </a:bodyPr>
          <a:lstStyle/>
          <a:p>
            <a:pPr marL="342900" indent="-342900">
              <a:lnSpc>
                <a:spcPct val="115000"/>
              </a:lnSpc>
              <a:spcAft>
                <a:spcPts val="800"/>
              </a:spcAft>
              <a:buFont typeface="Symbol" panose="05050102010706020507" pitchFamily="18" charset="2"/>
              <a:buChar char=""/>
            </a:pPr>
            <a:r>
              <a:rPr lang="en-US" sz="1600" dirty="0">
                <a:solidFill>
                  <a:schemeClr val="tx1"/>
                </a:solidFill>
                <a:effectLst/>
                <a:latin typeface="Consolas" panose="020B0609020204030204" pitchFamily="49" charset="0"/>
              </a:rPr>
              <a:t>What is the distribution of ratings given to the products in the dataset, and what can we infer from this rating distribution?</a:t>
            </a:r>
          </a:p>
        </p:txBody>
      </p:sp>
      <p:sp>
        <p:nvSpPr>
          <p:cNvPr id="3" name="Title 4">
            <a:extLst>
              <a:ext uri="{FF2B5EF4-FFF2-40B4-BE49-F238E27FC236}">
                <a16:creationId xmlns:a16="http://schemas.microsoft.com/office/drawing/2014/main" id="{2EB61A8A-A3BE-91E6-446D-0984938153DD}"/>
              </a:ext>
            </a:extLst>
          </p:cNvPr>
          <p:cNvSpPr txBox="1">
            <a:spLocks/>
          </p:cNvSpPr>
          <p:nvPr/>
        </p:nvSpPr>
        <p:spPr>
          <a:xfrm>
            <a:off x="1607475" y="1808160"/>
            <a:ext cx="5468520" cy="25416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ebas Neue"/>
              <a:buNone/>
              <a:defRPr sz="6800" b="0" i="0" u="none" strike="noStrike" cap="none">
                <a:solidFill>
                  <a:schemeClr val="dk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marL="457200" algn="just">
              <a:lnSpc>
                <a:spcPct val="107000"/>
              </a:lnSpc>
              <a:spcAft>
                <a:spcPts val="800"/>
              </a:spcAft>
            </a:pPr>
            <a:r>
              <a:rPr lang="en-IN" sz="2800" i="1" kern="100" dirty="0">
                <a:latin typeface="Calibri" panose="020F0502020204030204" pitchFamily="34" charset="0"/>
                <a:ea typeface="Calibri" panose="020F0502020204030204" pitchFamily="34" charset="0"/>
                <a:cs typeface="Times New Roman" panose="02020603050405020304" pitchFamily="18" charset="0"/>
              </a:rPr>
              <a:t>“ </a:t>
            </a:r>
            <a:r>
              <a:rPr lang="en-US" sz="2800" i="1" kern="100" dirty="0">
                <a:latin typeface="Calibri" panose="020F0502020204030204" pitchFamily="34" charset="0"/>
                <a:ea typeface="Calibri" panose="020F0502020204030204" pitchFamily="34" charset="0"/>
                <a:cs typeface="Times New Roman" panose="02020603050405020304" pitchFamily="18" charset="0"/>
              </a:rPr>
              <a:t>we can conclude that Average rating products are high.</a:t>
            </a:r>
            <a:r>
              <a:rPr lang="en-IN" sz="2800" i="1" kern="100" dirty="0">
                <a:latin typeface="Calibri" panose="020F0502020204030204" pitchFamily="34" charset="0"/>
                <a:ea typeface="Calibri" panose="020F0502020204030204" pitchFamily="34" charset="0"/>
                <a:cs typeface="Times New Roman" panose="02020603050405020304" pitchFamily="18" charset="0"/>
              </a:rPr>
              <a:t> </a:t>
            </a:r>
            <a:r>
              <a:rPr lang="en-IN" sz="2800" i="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9049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6" y="734399"/>
            <a:ext cx="695831" cy="243805"/>
            <a:chOff x="2271950" y="2722773"/>
            <a:chExt cx="575876" cy="201775"/>
          </a:xfrm>
        </p:grpSpPr>
        <p:sp>
          <p:nvSpPr>
            <p:cNvPr id="657" name="Google Shape;657;p40"/>
            <p:cNvSpPr/>
            <p:nvPr/>
          </p:nvSpPr>
          <p:spPr>
            <a:xfrm>
              <a:off x="2562326" y="2722773"/>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8095980" y="1534033"/>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367595" y="351922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4">
            <a:extLst>
              <a:ext uri="{FF2B5EF4-FFF2-40B4-BE49-F238E27FC236}">
                <a16:creationId xmlns:a16="http://schemas.microsoft.com/office/drawing/2014/main" id="{F1620E7E-76B4-7899-A2D0-59EA8876340A}"/>
              </a:ext>
            </a:extLst>
          </p:cNvPr>
          <p:cNvSpPr>
            <a:spLocks noGrp="1"/>
          </p:cNvSpPr>
          <p:nvPr>
            <p:ph type="title"/>
          </p:nvPr>
        </p:nvSpPr>
        <p:spPr>
          <a:xfrm>
            <a:off x="549376" y="646780"/>
            <a:ext cx="2311972" cy="614298"/>
          </a:xfrm>
        </p:spPr>
        <p:txBody>
          <a:bodyPr/>
          <a:lstStyle/>
          <a:p>
            <a:r>
              <a:rPr lang="en-IN" sz="3600" dirty="0"/>
              <a:t>VISUALIZATION</a:t>
            </a:r>
          </a:p>
        </p:txBody>
      </p:sp>
      <p:sp>
        <p:nvSpPr>
          <p:cNvPr id="5" name="TextBox 4">
            <a:extLst>
              <a:ext uri="{FF2B5EF4-FFF2-40B4-BE49-F238E27FC236}">
                <a16:creationId xmlns:a16="http://schemas.microsoft.com/office/drawing/2014/main" id="{29A0DA7F-071A-4B88-1110-7BF7F7202A19}"/>
              </a:ext>
            </a:extLst>
          </p:cNvPr>
          <p:cNvSpPr txBox="1"/>
          <p:nvPr/>
        </p:nvSpPr>
        <p:spPr>
          <a:xfrm>
            <a:off x="660081" y="1154321"/>
            <a:ext cx="8776062" cy="357470"/>
          </a:xfrm>
          <a:prstGeom prst="rect">
            <a:avLst/>
          </a:prstGeom>
          <a:noFill/>
        </p:spPr>
        <p:txBody>
          <a:bodyPr wrap="square" rtlCol="0">
            <a:spAutoFit/>
          </a:bodyPr>
          <a:lstStyle/>
          <a:p>
            <a:pPr marL="342900" indent="-342900">
              <a:lnSpc>
                <a:spcPct val="115000"/>
              </a:lnSpc>
              <a:spcAft>
                <a:spcPts val="800"/>
              </a:spcAft>
              <a:buFont typeface="Symbol" panose="05050102010706020507" pitchFamily="18" charset="2"/>
              <a:buChar char=""/>
            </a:pPr>
            <a:r>
              <a:rPr lang="en-US" sz="1600" dirty="0">
                <a:solidFill>
                  <a:schemeClr val="tx1"/>
                </a:solidFill>
                <a:effectLst/>
                <a:latin typeface="Consolas" panose="020B0609020204030204" pitchFamily="49" charset="0"/>
              </a:rPr>
              <a:t>Explain the relationship between ratings and sales performance?</a:t>
            </a:r>
          </a:p>
        </p:txBody>
      </p:sp>
      <p:pic>
        <p:nvPicPr>
          <p:cNvPr id="6" name="Picture 5">
            <a:extLst>
              <a:ext uri="{FF2B5EF4-FFF2-40B4-BE49-F238E27FC236}">
                <a16:creationId xmlns:a16="http://schemas.microsoft.com/office/drawing/2014/main" id="{B855BD05-6A77-3DE8-BB17-3937E70489B1}"/>
              </a:ext>
            </a:extLst>
          </p:cNvPr>
          <p:cNvPicPr>
            <a:picLocks noChangeAspect="1"/>
          </p:cNvPicPr>
          <p:nvPr/>
        </p:nvPicPr>
        <p:blipFill>
          <a:blip r:embed="rId3"/>
          <a:stretch>
            <a:fillRect/>
          </a:stretch>
        </p:blipFill>
        <p:spPr>
          <a:xfrm>
            <a:off x="2210057" y="1540914"/>
            <a:ext cx="4723885" cy="291031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72088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39"/>
          <p:cNvSpPr txBox="1">
            <a:spLocks noGrp="1"/>
          </p:cNvSpPr>
          <p:nvPr>
            <p:ph type="title"/>
          </p:nvPr>
        </p:nvSpPr>
        <p:spPr>
          <a:xfrm>
            <a:off x="3987010" y="1467022"/>
            <a:ext cx="4736926" cy="768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latin typeface="-apple-system"/>
              </a:rPr>
              <a:t>INTRODUCTION</a:t>
            </a:r>
            <a:endParaRPr dirty="0">
              <a:latin typeface="-apple-system"/>
            </a:endParaRPr>
          </a:p>
        </p:txBody>
      </p:sp>
      <p:sp>
        <p:nvSpPr>
          <p:cNvPr id="556" name="Google Shape;556;p39"/>
          <p:cNvSpPr txBox="1">
            <a:spLocks noGrp="1"/>
          </p:cNvSpPr>
          <p:nvPr>
            <p:ph type="subTitle" idx="1"/>
          </p:nvPr>
        </p:nvSpPr>
        <p:spPr>
          <a:xfrm>
            <a:off x="4384500" y="2314563"/>
            <a:ext cx="4045200" cy="1424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b="0" i="0" dirty="0">
                <a:solidFill>
                  <a:srgbClr val="ECECF1"/>
                </a:solidFill>
                <a:effectLst/>
                <a:latin typeface="Söhne"/>
              </a:rPr>
              <a:t>Amazon is one of the largest e-commerce companies in the world, with billions of products sold each year. By analyzing Amazon product sales data, we can gain valuable insights into the customer journey, product trends, and market competition</a:t>
            </a:r>
            <a:endParaRPr dirty="0"/>
          </a:p>
        </p:txBody>
      </p:sp>
      <p:sp>
        <p:nvSpPr>
          <p:cNvPr id="557" name="Google Shape;557;p39"/>
          <p:cNvSpPr/>
          <p:nvPr/>
        </p:nvSpPr>
        <p:spPr>
          <a:xfrm>
            <a:off x="4651513" y="16458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9"/>
          <p:cNvSpPr/>
          <p:nvPr/>
        </p:nvSpPr>
        <p:spPr>
          <a:xfrm>
            <a:off x="5694800" y="414833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9"/>
          <p:cNvSpPr/>
          <p:nvPr/>
        </p:nvSpPr>
        <p:spPr>
          <a:xfrm rot="-1685758">
            <a:off x="4258316" y="9674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0" name="Google Shape;560;p39"/>
          <p:cNvGrpSpPr/>
          <p:nvPr/>
        </p:nvGrpSpPr>
        <p:grpSpPr>
          <a:xfrm>
            <a:off x="706057" y="956975"/>
            <a:ext cx="3107245" cy="3299166"/>
            <a:chOff x="299357" y="956975"/>
            <a:chExt cx="3107245" cy="3299166"/>
          </a:xfrm>
        </p:grpSpPr>
        <p:grpSp>
          <p:nvGrpSpPr>
            <p:cNvPr id="561" name="Google Shape;561;p39"/>
            <p:cNvGrpSpPr/>
            <p:nvPr/>
          </p:nvGrpSpPr>
          <p:grpSpPr>
            <a:xfrm>
              <a:off x="2494950" y="1297100"/>
              <a:ext cx="65475" cy="397950"/>
              <a:chOff x="2551425" y="1409425"/>
              <a:chExt cx="65475" cy="397950"/>
            </a:xfrm>
          </p:grpSpPr>
          <p:sp>
            <p:nvSpPr>
              <p:cNvPr id="562" name="Google Shape;562;p39"/>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9"/>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9"/>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9"/>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9"/>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9"/>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9"/>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9"/>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9"/>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9"/>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9"/>
            <p:cNvGrpSpPr/>
            <p:nvPr/>
          </p:nvGrpSpPr>
          <p:grpSpPr>
            <a:xfrm>
              <a:off x="901100" y="956975"/>
              <a:ext cx="472550" cy="202200"/>
              <a:chOff x="1441900" y="2926313"/>
              <a:chExt cx="472550" cy="202200"/>
            </a:xfrm>
          </p:grpSpPr>
          <p:sp>
            <p:nvSpPr>
              <p:cNvPr id="573" name="Google Shape;573;p39"/>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9"/>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9"/>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9"/>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9"/>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8" name="Google Shape;578;p39"/>
            <p:cNvGrpSpPr/>
            <p:nvPr/>
          </p:nvGrpSpPr>
          <p:grpSpPr>
            <a:xfrm>
              <a:off x="1280200" y="1078550"/>
              <a:ext cx="1043050" cy="1488400"/>
              <a:chOff x="910475" y="761863"/>
              <a:chExt cx="1043050" cy="1488400"/>
            </a:xfrm>
          </p:grpSpPr>
          <p:sp>
            <p:nvSpPr>
              <p:cNvPr id="579" name="Google Shape;579;p39"/>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9"/>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9"/>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9"/>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9"/>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9"/>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9"/>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9"/>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9"/>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9"/>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9"/>
              <p:cNvSpPr/>
              <p:nvPr/>
            </p:nvSpPr>
            <p:spPr>
              <a:xfrm>
                <a:off x="1051650" y="1990163"/>
                <a:ext cx="393275" cy="0"/>
              </a:xfrm>
              <a:custGeom>
                <a:avLst/>
                <a:gdLst/>
                <a:ahLst/>
                <a:cxnLst/>
                <a:rect l="l" t="t" r="r" b="b"/>
                <a:pathLst>
                  <a:path w="15731" fill="none" extrusionOk="0">
                    <a:moveTo>
                      <a:pt x="1" y="0"/>
                    </a:moveTo>
                    <a:lnTo>
                      <a:pt x="15731"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39"/>
            <p:cNvGrpSpPr/>
            <p:nvPr/>
          </p:nvGrpSpPr>
          <p:grpSpPr>
            <a:xfrm>
              <a:off x="1941575" y="2024713"/>
              <a:ext cx="875600" cy="1088925"/>
              <a:chOff x="5962175" y="478150"/>
              <a:chExt cx="875600" cy="1088925"/>
            </a:xfrm>
          </p:grpSpPr>
          <p:sp>
            <p:nvSpPr>
              <p:cNvPr id="591" name="Google Shape;591;p39"/>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9"/>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9"/>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9"/>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9"/>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6" name="Google Shape;596;p39"/>
            <p:cNvGrpSpPr/>
            <p:nvPr/>
          </p:nvGrpSpPr>
          <p:grpSpPr>
            <a:xfrm>
              <a:off x="807106" y="1645871"/>
              <a:ext cx="612965" cy="612965"/>
              <a:chOff x="5208200" y="980975"/>
              <a:chExt cx="440475" cy="440475"/>
            </a:xfrm>
          </p:grpSpPr>
          <p:sp>
            <p:nvSpPr>
              <p:cNvPr id="597" name="Google Shape;597;p39"/>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9"/>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39"/>
            <p:cNvSpPr/>
            <p:nvPr/>
          </p:nvSpPr>
          <p:spPr>
            <a:xfrm>
              <a:off x="1280188" y="31060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9"/>
            <p:cNvSpPr/>
            <p:nvPr/>
          </p:nvSpPr>
          <p:spPr>
            <a:xfrm>
              <a:off x="1592388" y="27383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9"/>
            <p:cNvSpPr/>
            <p:nvPr/>
          </p:nvSpPr>
          <p:spPr>
            <a:xfrm>
              <a:off x="2585538" y="100415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9"/>
            <p:cNvSpPr/>
            <p:nvPr/>
          </p:nvSpPr>
          <p:spPr>
            <a:xfrm rot="-1685758">
              <a:off x="1054253" y="30429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3" name="Google Shape;603;p39"/>
            <p:cNvGrpSpPr/>
            <p:nvPr/>
          </p:nvGrpSpPr>
          <p:grpSpPr>
            <a:xfrm>
              <a:off x="299357" y="3264591"/>
              <a:ext cx="953591" cy="334099"/>
              <a:chOff x="2271950" y="2722775"/>
              <a:chExt cx="575875" cy="201775"/>
            </a:xfrm>
          </p:grpSpPr>
          <p:sp>
            <p:nvSpPr>
              <p:cNvPr id="604" name="Google Shape;604;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9" name="Google Shape;609;p39"/>
            <p:cNvGrpSpPr/>
            <p:nvPr/>
          </p:nvGrpSpPr>
          <p:grpSpPr>
            <a:xfrm>
              <a:off x="2710772" y="1830439"/>
              <a:ext cx="695830" cy="243805"/>
              <a:chOff x="2271950" y="2722775"/>
              <a:chExt cx="575875" cy="201775"/>
            </a:xfrm>
          </p:grpSpPr>
          <p:sp>
            <p:nvSpPr>
              <p:cNvPr id="610" name="Google Shape;610;p39"/>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9"/>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9"/>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9"/>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9"/>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39"/>
            <p:cNvSpPr/>
            <p:nvPr/>
          </p:nvSpPr>
          <p:spPr>
            <a:xfrm>
              <a:off x="505976" y="24083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9"/>
            <p:cNvSpPr/>
            <p:nvPr/>
          </p:nvSpPr>
          <p:spPr>
            <a:xfrm>
              <a:off x="3007526" y="11358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9"/>
            <p:cNvSpPr/>
            <p:nvPr/>
          </p:nvSpPr>
          <p:spPr>
            <a:xfrm>
              <a:off x="3170038" y="279138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9"/>
            <p:cNvSpPr/>
            <p:nvPr/>
          </p:nvSpPr>
          <p:spPr>
            <a:xfrm rot="7201932">
              <a:off x="2008862" y="31746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9"/>
            <p:cNvSpPr/>
            <p:nvPr/>
          </p:nvSpPr>
          <p:spPr>
            <a:xfrm>
              <a:off x="2175901" y="39876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9"/>
            <p:cNvSpPr/>
            <p:nvPr/>
          </p:nvSpPr>
          <p:spPr>
            <a:xfrm rot="7198898">
              <a:off x="1348924" y="34303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1" name="Google Shape;621;p39"/>
          <p:cNvSpPr/>
          <p:nvPr/>
        </p:nvSpPr>
        <p:spPr>
          <a:xfrm rot="-1685758">
            <a:off x="4132391" y="3763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3" name="Google Shape;623;p39"/>
          <p:cNvCxnSpPr/>
          <p:nvPr/>
        </p:nvCxnSpPr>
        <p:spPr>
          <a:xfrm>
            <a:off x="4600575" y="2314563"/>
            <a:ext cx="3829200" cy="0"/>
          </a:xfrm>
          <a:prstGeom prst="straightConnector1">
            <a:avLst/>
          </a:prstGeom>
          <a:noFill/>
          <a:ln w="9525" cap="flat" cmpd="sng">
            <a:solidFill>
              <a:schemeClr val="dk1"/>
            </a:solidFill>
            <a:prstDash val="solid"/>
            <a:round/>
            <a:headEnd type="none" w="med" len="med"/>
            <a:tailEnd type="none" w="med" len="med"/>
          </a:ln>
        </p:spPr>
      </p:cxnSp>
      <p:sp>
        <p:nvSpPr>
          <p:cNvPr id="624" name="Google Shape;624;p39">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9">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5;p34">
            <a:extLst>
              <a:ext uri="{FF2B5EF4-FFF2-40B4-BE49-F238E27FC236}">
                <a16:creationId xmlns:a16="http://schemas.microsoft.com/office/drawing/2014/main" id="{64CD5A92-1701-C3E7-62B0-AF6ACEA889EC}"/>
              </a:ext>
            </a:extLst>
          </p:cNvPr>
          <p:cNvSpPr txBox="1"/>
          <p:nvPr/>
        </p:nvSpPr>
        <p:spPr>
          <a:xfrm>
            <a:off x="6109081" y="212749"/>
            <a:ext cx="232062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AMAZON PRODUCT SALES Data ANALYSIS</a:t>
            </a:r>
            <a:endParaRPr dirty="0">
              <a:solidFill>
                <a:schemeClr val="lt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6" y="734399"/>
            <a:ext cx="695831" cy="243805"/>
            <a:chOff x="2271950" y="2722773"/>
            <a:chExt cx="575876" cy="201775"/>
          </a:xfrm>
        </p:grpSpPr>
        <p:sp>
          <p:nvSpPr>
            <p:cNvPr id="657" name="Google Shape;657;p40"/>
            <p:cNvSpPr/>
            <p:nvPr/>
          </p:nvSpPr>
          <p:spPr>
            <a:xfrm>
              <a:off x="2562326" y="2722773"/>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516405" y="1492783"/>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40"/>
          <p:cNvSpPr/>
          <p:nvPr/>
        </p:nvSpPr>
        <p:spPr>
          <a:xfrm rot="7201932">
            <a:off x="367595" y="351922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29A0DA7F-071A-4B88-1110-7BF7F7202A19}"/>
              </a:ext>
            </a:extLst>
          </p:cNvPr>
          <p:cNvSpPr txBox="1"/>
          <p:nvPr/>
        </p:nvSpPr>
        <p:spPr>
          <a:xfrm>
            <a:off x="183969" y="1173537"/>
            <a:ext cx="8776062" cy="357470"/>
          </a:xfrm>
          <a:prstGeom prst="rect">
            <a:avLst/>
          </a:prstGeom>
          <a:noFill/>
        </p:spPr>
        <p:txBody>
          <a:bodyPr wrap="square" rtlCol="0">
            <a:spAutoFit/>
          </a:bodyPr>
          <a:lstStyle/>
          <a:p>
            <a:pPr marL="342900" indent="-342900">
              <a:lnSpc>
                <a:spcPct val="115000"/>
              </a:lnSpc>
              <a:spcAft>
                <a:spcPts val="800"/>
              </a:spcAft>
              <a:buFont typeface="Symbol" panose="05050102010706020507" pitchFamily="18" charset="2"/>
              <a:buChar char=""/>
            </a:pPr>
            <a:r>
              <a:rPr lang="en-US" sz="1600" dirty="0">
                <a:solidFill>
                  <a:schemeClr val="tx1"/>
                </a:solidFill>
                <a:effectLst/>
                <a:latin typeface="Consolas" panose="020B0609020204030204" pitchFamily="49" charset="0"/>
              </a:rPr>
              <a:t>Explain the relationship between ratings and sales performance?</a:t>
            </a:r>
          </a:p>
        </p:txBody>
      </p:sp>
      <p:sp>
        <p:nvSpPr>
          <p:cNvPr id="3" name="Title 4">
            <a:extLst>
              <a:ext uri="{FF2B5EF4-FFF2-40B4-BE49-F238E27FC236}">
                <a16:creationId xmlns:a16="http://schemas.microsoft.com/office/drawing/2014/main" id="{2EB61A8A-A3BE-91E6-446D-0984938153DD}"/>
              </a:ext>
            </a:extLst>
          </p:cNvPr>
          <p:cNvSpPr txBox="1">
            <a:spLocks/>
          </p:cNvSpPr>
          <p:nvPr/>
        </p:nvSpPr>
        <p:spPr>
          <a:xfrm>
            <a:off x="792029" y="1808160"/>
            <a:ext cx="7209742" cy="25416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ebas Neue"/>
              <a:buNone/>
              <a:defRPr sz="6800" b="0" i="0" u="none" strike="noStrike" cap="none">
                <a:solidFill>
                  <a:schemeClr val="dk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marL="457200" algn="just">
              <a:lnSpc>
                <a:spcPct val="107000"/>
              </a:lnSpc>
              <a:spcAft>
                <a:spcPts val="800"/>
              </a:spcAft>
            </a:pPr>
            <a:r>
              <a:rPr lang="en-IN" sz="2800" i="1" kern="100" dirty="0">
                <a:latin typeface="Calibri" panose="020F0502020204030204" pitchFamily="34" charset="0"/>
                <a:ea typeface="Calibri" panose="020F0502020204030204" pitchFamily="34" charset="0"/>
                <a:cs typeface="Times New Roman" panose="02020603050405020304" pitchFamily="18" charset="0"/>
              </a:rPr>
              <a:t>“</a:t>
            </a:r>
            <a:r>
              <a:rPr lang="en-US" sz="2800" i="1" kern="100" dirty="0">
                <a:latin typeface="Calibri" panose="020F0502020204030204" pitchFamily="34" charset="0"/>
                <a:ea typeface="Calibri" panose="020F0502020204030204" pitchFamily="34" charset="0"/>
                <a:cs typeface="Times New Roman" panose="02020603050405020304" pitchFamily="18" charset="0"/>
              </a:rPr>
              <a:t>A significant concentration of products falls within the rating range of 3.5 to 4.1, and this concentration is represented by a dense cluster of data points in the scatter plot.</a:t>
            </a:r>
            <a:r>
              <a:rPr lang="en-IN" sz="2800" i="1" kern="100" dirty="0">
                <a:latin typeface="Calibri" panose="020F0502020204030204" pitchFamily="34" charset="0"/>
                <a:ea typeface="Calibri" panose="020F0502020204030204" pitchFamily="34" charset="0"/>
                <a:cs typeface="Times New Roman" panose="02020603050405020304" pitchFamily="18" charset="0"/>
              </a:rPr>
              <a:t> </a:t>
            </a:r>
            <a:r>
              <a:rPr lang="en-IN" sz="2800" i="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52948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6" y="734399"/>
            <a:ext cx="695831" cy="243805"/>
            <a:chOff x="2271950" y="2722773"/>
            <a:chExt cx="575876" cy="201775"/>
          </a:xfrm>
        </p:grpSpPr>
        <p:sp>
          <p:nvSpPr>
            <p:cNvPr id="657" name="Google Shape;657;p40"/>
            <p:cNvSpPr/>
            <p:nvPr/>
          </p:nvSpPr>
          <p:spPr>
            <a:xfrm>
              <a:off x="2562326" y="2722773"/>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8095980" y="1534033"/>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367595" y="351922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4">
            <a:extLst>
              <a:ext uri="{FF2B5EF4-FFF2-40B4-BE49-F238E27FC236}">
                <a16:creationId xmlns:a16="http://schemas.microsoft.com/office/drawing/2014/main" id="{F1620E7E-76B4-7899-A2D0-59EA8876340A}"/>
              </a:ext>
            </a:extLst>
          </p:cNvPr>
          <p:cNvSpPr>
            <a:spLocks noGrp="1"/>
          </p:cNvSpPr>
          <p:nvPr>
            <p:ph type="title"/>
          </p:nvPr>
        </p:nvSpPr>
        <p:spPr>
          <a:xfrm>
            <a:off x="549376" y="646780"/>
            <a:ext cx="2311972" cy="614298"/>
          </a:xfrm>
        </p:spPr>
        <p:txBody>
          <a:bodyPr/>
          <a:lstStyle/>
          <a:p>
            <a:r>
              <a:rPr lang="en-IN" sz="3600" dirty="0"/>
              <a:t>VISUALIZATION</a:t>
            </a:r>
          </a:p>
        </p:txBody>
      </p:sp>
      <p:sp>
        <p:nvSpPr>
          <p:cNvPr id="5" name="TextBox 4">
            <a:extLst>
              <a:ext uri="{FF2B5EF4-FFF2-40B4-BE49-F238E27FC236}">
                <a16:creationId xmlns:a16="http://schemas.microsoft.com/office/drawing/2014/main" id="{29A0DA7F-071A-4B88-1110-7BF7F7202A19}"/>
              </a:ext>
            </a:extLst>
          </p:cNvPr>
          <p:cNvSpPr txBox="1"/>
          <p:nvPr/>
        </p:nvSpPr>
        <p:spPr>
          <a:xfrm>
            <a:off x="660081" y="1154321"/>
            <a:ext cx="8776062" cy="357470"/>
          </a:xfrm>
          <a:prstGeom prst="rect">
            <a:avLst/>
          </a:prstGeom>
          <a:noFill/>
        </p:spPr>
        <p:txBody>
          <a:bodyPr wrap="square" rtlCol="0">
            <a:spAutoFit/>
          </a:bodyPr>
          <a:lstStyle/>
          <a:p>
            <a:pPr marL="342900" indent="-342900">
              <a:lnSpc>
                <a:spcPct val="115000"/>
              </a:lnSpc>
              <a:spcAft>
                <a:spcPts val="800"/>
              </a:spcAft>
              <a:buFont typeface="Symbol" panose="05050102010706020507" pitchFamily="18" charset="2"/>
              <a:buChar char=""/>
            </a:pPr>
            <a:r>
              <a:rPr lang="en-US" sz="1600" dirty="0">
                <a:solidFill>
                  <a:schemeClr val="tx1"/>
                </a:solidFill>
                <a:effectLst/>
                <a:latin typeface="Consolas" panose="020B0609020204030204" pitchFamily="49" charset="0"/>
              </a:rPr>
              <a:t>Explain the relationship between discount percentage and </a:t>
            </a:r>
            <a:r>
              <a:rPr lang="en-US" sz="1600" dirty="0" err="1">
                <a:solidFill>
                  <a:schemeClr val="tx1"/>
                </a:solidFill>
                <a:effectLst/>
                <a:latin typeface="Consolas" panose="020B0609020204030204" pitchFamily="49" charset="0"/>
              </a:rPr>
              <a:t>sales_performace</a:t>
            </a:r>
            <a:r>
              <a:rPr lang="en-US" sz="1600" dirty="0">
                <a:solidFill>
                  <a:schemeClr val="tx1"/>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7BCBEEAB-5A63-A58A-3F6F-8BF8A63B3AF8}"/>
              </a:ext>
            </a:extLst>
          </p:cNvPr>
          <p:cNvPicPr>
            <a:picLocks noChangeAspect="1"/>
          </p:cNvPicPr>
          <p:nvPr/>
        </p:nvPicPr>
        <p:blipFill>
          <a:blip r:embed="rId3"/>
          <a:stretch>
            <a:fillRect/>
          </a:stretch>
        </p:blipFill>
        <p:spPr>
          <a:xfrm>
            <a:off x="2265118" y="1522611"/>
            <a:ext cx="4797182" cy="298343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5000778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6" y="734399"/>
            <a:ext cx="695831" cy="243805"/>
            <a:chOff x="2271950" y="2722773"/>
            <a:chExt cx="575876" cy="201775"/>
          </a:xfrm>
        </p:grpSpPr>
        <p:sp>
          <p:nvSpPr>
            <p:cNvPr id="657" name="Google Shape;657;p40"/>
            <p:cNvSpPr/>
            <p:nvPr/>
          </p:nvSpPr>
          <p:spPr>
            <a:xfrm>
              <a:off x="2562326" y="2722773"/>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516405" y="1492783"/>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40"/>
          <p:cNvSpPr/>
          <p:nvPr/>
        </p:nvSpPr>
        <p:spPr>
          <a:xfrm rot="7201932">
            <a:off x="367595" y="351922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29A0DA7F-071A-4B88-1110-7BF7F7202A19}"/>
              </a:ext>
            </a:extLst>
          </p:cNvPr>
          <p:cNvSpPr txBox="1"/>
          <p:nvPr/>
        </p:nvSpPr>
        <p:spPr>
          <a:xfrm>
            <a:off x="183969" y="1173537"/>
            <a:ext cx="8776062" cy="357470"/>
          </a:xfrm>
          <a:prstGeom prst="rect">
            <a:avLst/>
          </a:prstGeom>
          <a:noFill/>
        </p:spPr>
        <p:txBody>
          <a:bodyPr wrap="square" rtlCol="0">
            <a:spAutoFit/>
          </a:bodyPr>
          <a:lstStyle/>
          <a:p>
            <a:pPr marL="342900" indent="-342900">
              <a:lnSpc>
                <a:spcPct val="115000"/>
              </a:lnSpc>
              <a:spcAft>
                <a:spcPts val="800"/>
              </a:spcAft>
              <a:buFont typeface="Symbol" panose="05050102010706020507" pitchFamily="18" charset="2"/>
              <a:buChar char=""/>
            </a:pPr>
            <a:r>
              <a:rPr lang="en-US" sz="1600" dirty="0">
                <a:solidFill>
                  <a:schemeClr val="tx1"/>
                </a:solidFill>
                <a:effectLst/>
                <a:latin typeface="Consolas" panose="020B0609020204030204" pitchFamily="49" charset="0"/>
              </a:rPr>
              <a:t>Explain the relationship between ratings and sales performance?</a:t>
            </a:r>
          </a:p>
        </p:txBody>
      </p:sp>
      <p:sp>
        <p:nvSpPr>
          <p:cNvPr id="3" name="Title 4">
            <a:extLst>
              <a:ext uri="{FF2B5EF4-FFF2-40B4-BE49-F238E27FC236}">
                <a16:creationId xmlns:a16="http://schemas.microsoft.com/office/drawing/2014/main" id="{2EB61A8A-A3BE-91E6-446D-0984938153DD}"/>
              </a:ext>
            </a:extLst>
          </p:cNvPr>
          <p:cNvSpPr txBox="1">
            <a:spLocks/>
          </p:cNvSpPr>
          <p:nvPr/>
        </p:nvSpPr>
        <p:spPr>
          <a:xfrm>
            <a:off x="792029" y="1808160"/>
            <a:ext cx="7209742" cy="254168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ebas Neue"/>
              <a:buNone/>
              <a:defRPr sz="6800" b="0" i="0" u="none" strike="noStrike" cap="none">
                <a:solidFill>
                  <a:schemeClr val="dk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marL="457200" algn="just">
              <a:lnSpc>
                <a:spcPct val="107000"/>
              </a:lnSpc>
              <a:spcAft>
                <a:spcPts val="800"/>
              </a:spcAft>
            </a:pPr>
            <a:r>
              <a:rPr lang="en-IN" sz="2800" i="1" kern="100" dirty="0">
                <a:latin typeface="Calibri" panose="020F0502020204030204" pitchFamily="34" charset="0"/>
                <a:ea typeface="Calibri" panose="020F0502020204030204" pitchFamily="34" charset="0"/>
                <a:cs typeface="Times New Roman" panose="02020603050405020304" pitchFamily="18" charset="0"/>
              </a:rPr>
              <a:t>“</a:t>
            </a:r>
            <a:r>
              <a:rPr lang="en-US" sz="2800" i="1" kern="100" dirty="0">
                <a:latin typeface="Calibri" panose="020F0502020204030204" pitchFamily="34" charset="0"/>
                <a:ea typeface="Calibri" panose="020F0502020204030204" pitchFamily="34" charset="0"/>
                <a:cs typeface="Times New Roman" panose="02020603050405020304" pitchFamily="18" charset="0"/>
              </a:rPr>
              <a:t>A.	The average discount percentage is 44.96%, indicating heavy reliance on discounts by retailers to boost sales.</a:t>
            </a:r>
            <a:r>
              <a:rPr lang="en-IN" sz="2800" i="1" kern="100" dirty="0">
                <a:effectLst/>
                <a:latin typeface="Calibri" panose="020F0502020204030204" pitchFamily="34" charset="0"/>
                <a:ea typeface="Calibri" panose="020F0502020204030204" pitchFamily="34" charset="0"/>
                <a:cs typeface="Times New Roman" panose="02020603050405020304" pitchFamily="18" charset="0"/>
              </a:rPr>
              <a:t>”</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11378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6" y="734399"/>
            <a:ext cx="695831" cy="243805"/>
            <a:chOff x="2271950" y="2722773"/>
            <a:chExt cx="575876" cy="201775"/>
          </a:xfrm>
        </p:grpSpPr>
        <p:sp>
          <p:nvSpPr>
            <p:cNvPr id="657" name="Google Shape;657;p40"/>
            <p:cNvSpPr/>
            <p:nvPr/>
          </p:nvSpPr>
          <p:spPr>
            <a:xfrm>
              <a:off x="2562326" y="2722773"/>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8095980" y="1534033"/>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40"/>
          <p:cNvSpPr/>
          <p:nvPr/>
        </p:nvSpPr>
        <p:spPr>
          <a:xfrm rot="7201932">
            <a:off x="367595" y="351922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itle 4">
            <a:extLst>
              <a:ext uri="{FF2B5EF4-FFF2-40B4-BE49-F238E27FC236}">
                <a16:creationId xmlns:a16="http://schemas.microsoft.com/office/drawing/2014/main" id="{F1620E7E-76B4-7899-A2D0-59EA8876340A}"/>
              </a:ext>
            </a:extLst>
          </p:cNvPr>
          <p:cNvSpPr>
            <a:spLocks noGrp="1"/>
          </p:cNvSpPr>
          <p:nvPr>
            <p:ph type="title"/>
          </p:nvPr>
        </p:nvSpPr>
        <p:spPr>
          <a:xfrm>
            <a:off x="549376" y="646780"/>
            <a:ext cx="2311972" cy="614298"/>
          </a:xfrm>
        </p:spPr>
        <p:txBody>
          <a:bodyPr/>
          <a:lstStyle/>
          <a:p>
            <a:r>
              <a:rPr lang="en-IN" sz="3600" dirty="0"/>
              <a:t>VISUALIZATION</a:t>
            </a:r>
          </a:p>
        </p:txBody>
      </p:sp>
      <p:sp>
        <p:nvSpPr>
          <p:cNvPr id="5" name="TextBox 4">
            <a:extLst>
              <a:ext uri="{FF2B5EF4-FFF2-40B4-BE49-F238E27FC236}">
                <a16:creationId xmlns:a16="http://schemas.microsoft.com/office/drawing/2014/main" id="{29A0DA7F-071A-4B88-1110-7BF7F7202A19}"/>
              </a:ext>
            </a:extLst>
          </p:cNvPr>
          <p:cNvSpPr txBox="1"/>
          <p:nvPr/>
        </p:nvSpPr>
        <p:spPr>
          <a:xfrm>
            <a:off x="660081" y="1154321"/>
            <a:ext cx="8776062" cy="357470"/>
          </a:xfrm>
          <a:prstGeom prst="rect">
            <a:avLst/>
          </a:prstGeom>
          <a:noFill/>
        </p:spPr>
        <p:txBody>
          <a:bodyPr wrap="square" rtlCol="0">
            <a:spAutoFit/>
          </a:bodyPr>
          <a:lstStyle/>
          <a:p>
            <a:pPr marL="342900" indent="-342900">
              <a:lnSpc>
                <a:spcPct val="115000"/>
              </a:lnSpc>
              <a:spcAft>
                <a:spcPts val="800"/>
              </a:spcAft>
              <a:buFont typeface="Symbol" panose="05050102010706020507" pitchFamily="18" charset="2"/>
              <a:buChar char=""/>
            </a:pPr>
            <a:r>
              <a:rPr lang="en-US" sz="1600" dirty="0">
                <a:solidFill>
                  <a:schemeClr val="tx1"/>
                </a:solidFill>
                <a:effectLst/>
                <a:latin typeface="Consolas" panose="020B0609020204030204" pitchFamily="49" charset="0"/>
              </a:rPr>
              <a:t>Explain how actual prices compare to discounted prices by category?</a:t>
            </a:r>
          </a:p>
        </p:txBody>
      </p:sp>
      <p:pic>
        <p:nvPicPr>
          <p:cNvPr id="4" name="Picture 3">
            <a:extLst>
              <a:ext uri="{FF2B5EF4-FFF2-40B4-BE49-F238E27FC236}">
                <a16:creationId xmlns:a16="http://schemas.microsoft.com/office/drawing/2014/main" id="{CAFDD886-3009-AAC9-EE1E-3DA94DFA410F}"/>
              </a:ext>
            </a:extLst>
          </p:cNvPr>
          <p:cNvPicPr>
            <a:picLocks noChangeAspect="1"/>
          </p:cNvPicPr>
          <p:nvPr/>
        </p:nvPicPr>
        <p:blipFill>
          <a:blip r:embed="rId3"/>
          <a:stretch>
            <a:fillRect/>
          </a:stretch>
        </p:blipFill>
        <p:spPr>
          <a:xfrm>
            <a:off x="1418272" y="1641984"/>
            <a:ext cx="6213912" cy="28440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157025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6" y="734399"/>
            <a:ext cx="695831" cy="243805"/>
            <a:chOff x="2271950" y="2722773"/>
            <a:chExt cx="575876" cy="201775"/>
          </a:xfrm>
        </p:grpSpPr>
        <p:sp>
          <p:nvSpPr>
            <p:cNvPr id="657" name="Google Shape;657;p40"/>
            <p:cNvSpPr/>
            <p:nvPr/>
          </p:nvSpPr>
          <p:spPr>
            <a:xfrm>
              <a:off x="2562326" y="2722773"/>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516405" y="1492783"/>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40"/>
          <p:cNvSpPr/>
          <p:nvPr/>
        </p:nvSpPr>
        <p:spPr>
          <a:xfrm rot="7201932">
            <a:off x="367595" y="351922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extBox 4">
            <a:extLst>
              <a:ext uri="{FF2B5EF4-FFF2-40B4-BE49-F238E27FC236}">
                <a16:creationId xmlns:a16="http://schemas.microsoft.com/office/drawing/2014/main" id="{29A0DA7F-071A-4B88-1110-7BF7F7202A19}"/>
              </a:ext>
            </a:extLst>
          </p:cNvPr>
          <p:cNvSpPr txBox="1"/>
          <p:nvPr/>
        </p:nvSpPr>
        <p:spPr>
          <a:xfrm>
            <a:off x="183969" y="1173537"/>
            <a:ext cx="8776062" cy="357470"/>
          </a:xfrm>
          <a:prstGeom prst="rect">
            <a:avLst/>
          </a:prstGeom>
          <a:noFill/>
        </p:spPr>
        <p:txBody>
          <a:bodyPr wrap="square" rtlCol="0">
            <a:spAutoFit/>
          </a:bodyPr>
          <a:lstStyle/>
          <a:p>
            <a:pPr marL="342900" indent="-342900">
              <a:lnSpc>
                <a:spcPct val="115000"/>
              </a:lnSpc>
              <a:spcAft>
                <a:spcPts val="800"/>
              </a:spcAft>
              <a:buFont typeface="Symbol" panose="05050102010706020507" pitchFamily="18" charset="2"/>
              <a:buChar char=""/>
            </a:pPr>
            <a:r>
              <a:rPr lang="en-US" sz="1600" dirty="0">
                <a:solidFill>
                  <a:schemeClr val="tx1"/>
                </a:solidFill>
                <a:effectLst/>
                <a:latin typeface="Consolas" panose="020B0609020204030204" pitchFamily="49" charset="0"/>
              </a:rPr>
              <a:t>Explain how actual prices compare to discounted prices by category?</a:t>
            </a:r>
          </a:p>
        </p:txBody>
      </p:sp>
      <p:sp>
        <p:nvSpPr>
          <p:cNvPr id="12" name="Title 4">
            <a:extLst>
              <a:ext uri="{FF2B5EF4-FFF2-40B4-BE49-F238E27FC236}">
                <a16:creationId xmlns:a16="http://schemas.microsoft.com/office/drawing/2014/main" id="{56376C41-9843-BA64-5A9C-89F813A4614D}"/>
              </a:ext>
            </a:extLst>
          </p:cNvPr>
          <p:cNvSpPr txBox="1">
            <a:spLocks/>
          </p:cNvSpPr>
          <p:nvPr/>
        </p:nvSpPr>
        <p:spPr>
          <a:xfrm>
            <a:off x="499096" y="2306967"/>
            <a:ext cx="7563937" cy="181447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600"/>
              <a:buFont typeface="Bebas Neue"/>
              <a:buNone/>
              <a:defRPr sz="6800" b="0" i="0" u="none" strike="noStrike" cap="none">
                <a:solidFill>
                  <a:schemeClr val="dk1"/>
                </a:solidFill>
                <a:latin typeface="Bebas Neue"/>
                <a:ea typeface="Bebas Neue"/>
                <a:cs typeface="Bebas Neue"/>
                <a:sym typeface="Bebas Neue"/>
              </a:defRPr>
            </a:lvl1pPr>
            <a:lvl2pPr marR="0" lvl="1"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2pPr>
            <a:lvl3pPr marR="0" lvl="2"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3pPr>
            <a:lvl4pPr marR="0" lvl="3"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4pPr>
            <a:lvl5pPr marR="0" lvl="4"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5pPr>
            <a:lvl6pPr marR="0" lvl="5"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6pPr>
            <a:lvl7pPr marR="0" lvl="6"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7pPr>
            <a:lvl8pPr marR="0" lvl="7"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8pPr>
            <a:lvl9pPr marR="0" lvl="8" algn="ctr" rtl="0">
              <a:lnSpc>
                <a:spcPct val="100000"/>
              </a:lnSpc>
              <a:spcBef>
                <a:spcPts val="0"/>
              </a:spcBef>
              <a:spcAft>
                <a:spcPts val="0"/>
              </a:spcAft>
              <a:buClr>
                <a:schemeClr val="dk1"/>
              </a:buClr>
              <a:buSzPts val="3600"/>
              <a:buFont typeface="Bebas Neue"/>
              <a:buNone/>
              <a:defRPr sz="3600" b="0" i="0" u="none" strike="noStrike" cap="none">
                <a:solidFill>
                  <a:schemeClr val="dk1"/>
                </a:solidFill>
                <a:latin typeface="Bebas Neue"/>
                <a:ea typeface="Bebas Neue"/>
                <a:cs typeface="Bebas Neue"/>
                <a:sym typeface="Bebas Neue"/>
              </a:defRPr>
            </a:lvl9pPr>
          </a:lstStyle>
          <a:p>
            <a:pPr marL="457200" algn="just">
              <a:lnSpc>
                <a:spcPct val="107000"/>
              </a:lnSpc>
              <a:spcAft>
                <a:spcPts val="800"/>
              </a:spcAft>
            </a:pPr>
            <a:r>
              <a:rPr lang="en-IN" sz="2800" kern="100" dirty="0">
                <a:effectLst/>
                <a:latin typeface="Calibri" panose="020F0502020204030204" pitchFamily="34" charset="0"/>
                <a:ea typeface="Calibri" panose="020F0502020204030204" pitchFamily="34" charset="0"/>
                <a:cs typeface="Times New Roman" panose="02020603050405020304" pitchFamily="18" charset="0"/>
              </a:rPr>
              <a:t>“High discount in Home, Kitchen, pets and low discount in grocery &amp; gourmets foods.”</a:t>
            </a:r>
          </a:p>
        </p:txBody>
      </p:sp>
    </p:spTree>
    <p:extLst>
      <p:ext uri="{BB962C8B-B14F-4D97-AF65-F5344CB8AC3E}">
        <p14:creationId xmlns:p14="http://schemas.microsoft.com/office/powerpoint/2010/main" val="30679931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6" y="734399"/>
            <a:ext cx="695831" cy="243805"/>
            <a:chOff x="2271950" y="2722773"/>
            <a:chExt cx="575876" cy="201775"/>
          </a:xfrm>
        </p:grpSpPr>
        <p:sp>
          <p:nvSpPr>
            <p:cNvPr id="657" name="Google Shape;657;p40"/>
            <p:cNvSpPr/>
            <p:nvPr/>
          </p:nvSpPr>
          <p:spPr>
            <a:xfrm>
              <a:off x="2562326" y="2722773"/>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7516405" y="1492783"/>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40"/>
          <p:cNvSpPr/>
          <p:nvPr/>
        </p:nvSpPr>
        <p:spPr>
          <a:xfrm rot="7201932">
            <a:off x="367595" y="351922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662576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74048016-6BB9-45B7-7E93-B0F0773AA7E3}"/>
              </a:ext>
            </a:extLst>
          </p:cNvPr>
          <p:cNvPicPr>
            <a:picLocks noChangeAspect="1"/>
          </p:cNvPicPr>
          <p:nvPr/>
        </p:nvPicPr>
        <p:blipFill>
          <a:blip r:embed="rId3"/>
          <a:stretch>
            <a:fillRect/>
          </a:stretch>
        </p:blipFill>
        <p:spPr>
          <a:xfrm>
            <a:off x="553559" y="653143"/>
            <a:ext cx="5545328" cy="36830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itle 4">
            <a:extLst>
              <a:ext uri="{FF2B5EF4-FFF2-40B4-BE49-F238E27FC236}">
                <a16:creationId xmlns:a16="http://schemas.microsoft.com/office/drawing/2014/main" id="{D3168811-714A-22DB-1C6B-4280D5EAC02C}"/>
              </a:ext>
            </a:extLst>
          </p:cNvPr>
          <p:cNvSpPr>
            <a:spLocks noGrp="1"/>
          </p:cNvSpPr>
          <p:nvPr>
            <p:ph type="title"/>
          </p:nvPr>
        </p:nvSpPr>
        <p:spPr>
          <a:xfrm>
            <a:off x="453765" y="38845"/>
            <a:ext cx="3748304" cy="614298"/>
          </a:xfrm>
        </p:spPr>
        <p:txBody>
          <a:bodyPr/>
          <a:lstStyle/>
          <a:p>
            <a:r>
              <a:rPr lang="en-IN" sz="3600" dirty="0"/>
              <a:t>Distribution</a:t>
            </a:r>
          </a:p>
        </p:txBody>
      </p:sp>
      <p:sp>
        <p:nvSpPr>
          <p:cNvPr id="6" name="TextBox 5">
            <a:extLst>
              <a:ext uri="{FF2B5EF4-FFF2-40B4-BE49-F238E27FC236}">
                <a16:creationId xmlns:a16="http://schemas.microsoft.com/office/drawing/2014/main" id="{8FD0AA30-B2EC-B964-71C1-7E11020BC780}"/>
              </a:ext>
            </a:extLst>
          </p:cNvPr>
          <p:cNvSpPr txBox="1"/>
          <p:nvPr/>
        </p:nvSpPr>
        <p:spPr>
          <a:xfrm>
            <a:off x="6013914" y="2547954"/>
            <a:ext cx="3130086" cy="743217"/>
          </a:xfrm>
          <a:prstGeom prst="rect">
            <a:avLst/>
          </a:prstGeom>
          <a:noFill/>
        </p:spPr>
        <p:txBody>
          <a:bodyPr wrap="square" rtlCol="0">
            <a:spAutoFit/>
          </a:bodyPr>
          <a:lstStyle/>
          <a:p>
            <a:pPr marL="342900" indent="-342900">
              <a:lnSpc>
                <a:spcPct val="115000"/>
              </a:lnSpc>
              <a:spcAft>
                <a:spcPts val="800"/>
              </a:spcAft>
              <a:buFont typeface="Symbol" panose="05050102010706020507" pitchFamily="18" charset="2"/>
              <a:buChar char=""/>
            </a:pPr>
            <a:r>
              <a:rPr lang="en-US" sz="1600" dirty="0">
                <a:solidFill>
                  <a:schemeClr val="tx1"/>
                </a:solidFill>
                <a:effectLst/>
                <a:latin typeface="Consolas" panose="020B0609020204030204" pitchFamily="49" charset="0"/>
              </a:rPr>
              <a:t>None of the columns are </a:t>
            </a:r>
          </a:p>
          <a:p>
            <a:pPr>
              <a:lnSpc>
                <a:spcPct val="115000"/>
              </a:lnSpc>
              <a:spcAft>
                <a:spcPts val="800"/>
              </a:spcAft>
            </a:pPr>
            <a:r>
              <a:rPr lang="en-US" sz="1600" dirty="0">
                <a:solidFill>
                  <a:schemeClr val="tx1"/>
                </a:solidFill>
                <a:effectLst/>
                <a:latin typeface="Consolas" panose="020B0609020204030204" pitchFamily="49" charset="0"/>
              </a:rPr>
              <a:t>   normally distributed</a:t>
            </a:r>
          </a:p>
        </p:txBody>
      </p:sp>
    </p:spTree>
    <p:extLst>
      <p:ext uri="{BB962C8B-B14F-4D97-AF65-F5344CB8AC3E}">
        <p14:creationId xmlns:p14="http://schemas.microsoft.com/office/powerpoint/2010/main" val="34677204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50" name="Google Shape;650;p40"/>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651" name="Google Shape;651;p40"/>
          <p:cNvSpPr/>
          <p:nvPr/>
        </p:nvSpPr>
        <p:spPr>
          <a:xfrm>
            <a:off x="7234875" y="7045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0"/>
          <p:cNvSpPr/>
          <p:nvPr/>
        </p:nvSpPr>
        <p:spPr>
          <a:xfrm>
            <a:off x="7910100" y="2261476"/>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0"/>
          <p:cNvSpPr/>
          <p:nvPr/>
        </p:nvSpPr>
        <p:spPr>
          <a:xfrm>
            <a:off x="830067" y="3166818"/>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0"/>
          <p:cNvSpPr/>
          <p:nvPr/>
        </p:nvSpPr>
        <p:spPr>
          <a:xfrm>
            <a:off x="1567052" y="425538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0"/>
          <p:cNvSpPr/>
          <p:nvPr/>
        </p:nvSpPr>
        <p:spPr>
          <a:xfrm>
            <a:off x="8172564" y="3182711"/>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6" name="Google Shape;656;p40"/>
          <p:cNvGrpSpPr/>
          <p:nvPr/>
        </p:nvGrpSpPr>
        <p:grpSpPr>
          <a:xfrm>
            <a:off x="7741746" y="734399"/>
            <a:ext cx="695831" cy="243805"/>
            <a:chOff x="2271950" y="2722773"/>
            <a:chExt cx="575876" cy="201775"/>
          </a:xfrm>
        </p:grpSpPr>
        <p:sp>
          <p:nvSpPr>
            <p:cNvPr id="657" name="Google Shape;657;p40"/>
            <p:cNvSpPr/>
            <p:nvPr/>
          </p:nvSpPr>
          <p:spPr>
            <a:xfrm>
              <a:off x="2562326" y="2722773"/>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8" name="Google Shape;658;p4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4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4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4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2" name="Google Shape;662;p40"/>
          <p:cNvSpPr/>
          <p:nvPr/>
        </p:nvSpPr>
        <p:spPr>
          <a:xfrm rot="7198898">
            <a:off x="8095980" y="1299987"/>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3" name="Google Shape;663;p40"/>
          <p:cNvSpPr/>
          <p:nvPr/>
        </p:nvSpPr>
        <p:spPr>
          <a:xfrm rot="7201932">
            <a:off x="367595" y="3519222"/>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40"/>
          <p:cNvSpPr/>
          <p:nvPr/>
        </p:nvSpPr>
        <p:spPr>
          <a:xfrm>
            <a:off x="7342702" y="960337"/>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40"/>
          <p:cNvSpPr/>
          <p:nvPr/>
        </p:nvSpPr>
        <p:spPr>
          <a:xfrm rot="-1685758">
            <a:off x="1428932" y="38078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40"/>
          <p:cNvSpPr/>
          <p:nvPr/>
        </p:nvSpPr>
        <p:spPr>
          <a:xfrm>
            <a:off x="7932086" y="36930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4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4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id="{C582E9F2-AB5E-0C1B-4586-A9644D383757}"/>
              </a:ext>
            </a:extLst>
          </p:cNvPr>
          <p:cNvSpPr txBox="1"/>
          <p:nvPr/>
        </p:nvSpPr>
        <p:spPr>
          <a:xfrm>
            <a:off x="528182" y="1185667"/>
            <a:ext cx="7901517" cy="2893100"/>
          </a:xfrm>
          <a:prstGeom prst="rect">
            <a:avLst/>
          </a:prstGeom>
          <a:noFill/>
        </p:spPr>
        <p:txBody>
          <a:bodyPr wrap="square">
            <a:spAutoFit/>
          </a:bodyPr>
          <a:lstStyle/>
          <a:p>
            <a:pPr marL="285750" indent="-285750" algn="l">
              <a:buFont typeface="Arial" panose="020B0604020202020204" pitchFamily="34" charset="0"/>
              <a:buChar char="•"/>
            </a:pPr>
            <a:r>
              <a:rPr lang="en-US" sz="1300" b="1" i="0" dirty="0">
                <a:solidFill>
                  <a:srgbClr val="D1D5DB"/>
                </a:solidFill>
                <a:effectLst/>
                <a:latin typeface="+mn-lt"/>
              </a:rPr>
              <a:t>Category Dynamics:</a:t>
            </a:r>
            <a:endParaRPr lang="en-US" sz="1300" b="0" i="0" dirty="0">
              <a:solidFill>
                <a:srgbClr val="D1D5DB"/>
              </a:solidFill>
              <a:effectLst/>
              <a:latin typeface="+mn-lt"/>
            </a:endParaRPr>
          </a:p>
          <a:p>
            <a:pPr marL="742950" lvl="1" indent="-285750" algn="l">
              <a:buFont typeface="Arial" panose="020B0604020202020204" pitchFamily="34" charset="0"/>
              <a:buChar char="•"/>
            </a:pPr>
            <a:r>
              <a:rPr lang="en-US" sz="1300" b="0" i="0" dirty="0">
                <a:solidFill>
                  <a:srgbClr val="D1D5DB"/>
                </a:solidFill>
                <a:effectLst/>
                <a:latin typeface="+mn-lt"/>
              </a:rPr>
              <a:t>Varied ratings across categories indicate diverse consumer perceptions and preferences.</a:t>
            </a:r>
          </a:p>
          <a:p>
            <a:pPr marL="285750" indent="-285750" algn="l">
              <a:buFont typeface="Arial" panose="020B0604020202020204" pitchFamily="34" charset="0"/>
              <a:buChar char="•"/>
            </a:pPr>
            <a:r>
              <a:rPr lang="en-US" sz="1300" b="1" i="0" dirty="0">
                <a:solidFill>
                  <a:srgbClr val="D1D5DB"/>
                </a:solidFill>
                <a:effectLst/>
                <a:latin typeface="+mn-lt"/>
              </a:rPr>
              <a:t>Consumer Preferences:</a:t>
            </a:r>
            <a:endParaRPr lang="en-US" sz="1300" b="0" i="0" dirty="0">
              <a:solidFill>
                <a:srgbClr val="D1D5DB"/>
              </a:solidFill>
              <a:effectLst/>
              <a:latin typeface="+mn-lt"/>
            </a:endParaRPr>
          </a:p>
          <a:p>
            <a:pPr marL="742950" lvl="1" indent="-285750" algn="l">
              <a:buFont typeface="Arial" panose="020B0604020202020204" pitchFamily="34" charset="0"/>
              <a:buChar char="•"/>
            </a:pPr>
            <a:r>
              <a:rPr lang="en-US" sz="1300" b="0" i="0" dirty="0">
                <a:solidFill>
                  <a:srgbClr val="D1D5DB"/>
                </a:solidFill>
                <a:effectLst/>
                <a:latin typeface="+mn-lt"/>
              </a:rPr>
              <a:t>Ratings between 3.0 and 4.6 significantly influence sales, showcasing customer-driven market trends.</a:t>
            </a:r>
          </a:p>
          <a:p>
            <a:pPr marL="285750" indent="-285750" algn="l">
              <a:buFont typeface="Arial" panose="020B0604020202020204" pitchFamily="34" charset="0"/>
              <a:buChar char="•"/>
            </a:pPr>
            <a:r>
              <a:rPr lang="en-US" sz="1300" b="1" i="0" dirty="0">
                <a:solidFill>
                  <a:srgbClr val="D1D5DB"/>
                </a:solidFill>
                <a:effectLst/>
                <a:latin typeface="+mn-lt"/>
              </a:rPr>
              <a:t>Market Popularity and Competition:</a:t>
            </a:r>
            <a:endParaRPr lang="en-US" sz="1300" b="0" i="0" dirty="0">
              <a:solidFill>
                <a:srgbClr val="D1D5DB"/>
              </a:solidFill>
              <a:effectLst/>
              <a:latin typeface="+mn-lt"/>
            </a:endParaRPr>
          </a:p>
          <a:p>
            <a:pPr marL="742950" lvl="1" indent="-285750" algn="l">
              <a:buFont typeface="Arial" panose="020B0604020202020204" pitchFamily="34" charset="0"/>
              <a:buChar char="•"/>
            </a:pPr>
            <a:r>
              <a:rPr lang="en-US" sz="1300" b="0" i="0" dirty="0">
                <a:solidFill>
                  <a:srgbClr val="D1D5DB"/>
                </a:solidFill>
                <a:effectLst/>
                <a:latin typeface="+mn-lt"/>
              </a:rPr>
              <a:t>Category competitiveness reflects diverse market landscapes and varying consumer demands.</a:t>
            </a:r>
          </a:p>
          <a:p>
            <a:pPr marL="285750" indent="-285750" algn="l">
              <a:buFont typeface="Arial" panose="020B0604020202020204" pitchFamily="34" charset="0"/>
              <a:buChar char="•"/>
            </a:pPr>
            <a:r>
              <a:rPr lang="en-US" sz="1300" b="1" i="0" dirty="0">
                <a:solidFill>
                  <a:srgbClr val="D1D5DB"/>
                </a:solidFill>
                <a:effectLst/>
                <a:latin typeface="+mn-lt"/>
              </a:rPr>
              <a:t>Sales Performance and Category Trends:</a:t>
            </a:r>
            <a:endParaRPr lang="en-US" sz="1300" b="0" i="0" dirty="0">
              <a:solidFill>
                <a:srgbClr val="D1D5DB"/>
              </a:solidFill>
              <a:effectLst/>
              <a:latin typeface="+mn-lt"/>
            </a:endParaRPr>
          </a:p>
          <a:p>
            <a:pPr marL="742950" lvl="1" indent="-285750" algn="l">
              <a:buFont typeface="Arial" panose="020B0604020202020204" pitchFamily="34" charset="0"/>
              <a:buChar char="•"/>
            </a:pPr>
            <a:r>
              <a:rPr lang="en-US" sz="1300" b="0" i="0" dirty="0">
                <a:solidFill>
                  <a:srgbClr val="D1D5DB"/>
                </a:solidFill>
                <a:effectLst/>
                <a:latin typeface="+mn-lt"/>
              </a:rPr>
              <a:t>Varied category sales performances highlight differing consumer interests and preferences.</a:t>
            </a:r>
          </a:p>
          <a:p>
            <a:pPr marL="285750" indent="-285750" algn="l">
              <a:buFont typeface="Arial" panose="020B0604020202020204" pitchFamily="34" charset="0"/>
              <a:buChar char="•"/>
            </a:pPr>
            <a:r>
              <a:rPr lang="en-US" sz="1300" b="1" i="0" dirty="0">
                <a:solidFill>
                  <a:srgbClr val="D1D5DB"/>
                </a:solidFill>
                <a:effectLst/>
                <a:latin typeface="+mn-lt"/>
              </a:rPr>
              <a:t>Pricing and Discounts:</a:t>
            </a:r>
            <a:endParaRPr lang="en-US" sz="1300" b="0" i="0" dirty="0">
              <a:solidFill>
                <a:srgbClr val="D1D5DB"/>
              </a:solidFill>
              <a:effectLst/>
              <a:latin typeface="+mn-lt"/>
            </a:endParaRPr>
          </a:p>
          <a:p>
            <a:pPr marL="742950" lvl="1" indent="-285750" algn="l">
              <a:buFont typeface="Arial" panose="020B0604020202020204" pitchFamily="34" charset="0"/>
              <a:buChar char="•"/>
            </a:pPr>
            <a:r>
              <a:rPr lang="en-US" sz="1300" b="0" i="0" dirty="0">
                <a:solidFill>
                  <a:srgbClr val="D1D5DB"/>
                </a:solidFill>
                <a:effectLst/>
                <a:latin typeface="+mn-lt"/>
              </a:rPr>
              <a:t>Heavy discount reliance in certain categories implies a strategic sales-boosting approach.</a:t>
            </a:r>
          </a:p>
          <a:p>
            <a:pPr marL="285750" indent="-285750" algn="l">
              <a:buFont typeface="Arial" panose="020B0604020202020204" pitchFamily="34" charset="0"/>
              <a:buChar char="•"/>
            </a:pPr>
            <a:r>
              <a:rPr lang="en-US" sz="1300" b="1" i="0" dirty="0">
                <a:solidFill>
                  <a:srgbClr val="D1D5DB"/>
                </a:solidFill>
                <a:effectLst/>
                <a:latin typeface="+mn-lt"/>
              </a:rPr>
              <a:t>Rating and Sales Correlation:</a:t>
            </a:r>
            <a:endParaRPr lang="en-US" sz="1300" b="0" i="0" dirty="0">
              <a:solidFill>
                <a:srgbClr val="D1D5DB"/>
              </a:solidFill>
              <a:effectLst/>
              <a:latin typeface="+mn-lt"/>
            </a:endParaRPr>
          </a:p>
          <a:p>
            <a:pPr marL="742950" lvl="1" indent="-285750" algn="l">
              <a:buFont typeface="Arial" panose="020B0604020202020204" pitchFamily="34" charset="0"/>
              <a:buChar char="•"/>
            </a:pPr>
            <a:r>
              <a:rPr lang="en-US" sz="1300" b="0" i="0" dirty="0">
                <a:solidFill>
                  <a:srgbClr val="D1D5DB"/>
                </a:solidFill>
                <a:effectLst/>
                <a:latin typeface="+mn-lt"/>
              </a:rPr>
              <a:t>Strong correlations between higher ratings and better sales emphasize customer feedback impact on purchases.</a:t>
            </a:r>
          </a:p>
        </p:txBody>
      </p:sp>
      <p:sp>
        <p:nvSpPr>
          <p:cNvPr id="6" name="Title 4">
            <a:extLst>
              <a:ext uri="{FF2B5EF4-FFF2-40B4-BE49-F238E27FC236}">
                <a16:creationId xmlns:a16="http://schemas.microsoft.com/office/drawing/2014/main" id="{1F4B67F3-6F13-4C81-48EC-8377943AB213}"/>
              </a:ext>
            </a:extLst>
          </p:cNvPr>
          <p:cNvSpPr>
            <a:spLocks noGrp="1"/>
          </p:cNvSpPr>
          <p:nvPr>
            <p:ph type="title"/>
          </p:nvPr>
        </p:nvSpPr>
        <p:spPr>
          <a:xfrm>
            <a:off x="549376" y="646780"/>
            <a:ext cx="3748304" cy="614298"/>
          </a:xfrm>
        </p:spPr>
        <p:txBody>
          <a:bodyPr/>
          <a:lstStyle/>
          <a:p>
            <a:r>
              <a:rPr lang="en-IN" sz="3600" dirty="0"/>
              <a:t>Insights from analysis</a:t>
            </a:r>
          </a:p>
        </p:txBody>
      </p:sp>
    </p:spTree>
    <p:extLst>
      <p:ext uri="{BB962C8B-B14F-4D97-AF65-F5344CB8AC3E}">
        <p14:creationId xmlns:p14="http://schemas.microsoft.com/office/powerpoint/2010/main" val="39772017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614"/>
        <p:cNvGrpSpPr/>
        <p:nvPr/>
      </p:nvGrpSpPr>
      <p:grpSpPr>
        <a:xfrm>
          <a:off x="0" y="0"/>
          <a:ext cx="0" cy="0"/>
          <a:chOff x="0" y="0"/>
          <a:chExt cx="0" cy="0"/>
        </a:xfrm>
      </p:grpSpPr>
      <p:sp>
        <p:nvSpPr>
          <p:cNvPr id="1615" name="Google Shape;1615;p57"/>
          <p:cNvSpPr/>
          <p:nvPr/>
        </p:nvSpPr>
        <p:spPr>
          <a:xfrm>
            <a:off x="4474127" y="597909"/>
            <a:ext cx="1542761" cy="390542"/>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7"/>
          <p:cNvSpPr txBox="1">
            <a:spLocks noGrp="1"/>
          </p:cNvSpPr>
          <p:nvPr>
            <p:ph type="title"/>
          </p:nvPr>
        </p:nvSpPr>
        <p:spPr>
          <a:xfrm>
            <a:off x="4446001" y="603588"/>
            <a:ext cx="1599012" cy="369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Summary</a:t>
            </a:r>
            <a:endParaRPr dirty="0"/>
          </a:p>
        </p:txBody>
      </p:sp>
      <p:sp>
        <p:nvSpPr>
          <p:cNvPr id="1617" name="Google Shape;1617;p57"/>
          <p:cNvSpPr txBox="1">
            <a:spLocks noGrp="1"/>
          </p:cNvSpPr>
          <p:nvPr>
            <p:ph type="subTitle" idx="1"/>
          </p:nvPr>
        </p:nvSpPr>
        <p:spPr>
          <a:xfrm>
            <a:off x="4366301" y="1079551"/>
            <a:ext cx="4516836" cy="97980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sz="1400" b="0" i="0" dirty="0">
                <a:solidFill>
                  <a:srgbClr val="D1D5DB"/>
                </a:solidFill>
                <a:effectLst/>
                <a:latin typeface="+mn-lt"/>
              </a:rPr>
              <a:t>Analyzing Amazon's diverse category dynamics, consumer preferences, sales trends, pricing strategies, and the correlation between ratings and sales offers deep insights into the evolving e-commerce landscape</a:t>
            </a:r>
            <a:endParaRPr sz="1400" dirty="0">
              <a:latin typeface="+mn-lt"/>
            </a:endParaRPr>
          </a:p>
        </p:txBody>
      </p:sp>
      <p:cxnSp>
        <p:nvCxnSpPr>
          <p:cNvPr id="1618" name="Google Shape;1618;p5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19" name="Google Shape;1619;p5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
        <p:nvSpPr>
          <p:cNvPr id="1620" name="Google Shape;1620;p57"/>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a:solidFill>
                  <a:schemeClr val="lt2"/>
                </a:solidFill>
                <a:latin typeface="Bebas Neue"/>
                <a:ea typeface="Bebas Neue"/>
                <a:cs typeface="Bebas Neue"/>
                <a:sym typeface="Bebas Neue"/>
              </a:rPr>
              <a:t>Data ANALYSIS</a:t>
            </a:r>
            <a:endParaRPr>
              <a:solidFill>
                <a:schemeClr val="lt2"/>
              </a:solidFill>
            </a:endParaRPr>
          </a:p>
        </p:txBody>
      </p:sp>
      <p:sp>
        <p:nvSpPr>
          <p:cNvPr id="1621" name="Google Shape;1621;p57"/>
          <p:cNvSpPr/>
          <p:nvPr/>
        </p:nvSpPr>
        <p:spPr>
          <a:xfrm flipH="1">
            <a:off x="4366301" y="1108649"/>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7"/>
          <p:cNvSpPr/>
          <p:nvPr/>
        </p:nvSpPr>
        <p:spPr>
          <a:xfrm flipH="1">
            <a:off x="5457008"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3" name="Google Shape;1623;p57"/>
          <p:cNvGrpSpPr/>
          <p:nvPr/>
        </p:nvGrpSpPr>
        <p:grpSpPr>
          <a:xfrm>
            <a:off x="706040" y="883365"/>
            <a:ext cx="3660264" cy="3454307"/>
            <a:chOff x="706040" y="883365"/>
            <a:chExt cx="3660264" cy="3454307"/>
          </a:xfrm>
        </p:grpSpPr>
        <p:sp>
          <p:nvSpPr>
            <p:cNvPr id="1624" name="Google Shape;1624;p57"/>
            <p:cNvSpPr/>
            <p:nvPr/>
          </p:nvSpPr>
          <p:spPr>
            <a:xfrm>
              <a:off x="2305683" y="1221248"/>
              <a:ext cx="517858" cy="49154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5" name="Google Shape;1625;p57"/>
            <p:cNvGrpSpPr/>
            <p:nvPr/>
          </p:nvGrpSpPr>
          <p:grpSpPr>
            <a:xfrm flipH="1">
              <a:off x="3131991" y="2597216"/>
              <a:ext cx="858975" cy="300968"/>
              <a:chOff x="2271950" y="2722775"/>
              <a:chExt cx="575875" cy="201775"/>
            </a:xfrm>
          </p:grpSpPr>
          <p:sp>
            <p:nvSpPr>
              <p:cNvPr id="1626" name="Google Shape;1626;p5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1" name="Google Shape;1631;p57"/>
            <p:cNvGrpSpPr/>
            <p:nvPr/>
          </p:nvGrpSpPr>
          <p:grpSpPr>
            <a:xfrm>
              <a:off x="1142462" y="1564560"/>
              <a:ext cx="2338579" cy="2014768"/>
              <a:chOff x="4546896" y="1377977"/>
              <a:chExt cx="2655063" cy="2287430"/>
            </a:xfrm>
          </p:grpSpPr>
          <p:sp>
            <p:nvSpPr>
              <p:cNvPr id="1632" name="Google Shape;1632;p57"/>
              <p:cNvSpPr/>
              <p:nvPr/>
            </p:nvSpPr>
            <p:spPr>
              <a:xfrm>
                <a:off x="4566233" y="1677948"/>
                <a:ext cx="2635726" cy="1987458"/>
              </a:xfrm>
              <a:custGeom>
                <a:avLst/>
                <a:gdLst/>
                <a:ahLst/>
                <a:cxnLst/>
                <a:rect l="l" t="t" r="r" b="b"/>
                <a:pathLst>
                  <a:path w="72790" h="54887" extrusionOk="0">
                    <a:moveTo>
                      <a:pt x="0" y="14163"/>
                    </a:moveTo>
                    <a:lnTo>
                      <a:pt x="8658" y="47956"/>
                    </a:lnTo>
                    <a:lnTo>
                      <a:pt x="10653" y="54886"/>
                    </a:lnTo>
                    <a:cubicBezTo>
                      <a:pt x="10653" y="54886"/>
                      <a:pt x="26312" y="46638"/>
                      <a:pt x="41722" y="46923"/>
                    </a:cubicBezTo>
                    <a:cubicBezTo>
                      <a:pt x="57024" y="38764"/>
                      <a:pt x="72790" y="38942"/>
                      <a:pt x="72790" y="38942"/>
                    </a:cubicBezTo>
                    <a:lnTo>
                      <a:pt x="71240" y="33295"/>
                    </a:lnTo>
                    <a:lnTo>
                      <a:pt x="62707" y="0"/>
                    </a:lnTo>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7"/>
              <p:cNvSpPr/>
              <p:nvPr/>
            </p:nvSpPr>
            <p:spPr>
              <a:xfrm>
                <a:off x="4557217" y="1643729"/>
                <a:ext cx="2635726" cy="1986843"/>
              </a:xfrm>
              <a:custGeom>
                <a:avLst/>
                <a:gdLst/>
                <a:ahLst/>
                <a:cxnLst/>
                <a:rect l="l" t="t" r="r" b="b"/>
                <a:pathLst>
                  <a:path w="72790" h="54870" extrusionOk="0">
                    <a:moveTo>
                      <a:pt x="1105" y="13682"/>
                    </a:moveTo>
                    <a:cubicBezTo>
                      <a:pt x="659" y="13860"/>
                      <a:pt x="0" y="14163"/>
                      <a:pt x="0" y="14163"/>
                    </a:cubicBezTo>
                    <a:lnTo>
                      <a:pt x="8658" y="47957"/>
                    </a:lnTo>
                    <a:lnTo>
                      <a:pt x="10653" y="54869"/>
                    </a:lnTo>
                    <a:cubicBezTo>
                      <a:pt x="10653" y="54869"/>
                      <a:pt x="26312" y="46639"/>
                      <a:pt x="41721" y="46906"/>
                    </a:cubicBezTo>
                    <a:cubicBezTo>
                      <a:pt x="57024" y="38765"/>
                      <a:pt x="72789" y="38943"/>
                      <a:pt x="72789" y="38943"/>
                    </a:cubicBezTo>
                    <a:lnTo>
                      <a:pt x="71240" y="33278"/>
                    </a:lnTo>
                    <a:lnTo>
                      <a:pt x="62707" y="1"/>
                    </a:lnTo>
                    <a:cubicBezTo>
                      <a:pt x="62707" y="1"/>
                      <a:pt x="62297" y="1"/>
                      <a:pt x="61549" y="19"/>
                    </a:cubicBezTo>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7"/>
              <p:cNvSpPr/>
              <p:nvPr/>
            </p:nvSpPr>
            <p:spPr>
              <a:xfrm>
                <a:off x="5687360" y="1576666"/>
                <a:ext cx="1403029" cy="1693288"/>
              </a:xfrm>
              <a:custGeom>
                <a:avLst/>
                <a:gdLst/>
                <a:ahLst/>
                <a:cxnLst/>
                <a:rect l="l" t="t" r="r" b="b"/>
                <a:pathLst>
                  <a:path w="38747" h="46763" extrusionOk="0">
                    <a:moveTo>
                      <a:pt x="1" y="7839"/>
                    </a:moveTo>
                    <a:lnTo>
                      <a:pt x="9977" y="46763"/>
                    </a:lnTo>
                    <a:cubicBezTo>
                      <a:pt x="24086" y="38907"/>
                      <a:pt x="38747" y="39388"/>
                      <a:pt x="38747" y="39388"/>
                    </a:cubicBezTo>
                    <a:lnTo>
                      <a:pt x="38604" y="33420"/>
                    </a:lnTo>
                    <a:lnTo>
                      <a:pt x="30071" y="143"/>
                    </a:lnTo>
                    <a:cubicBezTo>
                      <a:pt x="30071" y="143"/>
                      <a:pt x="14110" y="0"/>
                      <a:pt x="1" y="7839"/>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7"/>
              <p:cNvSpPr/>
              <p:nvPr/>
            </p:nvSpPr>
            <p:spPr>
              <a:xfrm>
                <a:off x="4546896" y="1377977"/>
                <a:ext cx="2540240" cy="1972612"/>
              </a:xfrm>
              <a:custGeom>
                <a:avLst/>
                <a:gdLst/>
                <a:ahLst/>
                <a:cxnLst/>
                <a:rect l="l" t="t" r="r" b="b"/>
                <a:pathLst>
                  <a:path w="70153" h="54477" extrusionOk="0">
                    <a:moveTo>
                      <a:pt x="60159" y="125"/>
                    </a:moveTo>
                    <a:cubicBezTo>
                      <a:pt x="60159" y="125"/>
                      <a:pt x="44197" y="0"/>
                      <a:pt x="30088" y="7839"/>
                    </a:cubicBezTo>
                    <a:cubicBezTo>
                      <a:pt x="15730" y="7287"/>
                      <a:pt x="0" y="15552"/>
                      <a:pt x="0" y="15552"/>
                    </a:cubicBezTo>
                    <a:lnTo>
                      <a:pt x="9976" y="54477"/>
                    </a:lnTo>
                    <a:cubicBezTo>
                      <a:pt x="9976" y="54477"/>
                      <a:pt x="25706" y="46211"/>
                      <a:pt x="40064" y="46763"/>
                    </a:cubicBezTo>
                    <a:cubicBezTo>
                      <a:pt x="54173" y="38907"/>
                      <a:pt x="70153" y="39049"/>
                      <a:pt x="70153" y="39049"/>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7"/>
              <p:cNvSpPr/>
              <p:nvPr/>
            </p:nvSpPr>
            <p:spPr>
              <a:xfrm>
                <a:off x="4546896" y="1641810"/>
                <a:ext cx="1450754" cy="1708786"/>
              </a:xfrm>
              <a:custGeom>
                <a:avLst/>
                <a:gdLst/>
                <a:ahLst/>
                <a:cxnLst/>
                <a:rect l="l" t="t" r="r" b="b"/>
                <a:pathLst>
                  <a:path w="40065" h="47191" extrusionOk="0">
                    <a:moveTo>
                      <a:pt x="0" y="8266"/>
                    </a:moveTo>
                    <a:lnTo>
                      <a:pt x="9976" y="47191"/>
                    </a:lnTo>
                    <a:cubicBezTo>
                      <a:pt x="9976" y="47191"/>
                      <a:pt x="25706" y="38925"/>
                      <a:pt x="40064" y="39477"/>
                    </a:cubicBezTo>
                    <a:lnTo>
                      <a:pt x="30088" y="553"/>
                    </a:lnTo>
                    <a:cubicBezTo>
                      <a:pt x="15730" y="1"/>
                      <a:pt x="0" y="8266"/>
                      <a:pt x="0" y="8266"/>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7"/>
              <p:cNvSpPr/>
              <p:nvPr/>
            </p:nvSpPr>
            <p:spPr>
              <a:xfrm>
                <a:off x="4566233" y="1677948"/>
                <a:ext cx="2635726" cy="1987458"/>
              </a:xfrm>
              <a:custGeom>
                <a:avLst/>
                <a:gdLst/>
                <a:ahLst/>
                <a:cxnLst/>
                <a:rect l="l" t="t" r="r" b="b"/>
                <a:pathLst>
                  <a:path w="72790" h="54887" fill="none" extrusionOk="0">
                    <a:moveTo>
                      <a:pt x="0" y="14163"/>
                    </a:moveTo>
                    <a:lnTo>
                      <a:pt x="8658" y="47956"/>
                    </a:lnTo>
                    <a:lnTo>
                      <a:pt x="10653" y="54886"/>
                    </a:lnTo>
                    <a:cubicBezTo>
                      <a:pt x="10653" y="54886"/>
                      <a:pt x="26312" y="46638"/>
                      <a:pt x="41722" y="46923"/>
                    </a:cubicBezTo>
                    <a:cubicBezTo>
                      <a:pt x="57024" y="38764"/>
                      <a:pt x="72790" y="38942"/>
                      <a:pt x="72790" y="38942"/>
                    </a:cubicBezTo>
                    <a:lnTo>
                      <a:pt x="71240" y="33295"/>
                    </a:lnTo>
                    <a:lnTo>
                      <a:pt x="62707" y="0"/>
                    </a:ln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7"/>
              <p:cNvSpPr/>
              <p:nvPr/>
            </p:nvSpPr>
            <p:spPr>
              <a:xfrm>
                <a:off x="4557217" y="1643729"/>
                <a:ext cx="2635726" cy="1986843"/>
              </a:xfrm>
              <a:custGeom>
                <a:avLst/>
                <a:gdLst/>
                <a:ahLst/>
                <a:cxnLst/>
                <a:rect l="l" t="t" r="r" b="b"/>
                <a:pathLst>
                  <a:path w="72790" h="54870" fill="none" extrusionOk="0">
                    <a:moveTo>
                      <a:pt x="1105" y="13682"/>
                    </a:moveTo>
                    <a:cubicBezTo>
                      <a:pt x="659" y="13860"/>
                      <a:pt x="0" y="14163"/>
                      <a:pt x="0" y="14163"/>
                    </a:cubicBezTo>
                    <a:lnTo>
                      <a:pt x="8658" y="47957"/>
                    </a:lnTo>
                    <a:lnTo>
                      <a:pt x="10653" y="54869"/>
                    </a:lnTo>
                    <a:cubicBezTo>
                      <a:pt x="10653" y="54869"/>
                      <a:pt x="26312" y="46639"/>
                      <a:pt x="41721" y="46906"/>
                    </a:cubicBezTo>
                    <a:cubicBezTo>
                      <a:pt x="57024" y="38765"/>
                      <a:pt x="72789" y="38943"/>
                      <a:pt x="72789" y="38943"/>
                    </a:cubicBezTo>
                    <a:lnTo>
                      <a:pt x="71240" y="33278"/>
                    </a:lnTo>
                    <a:lnTo>
                      <a:pt x="62707" y="1"/>
                    </a:lnTo>
                    <a:cubicBezTo>
                      <a:pt x="62707" y="1"/>
                      <a:pt x="62297" y="1"/>
                      <a:pt x="61549" y="19"/>
                    </a:cubicBez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7"/>
              <p:cNvSpPr/>
              <p:nvPr/>
            </p:nvSpPr>
            <p:spPr>
              <a:xfrm>
                <a:off x="4597845" y="1581808"/>
                <a:ext cx="2492515" cy="1955195"/>
              </a:xfrm>
              <a:custGeom>
                <a:avLst/>
                <a:gdLst/>
                <a:ahLst/>
                <a:cxnLst/>
                <a:rect l="l" t="t" r="r" b="b"/>
                <a:pathLst>
                  <a:path w="68835" h="53996" fill="none" extrusionOk="0">
                    <a:moveTo>
                      <a:pt x="0" y="15410"/>
                    </a:moveTo>
                    <a:lnTo>
                      <a:pt x="8658" y="49204"/>
                    </a:lnTo>
                    <a:lnTo>
                      <a:pt x="11277" y="53996"/>
                    </a:lnTo>
                    <a:cubicBezTo>
                      <a:pt x="11277" y="53996"/>
                      <a:pt x="25706" y="46069"/>
                      <a:pt x="40065" y="46621"/>
                    </a:cubicBezTo>
                    <a:cubicBezTo>
                      <a:pt x="54174" y="38765"/>
                      <a:pt x="68835" y="39246"/>
                      <a:pt x="68835" y="39246"/>
                    </a:cubicBezTo>
                    <a:lnTo>
                      <a:pt x="68692" y="33278"/>
                    </a:lnTo>
                    <a:lnTo>
                      <a:pt x="60159" y="1"/>
                    </a:ln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7"/>
              <p:cNvSpPr/>
              <p:nvPr/>
            </p:nvSpPr>
            <p:spPr>
              <a:xfrm>
                <a:off x="4546896" y="1377977"/>
                <a:ext cx="2540240" cy="1972612"/>
              </a:xfrm>
              <a:custGeom>
                <a:avLst/>
                <a:gdLst/>
                <a:ahLst/>
                <a:cxnLst/>
                <a:rect l="l" t="t" r="r" b="b"/>
                <a:pathLst>
                  <a:path w="70153" h="54477" fill="none" extrusionOk="0">
                    <a:moveTo>
                      <a:pt x="60159" y="125"/>
                    </a:moveTo>
                    <a:cubicBezTo>
                      <a:pt x="60159" y="125"/>
                      <a:pt x="44197" y="0"/>
                      <a:pt x="30088" y="7839"/>
                    </a:cubicBezTo>
                    <a:cubicBezTo>
                      <a:pt x="15730" y="7287"/>
                      <a:pt x="0" y="15552"/>
                      <a:pt x="0" y="15552"/>
                    </a:cubicBezTo>
                    <a:lnTo>
                      <a:pt x="9976" y="54477"/>
                    </a:lnTo>
                    <a:cubicBezTo>
                      <a:pt x="9976" y="54477"/>
                      <a:pt x="25706" y="46211"/>
                      <a:pt x="40064" y="46763"/>
                    </a:cubicBezTo>
                    <a:cubicBezTo>
                      <a:pt x="54173" y="38907"/>
                      <a:pt x="70153" y="39049"/>
                      <a:pt x="70153" y="39049"/>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7"/>
              <p:cNvSpPr/>
              <p:nvPr/>
            </p:nvSpPr>
            <p:spPr>
              <a:xfrm>
                <a:off x="4546896" y="1641810"/>
                <a:ext cx="1450754" cy="1708786"/>
              </a:xfrm>
              <a:custGeom>
                <a:avLst/>
                <a:gdLst/>
                <a:ahLst/>
                <a:cxnLst/>
                <a:rect l="l" t="t" r="r" b="b"/>
                <a:pathLst>
                  <a:path w="40065" h="47191" fill="none" extrusionOk="0">
                    <a:moveTo>
                      <a:pt x="0" y="8266"/>
                    </a:moveTo>
                    <a:lnTo>
                      <a:pt x="9976" y="47191"/>
                    </a:lnTo>
                    <a:cubicBezTo>
                      <a:pt x="9976" y="47191"/>
                      <a:pt x="25706" y="38925"/>
                      <a:pt x="40064" y="39477"/>
                    </a:cubicBezTo>
                    <a:lnTo>
                      <a:pt x="30088" y="553"/>
                    </a:lnTo>
                    <a:cubicBezTo>
                      <a:pt x="15730" y="1"/>
                      <a:pt x="0" y="8266"/>
                      <a:pt x="0" y="826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7"/>
              <p:cNvSpPr/>
              <p:nvPr/>
            </p:nvSpPr>
            <p:spPr>
              <a:xfrm>
                <a:off x="5595782" y="1661146"/>
                <a:ext cx="40012" cy="688"/>
              </a:xfrm>
              <a:custGeom>
                <a:avLst/>
                <a:gdLst/>
                <a:ahLst/>
                <a:cxnLst/>
                <a:rect l="l" t="t" r="r" b="b"/>
                <a:pathLst>
                  <a:path w="1105" h="19" extrusionOk="0">
                    <a:moveTo>
                      <a:pt x="0" y="1"/>
                    </a:moveTo>
                    <a:cubicBezTo>
                      <a:pt x="356" y="1"/>
                      <a:pt x="748" y="19"/>
                      <a:pt x="1105" y="19"/>
                    </a:cubicBezTo>
                    <a:cubicBezTo>
                      <a:pt x="748" y="19"/>
                      <a:pt x="374" y="1"/>
                      <a:pt x="0" y="1"/>
                    </a:cubicBez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7"/>
              <p:cNvSpPr/>
              <p:nvPr/>
            </p:nvSpPr>
            <p:spPr>
              <a:xfrm>
                <a:off x="5593175" y="1661146"/>
                <a:ext cx="36" cy="36"/>
              </a:xfrm>
              <a:custGeom>
                <a:avLst/>
                <a:gdLst/>
                <a:ahLst/>
                <a:cxnLst/>
                <a:rect l="l" t="t" r="r" b="b"/>
                <a:pathLst>
                  <a:path w="1" h="1" extrusionOk="0">
                    <a:moveTo>
                      <a:pt x="1" y="1"/>
                    </a:moveTo>
                    <a:close/>
                  </a:path>
                </a:pathLst>
              </a:custGeom>
              <a:gradFill>
                <a:gsLst>
                  <a:gs pos="0">
                    <a:schemeClr val="dk2"/>
                  </a:gs>
                  <a:gs pos="100000">
                    <a:schemeClr val="lt1"/>
                  </a:gs>
                </a:gsLst>
                <a:lin ang="8099331"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7"/>
              <p:cNvSpPr/>
              <p:nvPr/>
            </p:nvSpPr>
            <p:spPr>
              <a:xfrm>
                <a:off x="4971977" y="3106145"/>
                <a:ext cx="988931" cy="282547"/>
              </a:xfrm>
              <a:custGeom>
                <a:avLst/>
                <a:gdLst/>
                <a:ahLst/>
                <a:cxnLst/>
                <a:rect l="l" t="t" r="r" b="b"/>
                <a:pathLst>
                  <a:path w="27311" h="7803" fill="none" extrusionOk="0">
                    <a:moveTo>
                      <a:pt x="27310" y="392"/>
                    </a:moveTo>
                    <a:cubicBezTo>
                      <a:pt x="27310" y="392"/>
                      <a:pt x="15250" y="0"/>
                      <a:pt x="1" y="7803"/>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7"/>
              <p:cNvSpPr/>
              <p:nvPr/>
            </p:nvSpPr>
            <p:spPr>
              <a:xfrm>
                <a:off x="4988742" y="3147425"/>
                <a:ext cx="988931" cy="282547"/>
              </a:xfrm>
              <a:custGeom>
                <a:avLst/>
                <a:gdLst/>
                <a:ahLst/>
                <a:cxnLst/>
                <a:rect l="l" t="t" r="r" b="b"/>
                <a:pathLst>
                  <a:path w="27311" h="7803" fill="none" extrusionOk="0">
                    <a:moveTo>
                      <a:pt x="27310" y="392"/>
                    </a:moveTo>
                    <a:cubicBezTo>
                      <a:pt x="27310" y="392"/>
                      <a:pt x="15268" y="0"/>
                      <a:pt x="1" y="7803"/>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7"/>
              <p:cNvSpPr/>
              <p:nvPr/>
            </p:nvSpPr>
            <p:spPr>
              <a:xfrm>
                <a:off x="5008115" y="3190625"/>
                <a:ext cx="988895" cy="282583"/>
              </a:xfrm>
              <a:custGeom>
                <a:avLst/>
                <a:gdLst/>
                <a:ahLst/>
                <a:cxnLst/>
                <a:rect l="l" t="t" r="r" b="b"/>
                <a:pathLst>
                  <a:path w="27310" h="7804" fill="none" extrusionOk="0">
                    <a:moveTo>
                      <a:pt x="27310" y="410"/>
                    </a:moveTo>
                    <a:cubicBezTo>
                      <a:pt x="27310" y="410"/>
                      <a:pt x="15249" y="1"/>
                      <a:pt x="0" y="7803"/>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7"/>
              <p:cNvSpPr/>
              <p:nvPr/>
            </p:nvSpPr>
            <p:spPr>
              <a:xfrm>
                <a:off x="6037628" y="2848106"/>
                <a:ext cx="991502" cy="257417"/>
              </a:xfrm>
              <a:custGeom>
                <a:avLst/>
                <a:gdLst/>
                <a:ahLst/>
                <a:cxnLst/>
                <a:rect l="l" t="t" r="r" b="b"/>
                <a:pathLst>
                  <a:path w="27382" h="7109" fill="none" extrusionOk="0">
                    <a:moveTo>
                      <a:pt x="1" y="7108"/>
                    </a:moveTo>
                    <a:cubicBezTo>
                      <a:pt x="1" y="7108"/>
                      <a:pt x="10262" y="802"/>
                      <a:pt x="27382" y="0"/>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7"/>
              <p:cNvSpPr/>
              <p:nvPr/>
            </p:nvSpPr>
            <p:spPr>
              <a:xfrm>
                <a:off x="6042806" y="2892609"/>
                <a:ext cx="992118" cy="257417"/>
              </a:xfrm>
              <a:custGeom>
                <a:avLst/>
                <a:gdLst/>
                <a:ahLst/>
                <a:cxnLst/>
                <a:rect l="l" t="t" r="r" b="b"/>
                <a:pathLst>
                  <a:path w="27399" h="7109" fill="none" extrusionOk="0">
                    <a:moveTo>
                      <a:pt x="0" y="7108"/>
                    </a:moveTo>
                    <a:cubicBezTo>
                      <a:pt x="0" y="7108"/>
                      <a:pt x="10279" y="802"/>
                      <a:pt x="27399" y="0"/>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7"/>
              <p:cNvSpPr/>
              <p:nvPr/>
            </p:nvSpPr>
            <p:spPr>
              <a:xfrm>
                <a:off x="6047948" y="2939683"/>
                <a:ext cx="992154" cy="257417"/>
              </a:xfrm>
              <a:custGeom>
                <a:avLst/>
                <a:gdLst/>
                <a:ahLst/>
                <a:cxnLst/>
                <a:rect l="l" t="t" r="r" b="b"/>
                <a:pathLst>
                  <a:path w="27400" h="7109" fill="none" extrusionOk="0">
                    <a:moveTo>
                      <a:pt x="1" y="7109"/>
                    </a:moveTo>
                    <a:cubicBezTo>
                      <a:pt x="1" y="7109"/>
                      <a:pt x="10262" y="803"/>
                      <a:pt x="27399" y="1"/>
                    </a:cubicBezTo>
                  </a:path>
                </a:pathLst>
              </a:custGeom>
              <a:gradFill>
                <a:gsLst>
                  <a:gs pos="0">
                    <a:schemeClr val="dk2"/>
                  </a:gs>
                  <a:gs pos="100000">
                    <a:schemeClr val="lt1"/>
                  </a:gs>
                </a:gsLst>
                <a:lin ang="8099331" scaled="0"/>
              </a:gradFill>
              <a:ln w="9525"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7"/>
              <p:cNvSpPr/>
              <p:nvPr/>
            </p:nvSpPr>
            <p:spPr>
              <a:xfrm>
                <a:off x="5997651" y="3070658"/>
                <a:ext cx="50984" cy="199336"/>
              </a:xfrm>
              <a:custGeom>
                <a:avLst/>
                <a:gdLst/>
                <a:ahLst/>
                <a:cxnLst/>
                <a:rect l="l" t="t" r="r" b="b"/>
                <a:pathLst>
                  <a:path w="1408" h="5505" fill="none" extrusionOk="0">
                    <a:moveTo>
                      <a:pt x="0" y="0"/>
                    </a:moveTo>
                    <a:lnTo>
                      <a:pt x="1408" y="5505"/>
                    </a:lnTo>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7"/>
              <p:cNvSpPr/>
              <p:nvPr/>
            </p:nvSpPr>
            <p:spPr>
              <a:xfrm>
                <a:off x="4693297" y="1840499"/>
                <a:ext cx="888304" cy="293518"/>
              </a:xfrm>
              <a:custGeom>
                <a:avLst/>
                <a:gdLst/>
                <a:ahLst/>
                <a:cxnLst/>
                <a:rect l="l" t="t" r="r" b="b"/>
                <a:pathLst>
                  <a:path w="24532" h="8106" fill="none" extrusionOk="0">
                    <a:moveTo>
                      <a:pt x="820" y="8106"/>
                    </a:moveTo>
                    <a:lnTo>
                      <a:pt x="1" y="6289"/>
                    </a:lnTo>
                    <a:cubicBezTo>
                      <a:pt x="10743" y="1443"/>
                      <a:pt x="19899" y="268"/>
                      <a:pt x="24407" y="0"/>
                    </a:cubicBezTo>
                    <a:lnTo>
                      <a:pt x="24531" y="2013"/>
                    </a:lnTo>
                    <a:cubicBezTo>
                      <a:pt x="20167" y="2263"/>
                      <a:pt x="11277"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7"/>
              <p:cNvSpPr/>
              <p:nvPr/>
            </p:nvSpPr>
            <p:spPr>
              <a:xfrm>
                <a:off x="4741675" y="2028869"/>
                <a:ext cx="888304" cy="293518"/>
              </a:xfrm>
              <a:custGeom>
                <a:avLst/>
                <a:gdLst/>
                <a:ahLst/>
                <a:cxnLst/>
                <a:rect l="l" t="t" r="r" b="b"/>
                <a:pathLst>
                  <a:path w="24532" h="8106" fill="none" extrusionOk="0">
                    <a:moveTo>
                      <a:pt x="820" y="8106"/>
                    </a:moveTo>
                    <a:lnTo>
                      <a:pt x="1" y="6271"/>
                    </a:lnTo>
                    <a:cubicBezTo>
                      <a:pt x="10743" y="1443"/>
                      <a:pt x="19900" y="267"/>
                      <a:pt x="24407" y="0"/>
                    </a:cubicBezTo>
                    <a:lnTo>
                      <a:pt x="24531" y="1995"/>
                    </a:lnTo>
                    <a:cubicBezTo>
                      <a:pt x="20167" y="2263"/>
                      <a:pt x="11277"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7"/>
              <p:cNvSpPr/>
              <p:nvPr/>
            </p:nvSpPr>
            <p:spPr>
              <a:xfrm>
                <a:off x="4798454" y="2216586"/>
                <a:ext cx="887652" cy="294170"/>
              </a:xfrm>
              <a:custGeom>
                <a:avLst/>
                <a:gdLst/>
                <a:ahLst/>
                <a:cxnLst/>
                <a:rect l="l" t="t" r="r" b="b"/>
                <a:pathLst>
                  <a:path w="24514" h="8124" fill="none" extrusionOk="0">
                    <a:moveTo>
                      <a:pt x="820" y="8123"/>
                    </a:moveTo>
                    <a:lnTo>
                      <a:pt x="1" y="6289"/>
                    </a:lnTo>
                    <a:cubicBezTo>
                      <a:pt x="10743" y="1461"/>
                      <a:pt x="19899" y="285"/>
                      <a:pt x="24388" y="0"/>
                    </a:cubicBezTo>
                    <a:lnTo>
                      <a:pt x="24513" y="2013"/>
                    </a:lnTo>
                    <a:cubicBezTo>
                      <a:pt x="20149" y="2280"/>
                      <a:pt x="11259" y="3420"/>
                      <a:pt x="820" y="8123"/>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7"/>
              <p:cNvSpPr/>
              <p:nvPr/>
            </p:nvSpPr>
            <p:spPr>
              <a:xfrm>
                <a:off x="4849403" y="2413321"/>
                <a:ext cx="887652" cy="293518"/>
              </a:xfrm>
              <a:custGeom>
                <a:avLst/>
                <a:gdLst/>
                <a:ahLst/>
                <a:cxnLst/>
                <a:rect l="l" t="t" r="r" b="b"/>
                <a:pathLst>
                  <a:path w="24514" h="8106" fill="none" extrusionOk="0">
                    <a:moveTo>
                      <a:pt x="820" y="8106"/>
                    </a:moveTo>
                    <a:lnTo>
                      <a:pt x="1" y="6271"/>
                    </a:lnTo>
                    <a:cubicBezTo>
                      <a:pt x="10743" y="1443"/>
                      <a:pt x="19900" y="268"/>
                      <a:pt x="24389" y="0"/>
                    </a:cubicBezTo>
                    <a:lnTo>
                      <a:pt x="24513" y="1996"/>
                    </a:lnTo>
                    <a:cubicBezTo>
                      <a:pt x="20149" y="2263"/>
                      <a:pt x="11277"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7"/>
              <p:cNvSpPr/>
              <p:nvPr/>
            </p:nvSpPr>
            <p:spPr>
              <a:xfrm>
                <a:off x="4895209" y="2609439"/>
                <a:ext cx="887652" cy="293518"/>
              </a:xfrm>
              <a:custGeom>
                <a:avLst/>
                <a:gdLst/>
                <a:ahLst/>
                <a:cxnLst/>
                <a:rect l="l" t="t" r="r" b="b"/>
                <a:pathLst>
                  <a:path w="24514" h="8106" fill="none" extrusionOk="0">
                    <a:moveTo>
                      <a:pt x="820" y="8106"/>
                    </a:moveTo>
                    <a:lnTo>
                      <a:pt x="1" y="6271"/>
                    </a:lnTo>
                    <a:cubicBezTo>
                      <a:pt x="10743" y="1443"/>
                      <a:pt x="19899" y="267"/>
                      <a:pt x="24389" y="0"/>
                    </a:cubicBezTo>
                    <a:lnTo>
                      <a:pt x="24513" y="1995"/>
                    </a:lnTo>
                    <a:cubicBezTo>
                      <a:pt x="20149" y="2262"/>
                      <a:pt x="11259" y="3403"/>
                      <a:pt x="820" y="8106"/>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7"/>
              <p:cNvSpPr/>
              <p:nvPr/>
            </p:nvSpPr>
            <p:spPr>
              <a:xfrm>
                <a:off x="5775099" y="1589557"/>
                <a:ext cx="888919" cy="289680"/>
              </a:xfrm>
              <a:custGeom>
                <a:avLst/>
                <a:gdLst/>
                <a:ahLst/>
                <a:cxnLst/>
                <a:rect l="l" t="t" r="r" b="b"/>
                <a:pathLst>
                  <a:path w="24549" h="8000" fill="none" extrusionOk="0">
                    <a:moveTo>
                      <a:pt x="802" y="7999"/>
                    </a:moveTo>
                    <a:lnTo>
                      <a:pt x="1" y="6164"/>
                    </a:lnTo>
                    <a:cubicBezTo>
                      <a:pt x="10760" y="1390"/>
                      <a:pt x="19935" y="250"/>
                      <a:pt x="24424" y="1"/>
                    </a:cubicBezTo>
                    <a:lnTo>
                      <a:pt x="24549" y="2014"/>
                    </a:lnTo>
                    <a:cubicBezTo>
                      <a:pt x="20184" y="2245"/>
                      <a:pt x="11295" y="3350"/>
                      <a:pt x="802" y="7999"/>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7"/>
              <p:cNvSpPr/>
              <p:nvPr/>
            </p:nvSpPr>
            <p:spPr>
              <a:xfrm>
                <a:off x="5822173" y="1778579"/>
                <a:ext cx="888956" cy="288992"/>
              </a:xfrm>
              <a:custGeom>
                <a:avLst/>
                <a:gdLst/>
                <a:ahLst/>
                <a:cxnLst/>
                <a:rect l="l" t="t" r="r" b="b"/>
                <a:pathLst>
                  <a:path w="24550" h="7981" fill="none" extrusionOk="0">
                    <a:moveTo>
                      <a:pt x="820" y="7981"/>
                    </a:moveTo>
                    <a:lnTo>
                      <a:pt x="1" y="6146"/>
                    </a:lnTo>
                    <a:cubicBezTo>
                      <a:pt x="10779" y="1372"/>
                      <a:pt x="19935" y="232"/>
                      <a:pt x="24442" y="0"/>
                    </a:cubicBezTo>
                    <a:lnTo>
                      <a:pt x="24549" y="1995"/>
                    </a:lnTo>
                    <a:cubicBezTo>
                      <a:pt x="20185" y="2227"/>
                      <a:pt x="11295" y="3331"/>
                      <a:pt x="820" y="7981"/>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7"/>
              <p:cNvSpPr/>
              <p:nvPr/>
            </p:nvSpPr>
            <p:spPr>
              <a:xfrm>
                <a:off x="5877648" y="1966912"/>
                <a:ext cx="888955" cy="289028"/>
              </a:xfrm>
              <a:custGeom>
                <a:avLst/>
                <a:gdLst/>
                <a:ahLst/>
                <a:cxnLst/>
                <a:rect l="l" t="t" r="r" b="b"/>
                <a:pathLst>
                  <a:path w="24550" h="7982" fill="none" extrusionOk="0">
                    <a:moveTo>
                      <a:pt x="820" y="7982"/>
                    </a:moveTo>
                    <a:lnTo>
                      <a:pt x="1" y="6147"/>
                    </a:lnTo>
                    <a:cubicBezTo>
                      <a:pt x="10779" y="1373"/>
                      <a:pt x="19935" y="250"/>
                      <a:pt x="24442" y="1"/>
                    </a:cubicBezTo>
                    <a:lnTo>
                      <a:pt x="24549" y="1996"/>
                    </a:lnTo>
                    <a:cubicBezTo>
                      <a:pt x="20185" y="2246"/>
                      <a:pt x="11277" y="3332"/>
                      <a:pt x="820" y="7982"/>
                    </a:cubicBezTo>
                    <a:close/>
                  </a:path>
                </a:pathLst>
              </a:custGeom>
              <a:gradFill>
                <a:gsLst>
                  <a:gs pos="0">
                    <a:schemeClr val="dk2"/>
                  </a:gs>
                  <a:gs pos="100000">
                    <a:schemeClr val="lt1"/>
                  </a:gs>
                </a:gsLst>
                <a:lin ang="8099331"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9" name="Google Shape;1659;p57"/>
            <p:cNvGrpSpPr/>
            <p:nvPr/>
          </p:nvGrpSpPr>
          <p:grpSpPr>
            <a:xfrm flipH="1">
              <a:off x="706040" y="2032134"/>
              <a:ext cx="1068760" cy="1547196"/>
              <a:chOff x="-1602050" y="2114015"/>
              <a:chExt cx="1213397" cy="1756580"/>
            </a:xfrm>
          </p:grpSpPr>
          <p:sp>
            <p:nvSpPr>
              <p:cNvPr id="1660" name="Google Shape;1660;p57"/>
              <p:cNvSpPr/>
              <p:nvPr/>
            </p:nvSpPr>
            <p:spPr>
              <a:xfrm>
                <a:off x="-1558850" y="2221743"/>
                <a:ext cx="1102450" cy="1102450"/>
              </a:xfrm>
              <a:custGeom>
                <a:avLst/>
                <a:gdLst/>
                <a:ahLst/>
                <a:cxnLst/>
                <a:rect l="l" t="t" r="r" b="b"/>
                <a:pathLst>
                  <a:path w="30446" h="30446" extrusionOk="0">
                    <a:moveTo>
                      <a:pt x="26455" y="7981"/>
                    </a:moveTo>
                    <a:cubicBezTo>
                      <a:pt x="30446" y="14199"/>
                      <a:pt x="28664" y="22465"/>
                      <a:pt x="22465" y="26455"/>
                    </a:cubicBezTo>
                    <a:cubicBezTo>
                      <a:pt x="16247" y="30445"/>
                      <a:pt x="7982" y="28646"/>
                      <a:pt x="3991" y="22447"/>
                    </a:cubicBezTo>
                    <a:cubicBezTo>
                      <a:pt x="1" y="16247"/>
                      <a:pt x="1800" y="7981"/>
                      <a:pt x="7999" y="3991"/>
                    </a:cubicBezTo>
                    <a:cubicBezTo>
                      <a:pt x="14199" y="1"/>
                      <a:pt x="22465" y="1782"/>
                      <a:pt x="26455" y="7981"/>
                    </a:cubicBezTo>
                    <a:close/>
                  </a:path>
                </a:pathLst>
              </a:custGeom>
              <a:gradFill>
                <a:gsLst>
                  <a:gs pos="0">
                    <a:schemeClr val="dk2"/>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7"/>
              <p:cNvSpPr/>
              <p:nvPr/>
            </p:nvSpPr>
            <p:spPr>
              <a:xfrm>
                <a:off x="-805409" y="3226126"/>
                <a:ext cx="163235" cy="217405"/>
              </a:xfrm>
              <a:custGeom>
                <a:avLst/>
                <a:gdLst/>
                <a:ahLst/>
                <a:cxnLst/>
                <a:rect l="l" t="t" r="r" b="b"/>
                <a:pathLst>
                  <a:path w="4508" h="6004" extrusionOk="0">
                    <a:moveTo>
                      <a:pt x="1" y="1016"/>
                    </a:moveTo>
                    <a:lnTo>
                      <a:pt x="2050" y="1"/>
                    </a:lnTo>
                    <a:lnTo>
                      <a:pt x="4508" y="5006"/>
                    </a:lnTo>
                    <a:lnTo>
                      <a:pt x="2477" y="6004"/>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7"/>
              <p:cNvSpPr/>
              <p:nvPr/>
            </p:nvSpPr>
            <p:spPr>
              <a:xfrm>
                <a:off x="-780243" y="3350619"/>
                <a:ext cx="382559" cy="519976"/>
              </a:xfrm>
              <a:custGeom>
                <a:avLst/>
                <a:gdLst/>
                <a:ahLst/>
                <a:cxnLst/>
                <a:rect l="l" t="t" r="r" b="b"/>
                <a:pathLst>
                  <a:path w="10565" h="14360" extrusionOk="0">
                    <a:moveTo>
                      <a:pt x="1426" y="1266"/>
                    </a:moveTo>
                    <a:lnTo>
                      <a:pt x="2994" y="500"/>
                    </a:lnTo>
                    <a:cubicBezTo>
                      <a:pt x="3973" y="1"/>
                      <a:pt x="5185" y="410"/>
                      <a:pt x="5666" y="1408"/>
                    </a:cubicBezTo>
                    <a:lnTo>
                      <a:pt x="9977" y="10119"/>
                    </a:lnTo>
                    <a:cubicBezTo>
                      <a:pt x="10565" y="11313"/>
                      <a:pt x="10084" y="12774"/>
                      <a:pt x="8872" y="13361"/>
                    </a:cubicBezTo>
                    <a:lnTo>
                      <a:pt x="8053" y="13771"/>
                    </a:lnTo>
                    <a:cubicBezTo>
                      <a:pt x="6859" y="14359"/>
                      <a:pt x="5398" y="13878"/>
                      <a:pt x="4811" y="12667"/>
                    </a:cubicBezTo>
                    <a:lnTo>
                      <a:pt x="500" y="3956"/>
                    </a:lnTo>
                    <a:cubicBezTo>
                      <a:pt x="1" y="2958"/>
                      <a:pt x="410" y="1747"/>
                      <a:pt x="1426" y="126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7"/>
              <p:cNvSpPr/>
              <p:nvPr/>
            </p:nvSpPr>
            <p:spPr>
              <a:xfrm>
                <a:off x="-1602050" y="2114015"/>
                <a:ext cx="1213397" cy="1281762"/>
              </a:xfrm>
              <a:custGeom>
                <a:avLst/>
                <a:gdLst/>
                <a:ahLst/>
                <a:cxnLst/>
                <a:rect l="l" t="t" r="r" b="b"/>
                <a:pathLst>
                  <a:path w="33510" h="35398" extrusionOk="0">
                    <a:moveTo>
                      <a:pt x="9282" y="3902"/>
                    </a:moveTo>
                    <a:cubicBezTo>
                      <a:pt x="3492" y="6770"/>
                      <a:pt x="0" y="12827"/>
                      <a:pt x="428" y="19258"/>
                    </a:cubicBezTo>
                    <a:cubicBezTo>
                      <a:pt x="855" y="25707"/>
                      <a:pt x="5113" y="31247"/>
                      <a:pt x="11223" y="33331"/>
                    </a:cubicBezTo>
                    <a:cubicBezTo>
                      <a:pt x="17334" y="35398"/>
                      <a:pt x="24103" y="33581"/>
                      <a:pt x="28343" y="28735"/>
                    </a:cubicBezTo>
                    <a:cubicBezTo>
                      <a:pt x="32600" y="23872"/>
                      <a:pt x="33509" y="16942"/>
                      <a:pt x="30659" y="11152"/>
                    </a:cubicBezTo>
                    <a:cubicBezTo>
                      <a:pt x="26757" y="3243"/>
                      <a:pt x="17191" y="1"/>
                      <a:pt x="9282" y="3902"/>
                    </a:cubicBezTo>
                    <a:close/>
                    <a:moveTo>
                      <a:pt x="21467" y="28593"/>
                    </a:moveTo>
                    <a:cubicBezTo>
                      <a:pt x="17262" y="30677"/>
                      <a:pt x="12221" y="30018"/>
                      <a:pt x="8711" y="26918"/>
                    </a:cubicBezTo>
                    <a:cubicBezTo>
                      <a:pt x="5184" y="23836"/>
                      <a:pt x="3866" y="18937"/>
                      <a:pt x="5380" y="14502"/>
                    </a:cubicBezTo>
                    <a:cubicBezTo>
                      <a:pt x="6877" y="10066"/>
                      <a:pt x="10903" y="6966"/>
                      <a:pt x="15570" y="6663"/>
                    </a:cubicBezTo>
                    <a:cubicBezTo>
                      <a:pt x="20255" y="6360"/>
                      <a:pt x="24655" y="8890"/>
                      <a:pt x="26722" y="13094"/>
                    </a:cubicBezTo>
                    <a:cubicBezTo>
                      <a:pt x="29554" y="18830"/>
                      <a:pt x="27203" y="25760"/>
                      <a:pt x="21467" y="28593"/>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7"/>
              <p:cNvSpPr/>
              <p:nvPr/>
            </p:nvSpPr>
            <p:spPr>
              <a:xfrm>
                <a:off x="-1131163" y="2548148"/>
                <a:ext cx="221316" cy="221279"/>
              </a:xfrm>
              <a:custGeom>
                <a:avLst/>
                <a:gdLst/>
                <a:ahLst/>
                <a:cxnLst/>
                <a:rect l="l" t="t" r="r" b="b"/>
                <a:pathLst>
                  <a:path w="6112" h="6111" fill="none" extrusionOk="0">
                    <a:moveTo>
                      <a:pt x="3047" y="6111"/>
                    </a:moveTo>
                    <a:lnTo>
                      <a:pt x="3047" y="6111"/>
                    </a:lnTo>
                    <a:cubicBezTo>
                      <a:pt x="1372" y="6093"/>
                      <a:pt x="1" y="4739"/>
                      <a:pt x="1" y="3047"/>
                    </a:cubicBezTo>
                    <a:lnTo>
                      <a:pt x="1" y="3047"/>
                    </a:lnTo>
                    <a:cubicBezTo>
                      <a:pt x="1" y="1372"/>
                      <a:pt x="1372" y="1"/>
                      <a:pt x="3047" y="1"/>
                    </a:cubicBezTo>
                    <a:lnTo>
                      <a:pt x="3047" y="1"/>
                    </a:lnTo>
                    <a:cubicBezTo>
                      <a:pt x="4739" y="1"/>
                      <a:pt x="6093" y="1372"/>
                      <a:pt x="6111" y="3047"/>
                    </a:cubicBezTo>
                    <a:lnTo>
                      <a:pt x="6111" y="3047"/>
                    </a:lnTo>
                    <a:cubicBezTo>
                      <a:pt x="6093" y="4739"/>
                      <a:pt x="4739" y="6093"/>
                      <a:pt x="3047" y="61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7"/>
              <p:cNvSpPr/>
              <p:nvPr/>
            </p:nvSpPr>
            <p:spPr>
              <a:xfrm>
                <a:off x="-1259531" y="2811981"/>
                <a:ext cx="476741" cy="120036"/>
              </a:xfrm>
              <a:custGeom>
                <a:avLst/>
                <a:gdLst/>
                <a:ahLst/>
                <a:cxnLst/>
                <a:rect l="l" t="t" r="r" b="b"/>
                <a:pathLst>
                  <a:path w="13166" h="3315" fill="none" extrusionOk="0">
                    <a:moveTo>
                      <a:pt x="13165" y="3314"/>
                    </a:moveTo>
                    <a:cubicBezTo>
                      <a:pt x="13165" y="1479"/>
                      <a:pt x="11687" y="1"/>
                      <a:pt x="9870" y="1"/>
                    </a:cubicBezTo>
                    <a:lnTo>
                      <a:pt x="3314" y="1"/>
                    </a:lnTo>
                    <a:cubicBezTo>
                      <a:pt x="1497" y="1"/>
                      <a:pt x="18" y="1479"/>
                      <a:pt x="1" y="3314"/>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6" name="Google Shape;1666;p57"/>
            <p:cNvGrpSpPr/>
            <p:nvPr/>
          </p:nvGrpSpPr>
          <p:grpSpPr>
            <a:xfrm>
              <a:off x="2983957" y="1809058"/>
              <a:ext cx="589240" cy="1525612"/>
              <a:chOff x="1236331" y="557100"/>
              <a:chExt cx="668982" cy="1732076"/>
            </a:xfrm>
          </p:grpSpPr>
          <p:sp>
            <p:nvSpPr>
              <p:cNvPr id="1667" name="Google Shape;1667;p57"/>
              <p:cNvSpPr/>
              <p:nvPr/>
            </p:nvSpPr>
            <p:spPr>
              <a:xfrm>
                <a:off x="1266024" y="562278"/>
                <a:ext cx="619915" cy="1620397"/>
              </a:xfrm>
              <a:custGeom>
                <a:avLst/>
                <a:gdLst/>
                <a:ahLst/>
                <a:cxnLst/>
                <a:rect l="l" t="t" r="r" b="b"/>
                <a:pathLst>
                  <a:path w="17120" h="44750" extrusionOk="0">
                    <a:moveTo>
                      <a:pt x="16585" y="1764"/>
                    </a:moveTo>
                    <a:cubicBezTo>
                      <a:pt x="17120" y="1336"/>
                      <a:pt x="16959" y="464"/>
                      <a:pt x="16300" y="232"/>
                    </a:cubicBezTo>
                    <a:cubicBezTo>
                      <a:pt x="15659" y="0"/>
                      <a:pt x="15000" y="588"/>
                      <a:pt x="15142" y="1265"/>
                    </a:cubicBezTo>
                    <a:lnTo>
                      <a:pt x="0" y="44233"/>
                    </a:lnTo>
                    <a:lnTo>
                      <a:pt x="1425" y="44750"/>
                    </a:ln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7"/>
              <p:cNvSpPr/>
              <p:nvPr/>
            </p:nvSpPr>
            <p:spPr>
              <a:xfrm>
                <a:off x="1236331" y="557100"/>
                <a:ext cx="610899" cy="1599794"/>
              </a:xfrm>
              <a:custGeom>
                <a:avLst/>
                <a:gdLst/>
                <a:ahLst/>
                <a:cxnLst/>
                <a:rect l="l" t="t" r="r" b="b"/>
                <a:pathLst>
                  <a:path w="16871" h="44181" extrusionOk="0">
                    <a:moveTo>
                      <a:pt x="15339" y="1177"/>
                    </a:moveTo>
                    <a:cubicBezTo>
                      <a:pt x="15570" y="535"/>
                      <a:pt x="16176" y="90"/>
                      <a:pt x="16871" y="90"/>
                    </a:cubicBezTo>
                    <a:lnTo>
                      <a:pt x="16800" y="36"/>
                    </a:lnTo>
                    <a:cubicBezTo>
                      <a:pt x="16069" y="1"/>
                      <a:pt x="15410" y="428"/>
                      <a:pt x="15161" y="1123"/>
                    </a:cubicBezTo>
                    <a:lnTo>
                      <a:pt x="1" y="44145"/>
                    </a:lnTo>
                    <a:lnTo>
                      <a:pt x="179" y="44180"/>
                    </a:ln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7"/>
              <p:cNvSpPr/>
              <p:nvPr/>
            </p:nvSpPr>
            <p:spPr>
              <a:xfrm>
                <a:off x="1340184" y="568724"/>
                <a:ext cx="565129" cy="1624924"/>
              </a:xfrm>
              <a:custGeom>
                <a:avLst/>
                <a:gdLst/>
                <a:ahLst/>
                <a:cxnLst/>
                <a:rect l="l" t="t" r="r" b="b"/>
                <a:pathLst>
                  <a:path w="15607" h="44875" extrusionOk="0">
                    <a:moveTo>
                      <a:pt x="15143" y="1818"/>
                    </a:moveTo>
                    <a:lnTo>
                      <a:pt x="1" y="44786"/>
                    </a:lnTo>
                    <a:cubicBezTo>
                      <a:pt x="72" y="44821"/>
                      <a:pt x="143" y="44839"/>
                      <a:pt x="215" y="44875"/>
                    </a:cubicBezTo>
                    <a:lnTo>
                      <a:pt x="15357" y="1871"/>
                    </a:lnTo>
                    <a:cubicBezTo>
                      <a:pt x="15606" y="1176"/>
                      <a:pt x="15339" y="410"/>
                      <a:pt x="14733" y="1"/>
                    </a:cubicBezTo>
                    <a:lnTo>
                      <a:pt x="14626" y="1"/>
                    </a:lnTo>
                    <a:cubicBezTo>
                      <a:pt x="15161" y="428"/>
                      <a:pt x="15375" y="1158"/>
                      <a:pt x="15143" y="1818"/>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7"/>
              <p:cNvSpPr/>
              <p:nvPr/>
            </p:nvSpPr>
            <p:spPr>
              <a:xfrm>
                <a:off x="1318276" y="568724"/>
                <a:ext cx="579288" cy="1621701"/>
              </a:xfrm>
              <a:custGeom>
                <a:avLst/>
                <a:gdLst/>
                <a:ahLst/>
                <a:cxnLst/>
                <a:rect l="l" t="t" r="r" b="b"/>
                <a:pathLst>
                  <a:path w="15998" h="44786" extrusionOk="0">
                    <a:moveTo>
                      <a:pt x="15142" y="1586"/>
                    </a:moveTo>
                    <a:lnTo>
                      <a:pt x="0" y="44572"/>
                    </a:lnTo>
                    <a:lnTo>
                      <a:pt x="606" y="44786"/>
                    </a:lnTo>
                    <a:lnTo>
                      <a:pt x="624" y="44786"/>
                    </a:lnTo>
                    <a:lnTo>
                      <a:pt x="15766" y="1818"/>
                    </a:lnTo>
                    <a:cubicBezTo>
                      <a:pt x="15997" y="1158"/>
                      <a:pt x="15784" y="428"/>
                      <a:pt x="15249" y="1"/>
                    </a:cubicBezTo>
                    <a:cubicBezTo>
                      <a:pt x="15124" y="1"/>
                      <a:pt x="15000" y="18"/>
                      <a:pt x="14875" y="36"/>
                    </a:cubicBezTo>
                    <a:cubicBezTo>
                      <a:pt x="15214" y="482"/>
                      <a:pt x="15320" y="1069"/>
                      <a:pt x="15142" y="1586"/>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7"/>
              <p:cNvSpPr/>
              <p:nvPr/>
            </p:nvSpPr>
            <p:spPr>
              <a:xfrm>
                <a:off x="1242776" y="560975"/>
                <a:ext cx="614158" cy="1603668"/>
              </a:xfrm>
              <a:custGeom>
                <a:avLst/>
                <a:gdLst/>
                <a:ahLst/>
                <a:cxnLst/>
                <a:rect l="l" t="t" r="r" b="b"/>
                <a:pathLst>
                  <a:path w="16961" h="44288" extrusionOk="0">
                    <a:moveTo>
                      <a:pt x="642" y="44287"/>
                    </a:moveTo>
                    <a:lnTo>
                      <a:pt x="15784" y="1301"/>
                    </a:lnTo>
                    <a:cubicBezTo>
                      <a:pt x="15962" y="785"/>
                      <a:pt x="16408" y="375"/>
                      <a:pt x="16960" y="268"/>
                    </a:cubicBezTo>
                    <a:cubicBezTo>
                      <a:pt x="16871" y="161"/>
                      <a:pt x="16782" y="72"/>
                      <a:pt x="16693" y="1"/>
                    </a:cubicBezTo>
                    <a:cubicBezTo>
                      <a:pt x="15998" y="1"/>
                      <a:pt x="15375" y="428"/>
                      <a:pt x="15143" y="1087"/>
                    </a:cubicBezTo>
                    <a:lnTo>
                      <a:pt x="1" y="44073"/>
                    </a:lnTo>
                    <a:lnTo>
                      <a:pt x="161" y="44127"/>
                    </a:ln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7"/>
              <p:cNvSpPr/>
              <p:nvPr/>
            </p:nvSpPr>
            <p:spPr>
              <a:xfrm>
                <a:off x="1844638" y="558404"/>
                <a:ext cx="29728" cy="11660"/>
              </a:xfrm>
              <a:custGeom>
                <a:avLst/>
                <a:gdLst/>
                <a:ahLst/>
                <a:cxnLst/>
                <a:rect l="l" t="t" r="r" b="b"/>
                <a:pathLst>
                  <a:path w="821" h="322" extrusionOk="0">
                    <a:moveTo>
                      <a:pt x="535" y="125"/>
                    </a:moveTo>
                    <a:lnTo>
                      <a:pt x="446" y="90"/>
                    </a:lnTo>
                    <a:cubicBezTo>
                      <a:pt x="410" y="72"/>
                      <a:pt x="375" y="72"/>
                      <a:pt x="339" y="54"/>
                    </a:cubicBezTo>
                    <a:cubicBezTo>
                      <a:pt x="232" y="18"/>
                      <a:pt x="107" y="0"/>
                      <a:pt x="1" y="0"/>
                    </a:cubicBezTo>
                    <a:lnTo>
                      <a:pt x="72" y="54"/>
                    </a:lnTo>
                    <a:cubicBezTo>
                      <a:pt x="179" y="143"/>
                      <a:pt x="268" y="232"/>
                      <a:pt x="339" y="321"/>
                    </a:cubicBezTo>
                    <a:cubicBezTo>
                      <a:pt x="464" y="303"/>
                      <a:pt x="588" y="286"/>
                      <a:pt x="713" y="286"/>
                    </a:cubicBezTo>
                    <a:lnTo>
                      <a:pt x="820" y="286"/>
                    </a:lnTo>
                    <a:cubicBezTo>
                      <a:pt x="731" y="214"/>
                      <a:pt x="624" y="161"/>
                      <a:pt x="535" y="125"/>
                    </a:cubicBezTo>
                    <a:close/>
                  </a:path>
                </a:pathLst>
              </a:custGeom>
              <a:gradFill>
                <a:gsLst>
                  <a:gs pos="0">
                    <a:schemeClr val="accent1"/>
                  </a:gs>
                  <a:gs pos="100000">
                    <a:schemeClr val="lt2"/>
                  </a:gs>
                </a:gsLst>
                <a:lin ang="5400700" scaled="0"/>
              </a:gra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7"/>
              <p:cNvSpPr/>
              <p:nvPr/>
            </p:nvSpPr>
            <p:spPr>
              <a:xfrm>
                <a:off x="1240857" y="2162042"/>
                <a:ext cx="97441" cy="127133"/>
              </a:xfrm>
              <a:custGeom>
                <a:avLst/>
                <a:gdLst/>
                <a:ahLst/>
                <a:cxnLst/>
                <a:rect l="l" t="t" r="r" b="b"/>
                <a:pathLst>
                  <a:path w="2691" h="3511" extrusionOk="0">
                    <a:moveTo>
                      <a:pt x="2690" y="981"/>
                    </a:moveTo>
                    <a:cubicBezTo>
                      <a:pt x="2690" y="945"/>
                      <a:pt x="2655" y="927"/>
                      <a:pt x="2637" y="909"/>
                    </a:cubicBezTo>
                    <a:lnTo>
                      <a:pt x="125" y="19"/>
                    </a:lnTo>
                    <a:cubicBezTo>
                      <a:pt x="89" y="1"/>
                      <a:pt x="54" y="19"/>
                      <a:pt x="36" y="37"/>
                    </a:cubicBezTo>
                    <a:cubicBezTo>
                      <a:pt x="18" y="54"/>
                      <a:pt x="0" y="72"/>
                      <a:pt x="0" y="108"/>
                    </a:cubicBezTo>
                    <a:lnTo>
                      <a:pt x="250" y="3421"/>
                    </a:lnTo>
                    <a:cubicBezTo>
                      <a:pt x="250" y="3457"/>
                      <a:pt x="268" y="3493"/>
                      <a:pt x="303" y="3510"/>
                    </a:cubicBezTo>
                    <a:cubicBezTo>
                      <a:pt x="339" y="3510"/>
                      <a:pt x="374" y="3510"/>
                      <a:pt x="392" y="3475"/>
                    </a:cubicBezTo>
                    <a:lnTo>
                      <a:pt x="2673" y="1052"/>
                    </a:lnTo>
                    <a:cubicBezTo>
                      <a:pt x="2690" y="1034"/>
                      <a:pt x="2690" y="999"/>
                      <a:pt x="2690" y="981"/>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7"/>
              <p:cNvSpPr/>
              <p:nvPr/>
            </p:nvSpPr>
            <p:spPr>
              <a:xfrm>
                <a:off x="1236331" y="2151722"/>
                <a:ext cx="112287" cy="119384"/>
              </a:xfrm>
              <a:custGeom>
                <a:avLst/>
                <a:gdLst/>
                <a:ahLst/>
                <a:cxnLst/>
                <a:rect l="l" t="t" r="r" b="b"/>
                <a:pathLst>
                  <a:path w="3101" h="3297" extrusionOk="0">
                    <a:moveTo>
                      <a:pt x="3100" y="1105"/>
                    </a:moveTo>
                    <a:cubicBezTo>
                      <a:pt x="3083" y="1070"/>
                      <a:pt x="3065" y="1034"/>
                      <a:pt x="3029" y="1034"/>
                    </a:cubicBezTo>
                    <a:lnTo>
                      <a:pt x="125" y="1"/>
                    </a:lnTo>
                    <a:cubicBezTo>
                      <a:pt x="90" y="1"/>
                      <a:pt x="54" y="1"/>
                      <a:pt x="36" y="19"/>
                    </a:cubicBezTo>
                    <a:cubicBezTo>
                      <a:pt x="1" y="37"/>
                      <a:pt x="1" y="72"/>
                      <a:pt x="1" y="108"/>
                    </a:cubicBezTo>
                    <a:lnTo>
                      <a:pt x="214" y="2994"/>
                    </a:lnTo>
                    <a:lnTo>
                      <a:pt x="1105" y="3297"/>
                    </a:lnTo>
                    <a:lnTo>
                      <a:pt x="3083" y="1194"/>
                    </a:lnTo>
                    <a:cubicBezTo>
                      <a:pt x="3100" y="1177"/>
                      <a:pt x="3100" y="1141"/>
                      <a:pt x="3100" y="1105"/>
                    </a:cubicBezTo>
                    <a:close/>
                  </a:path>
                </a:pathLst>
              </a:custGeom>
              <a:gradFill>
                <a:gsLst>
                  <a:gs pos="0">
                    <a:schemeClr val="accent1"/>
                  </a:gs>
                  <a:gs pos="100000">
                    <a:schemeClr val="lt2"/>
                  </a:gs>
                </a:gsLst>
                <a:lin ang="5400700" scaled="0"/>
              </a:gra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5" name="Google Shape;1675;p57"/>
            <p:cNvGrpSpPr/>
            <p:nvPr/>
          </p:nvGrpSpPr>
          <p:grpSpPr>
            <a:xfrm flipH="1">
              <a:off x="1237981" y="3753166"/>
              <a:ext cx="953591" cy="334099"/>
              <a:chOff x="2271950" y="2722775"/>
              <a:chExt cx="575875" cy="201775"/>
            </a:xfrm>
          </p:grpSpPr>
          <p:sp>
            <p:nvSpPr>
              <p:cNvPr id="1676" name="Google Shape;1676;p5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1" name="Google Shape;1681;p57"/>
            <p:cNvSpPr/>
            <p:nvPr/>
          </p:nvSpPr>
          <p:spPr>
            <a:xfrm flipH="1">
              <a:off x="984469" y="419658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7"/>
            <p:cNvSpPr/>
            <p:nvPr/>
          </p:nvSpPr>
          <p:spPr>
            <a:xfrm flipH="1">
              <a:off x="3889138" y="38930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7"/>
            <p:cNvSpPr/>
            <p:nvPr/>
          </p:nvSpPr>
          <p:spPr>
            <a:xfrm flipH="1">
              <a:off x="2111873" y="9105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7"/>
            <p:cNvSpPr/>
            <p:nvPr/>
          </p:nvSpPr>
          <p:spPr>
            <a:xfrm flipH="1">
              <a:off x="3647165" y="883381"/>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7"/>
            <p:cNvSpPr/>
            <p:nvPr/>
          </p:nvSpPr>
          <p:spPr>
            <a:xfrm flipH="1">
              <a:off x="4226057" y="28242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7"/>
            <p:cNvSpPr/>
            <p:nvPr/>
          </p:nvSpPr>
          <p:spPr>
            <a:xfrm flipH="1">
              <a:off x="725787" y="8833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7"/>
            <p:cNvSpPr/>
            <p:nvPr/>
          </p:nvSpPr>
          <p:spPr>
            <a:xfrm rot="1685758" flipH="1">
              <a:off x="2971353" y="1295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7"/>
            <p:cNvSpPr/>
            <p:nvPr/>
          </p:nvSpPr>
          <p:spPr>
            <a:xfrm flipH="1">
              <a:off x="2567287" y="3846103"/>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7"/>
            <p:cNvSpPr/>
            <p:nvPr/>
          </p:nvSpPr>
          <p:spPr>
            <a:xfrm>
              <a:off x="1774800" y="3210950"/>
              <a:ext cx="315325" cy="29930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7"/>
            <p:cNvSpPr/>
            <p:nvPr/>
          </p:nvSpPr>
          <p:spPr>
            <a:xfrm flipH="1">
              <a:off x="1583526" y="145075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7"/>
            <p:cNvSpPr/>
            <p:nvPr/>
          </p:nvSpPr>
          <p:spPr>
            <a:xfrm flipH="1">
              <a:off x="3289519" y="3510256"/>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2" name="Google Shape;1692;p57"/>
          <p:cNvSpPr/>
          <p:nvPr/>
        </p:nvSpPr>
        <p:spPr>
          <a:xfrm rot="1685758" flipH="1">
            <a:off x="5168416" y="3844353"/>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52B8BC0F-93B1-214A-C05C-FB26BFBCF634}"/>
              </a:ext>
            </a:extLst>
          </p:cNvPr>
          <p:cNvSpPr txBox="1"/>
          <p:nvPr/>
        </p:nvSpPr>
        <p:spPr>
          <a:xfrm>
            <a:off x="4384425" y="2684144"/>
            <a:ext cx="4572000" cy="1446550"/>
          </a:xfrm>
          <a:prstGeom prst="rect">
            <a:avLst/>
          </a:prstGeom>
          <a:noFill/>
        </p:spPr>
        <p:txBody>
          <a:bodyPr wrap="square">
            <a:spAutoFit/>
          </a:bodyPr>
          <a:lstStyle/>
          <a:p>
            <a:pPr marL="285750" indent="-285750">
              <a:buFont typeface="Arial" panose="020B0604020202020204" pitchFamily="34" charset="0"/>
              <a:buChar char="•"/>
            </a:pPr>
            <a:r>
              <a:rPr lang="en-US" sz="1100" b="0" i="0" dirty="0">
                <a:solidFill>
                  <a:schemeClr val="tx1"/>
                </a:solidFill>
                <a:effectLst/>
                <a:latin typeface="+mn-lt"/>
              </a:rPr>
              <a:t>Tailoring marketing strategies based on insights into consumer preferences and the impact of ratings on sales performance.</a:t>
            </a:r>
            <a:endParaRPr lang="en-US" sz="1100" dirty="0">
              <a:solidFill>
                <a:schemeClr val="tx1"/>
              </a:solidFill>
              <a:latin typeface="+mn-lt"/>
            </a:endParaRPr>
          </a:p>
          <a:p>
            <a:pPr marL="285750" indent="-285750">
              <a:buFont typeface="Arial" panose="020B0604020202020204" pitchFamily="34" charset="0"/>
              <a:buChar char="•"/>
            </a:pPr>
            <a:endParaRPr lang="en-US" sz="1100" dirty="0">
              <a:solidFill>
                <a:schemeClr val="tx1"/>
              </a:solidFill>
              <a:latin typeface="+mn-lt"/>
            </a:endParaRPr>
          </a:p>
          <a:p>
            <a:pPr marL="285750" indent="-285750">
              <a:buFont typeface="Arial" panose="020B0604020202020204" pitchFamily="34" charset="0"/>
              <a:buChar char="•"/>
            </a:pPr>
            <a:r>
              <a:rPr lang="en-US" sz="1100" dirty="0">
                <a:solidFill>
                  <a:schemeClr val="tx1"/>
                </a:solidFill>
                <a:latin typeface="+mn-lt"/>
              </a:rPr>
              <a:t>Refining pricing strategies based on the observed heavy reliance on discounts in specific categories while ensuring profitability.</a:t>
            </a:r>
          </a:p>
          <a:p>
            <a:endParaRPr lang="en-US" sz="1100" dirty="0">
              <a:solidFill>
                <a:schemeClr val="tx1"/>
              </a:solidFill>
              <a:latin typeface="+mn-lt"/>
            </a:endParaRPr>
          </a:p>
          <a:p>
            <a:pPr marL="285750" indent="-285750">
              <a:buFont typeface="Arial" panose="020B0604020202020204" pitchFamily="34" charset="0"/>
              <a:buChar char="•"/>
            </a:pPr>
            <a:r>
              <a:rPr lang="en-US" sz="1100" dirty="0">
                <a:solidFill>
                  <a:schemeClr val="tx1"/>
                </a:solidFill>
                <a:latin typeface="+mn-lt"/>
              </a:rPr>
              <a:t>Implementing predictive models to foresee future market trends and anticipate consumer behavior changes for strategic planning.</a:t>
            </a:r>
            <a:endParaRPr lang="en-IN" sz="1100" dirty="0">
              <a:solidFill>
                <a:schemeClr val="tx1"/>
              </a:solidFill>
              <a:latin typeface="+mn-lt"/>
            </a:endParaRPr>
          </a:p>
        </p:txBody>
      </p:sp>
      <p:sp>
        <p:nvSpPr>
          <p:cNvPr id="4" name="Google Shape;1615;p57">
            <a:extLst>
              <a:ext uri="{FF2B5EF4-FFF2-40B4-BE49-F238E27FC236}">
                <a16:creationId xmlns:a16="http://schemas.microsoft.com/office/drawing/2014/main" id="{EC83D6E9-2A4E-C0C1-8E02-AED3FF916F0B}"/>
              </a:ext>
            </a:extLst>
          </p:cNvPr>
          <p:cNvSpPr/>
          <p:nvPr/>
        </p:nvSpPr>
        <p:spPr>
          <a:xfrm>
            <a:off x="4353564" y="2175337"/>
            <a:ext cx="2392639" cy="435737"/>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16;p57">
            <a:extLst>
              <a:ext uri="{FF2B5EF4-FFF2-40B4-BE49-F238E27FC236}">
                <a16:creationId xmlns:a16="http://schemas.microsoft.com/office/drawing/2014/main" id="{3AC9BF90-BF70-4096-EBAE-340F5F077883}"/>
              </a:ext>
            </a:extLst>
          </p:cNvPr>
          <p:cNvSpPr txBox="1">
            <a:spLocks/>
          </p:cNvSpPr>
          <p:nvPr/>
        </p:nvSpPr>
        <p:spPr>
          <a:xfrm>
            <a:off x="4353564" y="2227316"/>
            <a:ext cx="2476458" cy="369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Bebas Neue"/>
              <a:buNone/>
              <a:defRPr sz="2600" b="0" i="0" u="none" strike="noStrike" cap="none">
                <a:solidFill>
                  <a:schemeClr val="dk1"/>
                </a:solidFill>
                <a:latin typeface="Bebas Neue"/>
                <a:ea typeface="Bebas Neue"/>
                <a:cs typeface="Bebas Neue"/>
                <a:sym typeface="Bebas Neue"/>
              </a:defRPr>
            </a:lvl1pPr>
            <a:lvl2pPr marR="0" lvl="1"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2pPr>
            <a:lvl3pPr marR="0" lvl="2"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3pPr>
            <a:lvl4pPr marR="0" lvl="3"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4pPr>
            <a:lvl5pPr marR="0" lvl="4"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5pPr>
            <a:lvl6pPr marR="0" lvl="5"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6pPr>
            <a:lvl7pPr marR="0" lvl="6"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7pPr>
            <a:lvl8pPr marR="0" lvl="7"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8pPr>
            <a:lvl9pPr marR="0" lvl="8" algn="r" rtl="0">
              <a:lnSpc>
                <a:spcPct val="100000"/>
              </a:lnSpc>
              <a:spcBef>
                <a:spcPts val="0"/>
              </a:spcBef>
              <a:spcAft>
                <a:spcPts val="0"/>
              </a:spcAft>
              <a:buClr>
                <a:schemeClr val="dk1"/>
              </a:buClr>
              <a:buSzPts val="3000"/>
              <a:buFont typeface="Bebas Neue"/>
              <a:buNone/>
              <a:defRPr sz="3000" b="0" i="0" u="none" strike="noStrike" cap="none">
                <a:solidFill>
                  <a:schemeClr val="dk1"/>
                </a:solidFill>
                <a:latin typeface="Bebas Neue"/>
                <a:ea typeface="Bebas Neue"/>
                <a:cs typeface="Bebas Neue"/>
                <a:sym typeface="Bebas Neue"/>
              </a:defRPr>
            </a:lvl9pPr>
          </a:lstStyle>
          <a:p>
            <a:r>
              <a:rPr lang="en-IN" dirty="0"/>
              <a:t>Future takeaways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614"/>
        <p:cNvGrpSpPr/>
        <p:nvPr/>
      </p:nvGrpSpPr>
      <p:grpSpPr>
        <a:xfrm>
          <a:off x="0" y="0"/>
          <a:ext cx="0" cy="0"/>
          <a:chOff x="0" y="0"/>
          <a:chExt cx="0" cy="0"/>
        </a:xfrm>
      </p:grpSpPr>
      <p:cxnSp>
        <p:nvCxnSpPr>
          <p:cNvPr id="1618" name="Google Shape;1618;p57"/>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19" name="Google Shape;1619;p57"/>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
        <p:nvSpPr>
          <p:cNvPr id="1620" name="Google Shape;1620;p57"/>
          <p:cNvSpPr txBox="1"/>
          <p:nvPr/>
        </p:nvSpPr>
        <p:spPr>
          <a:xfrm>
            <a:off x="7062300" y="212749"/>
            <a:ext cx="136740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Data ANALYSIS</a:t>
            </a:r>
            <a:endParaRPr dirty="0">
              <a:solidFill>
                <a:schemeClr val="lt2"/>
              </a:solidFill>
            </a:endParaRPr>
          </a:p>
        </p:txBody>
      </p:sp>
      <p:sp>
        <p:nvSpPr>
          <p:cNvPr id="1693" name="Google Shape;1693;p5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 name="Google Shape;2274;p68">
            <a:extLst>
              <a:ext uri="{FF2B5EF4-FFF2-40B4-BE49-F238E27FC236}">
                <a16:creationId xmlns:a16="http://schemas.microsoft.com/office/drawing/2014/main" id="{2692DC67-6BA4-08D3-9D88-0C44F11B7B0D}"/>
              </a:ext>
            </a:extLst>
          </p:cNvPr>
          <p:cNvGrpSpPr/>
          <p:nvPr/>
        </p:nvGrpSpPr>
        <p:grpSpPr>
          <a:xfrm>
            <a:off x="5419191" y="718476"/>
            <a:ext cx="3369676" cy="3605166"/>
            <a:chOff x="5419191" y="718476"/>
            <a:chExt cx="3369676" cy="3605166"/>
          </a:xfrm>
        </p:grpSpPr>
        <p:grpSp>
          <p:nvGrpSpPr>
            <p:cNvPr id="10" name="Google Shape;2275;p68">
              <a:extLst>
                <a:ext uri="{FF2B5EF4-FFF2-40B4-BE49-F238E27FC236}">
                  <a16:creationId xmlns:a16="http://schemas.microsoft.com/office/drawing/2014/main" id="{210A92BF-FF87-46B0-07A0-9E198E908658}"/>
                </a:ext>
              </a:extLst>
            </p:cNvPr>
            <p:cNvGrpSpPr/>
            <p:nvPr/>
          </p:nvGrpSpPr>
          <p:grpSpPr>
            <a:xfrm flipH="1">
              <a:off x="7684431" y="3475491"/>
              <a:ext cx="953591" cy="334099"/>
              <a:chOff x="2271950" y="2722775"/>
              <a:chExt cx="575875" cy="201775"/>
            </a:xfrm>
          </p:grpSpPr>
          <p:sp>
            <p:nvSpPr>
              <p:cNvPr id="43" name="Google Shape;2276;p68">
                <a:extLst>
                  <a:ext uri="{FF2B5EF4-FFF2-40B4-BE49-F238E27FC236}">
                    <a16:creationId xmlns:a16="http://schemas.microsoft.com/office/drawing/2014/main" id="{618FABD7-C329-BD01-35DA-842BD4A97131}"/>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2277;p68">
                <a:extLst>
                  <a:ext uri="{FF2B5EF4-FFF2-40B4-BE49-F238E27FC236}">
                    <a16:creationId xmlns:a16="http://schemas.microsoft.com/office/drawing/2014/main" id="{F48E9202-F4C4-692F-8A9B-8106BC0BF2DC}"/>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2278;p68">
                <a:extLst>
                  <a:ext uri="{FF2B5EF4-FFF2-40B4-BE49-F238E27FC236}">
                    <a16:creationId xmlns:a16="http://schemas.microsoft.com/office/drawing/2014/main" id="{82DB3C1C-D888-9095-F4FF-1E35F5AEE7D4}"/>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2279;p68">
                <a:extLst>
                  <a:ext uri="{FF2B5EF4-FFF2-40B4-BE49-F238E27FC236}">
                    <a16:creationId xmlns:a16="http://schemas.microsoft.com/office/drawing/2014/main" id="{014EF6A7-1641-E92C-0FFB-E85239B0ED27}"/>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2280;p68">
                <a:extLst>
                  <a:ext uri="{FF2B5EF4-FFF2-40B4-BE49-F238E27FC236}">
                    <a16:creationId xmlns:a16="http://schemas.microsoft.com/office/drawing/2014/main" id="{613A09BC-B129-20AC-1F3D-A130CA4FF903}"/>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2281;p68">
              <a:extLst>
                <a:ext uri="{FF2B5EF4-FFF2-40B4-BE49-F238E27FC236}">
                  <a16:creationId xmlns:a16="http://schemas.microsoft.com/office/drawing/2014/main" id="{60B28D36-E6C4-07FB-8AD5-8037F0855F8E}"/>
                </a:ext>
              </a:extLst>
            </p:cNvPr>
            <p:cNvSpPr/>
            <p:nvPr/>
          </p:nvSpPr>
          <p:spPr>
            <a:xfrm>
              <a:off x="6442058" y="3748623"/>
              <a:ext cx="517858" cy="49154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2282;p68">
              <a:extLst>
                <a:ext uri="{FF2B5EF4-FFF2-40B4-BE49-F238E27FC236}">
                  <a16:creationId xmlns:a16="http://schemas.microsoft.com/office/drawing/2014/main" id="{3F1248F2-BD94-F7B4-DE1D-EE2CDC22C48B}"/>
                </a:ext>
              </a:extLst>
            </p:cNvPr>
            <p:cNvGrpSpPr/>
            <p:nvPr/>
          </p:nvGrpSpPr>
          <p:grpSpPr>
            <a:xfrm flipH="1">
              <a:off x="5419191" y="1974291"/>
              <a:ext cx="858975" cy="300968"/>
              <a:chOff x="2271950" y="2722775"/>
              <a:chExt cx="575875" cy="201775"/>
            </a:xfrm>
          </p:grpSpPr>
          <p:sp>
            <p:nvSpPr>
              <p:cNvPr id="38" name="Google Shape;2283;p68">
                <a:extLst>
                  <a:ext uri="{FF2B5EF4-FFF2-40B4-BE49-F238E27FC236}">
                    <a16:creationId xmlns:a16="http://schemas.microsoft.com/office/drawing/2014/main" id="{44EEF5B7-8303-DEDE-0398-1A7684349E5F}"/>
                  </a:ext>
                </a:extLst>
              </p:cNvPr>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2284;p68">
                <a:extLst>
                  <a:ext uri="{FF2B5EF4-FFF2-40B4-BE49-F238E27FC236}">
                    <a16:creationId xmlns:a16="http://schemas.microsoft.com/office/drawing/2014/main" id="{1CD7321B-E6EC-1CF3-E425-E9E7DD20F425}"/>
                  </a:ext>
                </a:extLst>
              </p:cNvPr>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2285;p68">
                <a:extLst>
                  <a:ext uri="{FF2B5EF4-FFF2-40B4-BE49-F238E27FC236}">
                    <a16:creationId xmlns:a16="http://schemas.microsoft.com/office/drawing/2014/main" id="{0FB34C7C-FE63-A673-5CE9-DE89DC18B23B}"/>
                  </a:ext>
                </a:extLst>
              </p:cNvPr>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2286;p68">
                <a:extLst>
                  <a:ext uri="{FF2B5EF4-FFF2-40B4-BE49-F238E27FC236}">
                    <a16:creationId xmlns:a16="http://schemas.microsoft.com/office/drawing/2014/main" id="{650A71EE-CA74-0619-604A-F13CBEF5A9E7}"/>
                  </a:ext>
                </a:extLst>
              </p:cNvPr>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2287;p68">
                <a:extLst>
                  <a:ext uri="{FF2B5EF4-FFF2-40B4-BE49-F238E27FC236}">
                    <a16:creationId xmlns:a16="http://schemas.microsoft.com/office/drawing/2014/main" id="{6983440A-EADA-C596-FC99-335B98FCDB7B}"/>
                  </a:ext>
                </a:extLst>
              </p:cNvPr>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2288;p68">
              <a:extLst>
                <a:ext uri="{FF2B5EF4-FFF2-40B4-BE49-F238E27FC236}">
                  <a16:creationId xmlns:a16="http://schemas.microsoft.com/office/drawing/2014/main" id="{762D3309-49E5-C5AA-6A49-258E48757B51}"/>
                </a:ext>
              </a:extLst>
            </p:cNvPr>
            <p:cNvGrpSpPr/>
            <p:nvPr/>
          </p:nvGrpSpPr>
          <p:grpSpPr>
            <a:xfrm>
              <a:off x="7039690" y="2776447"/>
              <a:ext cx="1068760" cy="1547196"/>
              <a:chOff x="-1602050" y="2114015"/>
              <a:chExt cx="1213397" cy="1756580"/>
            </a:xfrm>
          </p:grpSpPr>
          <p:sp>
            <p:nvSpPr>
              <p:cNvPr id="32" name="Google Shape;2289;p68">
                <a:extLst>
                  <a:ext uri="{FF2B5EF4-FFF2-40B4-BE49-F238E27FC236}">
                    <a16:creationId xmlns:a16="http://schemas.microsoft.com/office/drawing/2014/main" id="{0CE91415-BAF3-2A9A-110B-19434F6B0BB3}"/>
                  </a:ext>
                </a:extLst>
              </p:cNvPr>
              <p:cNvSpPr/>
              <p:nvPr/>
            </p:nvSpPr>
            <p:spPr>
              <a:xfrm>
                <a:off x="-1558850" y="2221743"/>
                <a:ext cx="1102450" cy="1102450"/>
              </a:xfrm>
              <a:custGeom>
                <a:avLst/>
                <a:gdLst/>
                <a:ahLst/>
                <a:cxnLst/>
                <a:rect l="l" t="t" r="r" b="b"/>
                <a:pathLst>
                  <a:path w="30446" h="30446" extrusionOk="0">
                    <a:moveTo>
                      <a:pt x="26455" y="7981"/>
                    </a:moveTo>
                    <a:cubicBezTo>
                      <a:pt x="30446" y="14199"/>
                      <a:pt x="28664" y="22465"/>
                      <a:pt x="22465" y="26455"/>
                    </a:cubicBezTo>
                    <a:cubicBezTo>
                      <a:pt x="16247" y="30445"/>
                      <a:pt x="7982" y="28646"/>
                      <a:pt x="3991" y="22447"/>
                    </a:cubicBezTo>
                    <a:cubicBezTo>
                      <a:pt x="1" y="16247"/>
                      <a:pt x="1800" y="7981"/>
                      <a:pt x="7999" y="3991"/>
                    </a:cubicBezTo>
                    <a:cubicBezTo>
                      <a:pt x="14199" y="1"/>
                      <a:pt x="22465" y="1782"/>
                      <a:pt x="26455" y="7981"/>
                    </a:cubicBezTo>
                    <a:close/>
                  </a:path>
                </a:pathLst>
              </a:custGeom>
              <a:gradFill>
                <a:gsLst>
                  <a:gs pos="0">
                    <a:schemeClr val="dk2"/>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290;p68">
                <a:extLst>
                  <a:ext uri="{FF2B5EF4-FFF2-40B4-BE49-F238E27FC236}">
                    <a16:creationId xmlns:a16="http://schemas.microsoft.com/office/drawing/2014/main" id="{7927E697-FFB4-9C60-D2D3-A2219B78582C}"/>
                  </a:ext>
                </a:extLst>
              </p:cNvPr>
              <p:cNvSpPr/>
              <p:nvPr/>
            </p:nvSpPr>
            <p:spPr>
              <a:xfrm>
                <a:off x="-805409" y="3226126"/>
                <a:ext cx="163235" cy="217405"/>
              </a:xfrm>
              <a:custGeom>
                <a:avLst/>
                <a:gdLst/>
                <a:ahLst/>
                <a:cxnLst/>
                <a:rect l="l" t="t" r="r" b="b"/>
                <a:pathLst>
                  <a:path w="4508" h="6004" extrusionOk="0">
                    <a:moveTo>
                      <a:pt x="1" y="1016"/>
                    </a:moveTo>
                    <a:lnTo>
                      <a:pt x="2050" y="1"/>
                    </a:lnTo>
                    <a:lnTo>
                      <a:pt x="4508" y="5006"/>
                    </a:lnTo>
                    <a:lnTo>
                      <a:pt x="2477" y="6004"/>
                    </a:ln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291;p68">
                <a:extLst>
                  <a:ext uri="{FF2B5EF4-FFF2-40B4-BE49-F238E27FC236}">
                    <a16:creationId xmlns:a16="http://schemas.microsoft.com/office/drawing/2014/main" id="{38C77063-C614-98FD-E401-F670E7D26E69}"/>
                  </a:ext>
                </a:extLst>
              </p:cNvPr>
              <p:cNvSpPr/>
              <p:nvPr/>
            </p:nvSpPr>
            <p:spPr>
              <a:xfrm>
                <a:off x="-780243" y="3350619"/>
                <a:ext cx="382559" cy="519976"/>
              </a:xfrm>
              <a:custGeom>
                <a:avLst/>
                <a:gdLst/>
                <a:ahLst/>
                <a:cxnLst/>
                <a:rect l="l" t="t" r="r" b="b"/>
                <a:pathLst>
                  <a:path w="10565" h="14360" extrusionOk="0">
                    <a:moveTo>
                      <a:pt x="1426" y="1266"/>
                    </a:moveTo>
                    <a:lnTo>
                      <a:pt x="2994" y="500"/>
                    </a:lnTo>
                    <a:cubicBezTo>
                      <a:pt x="3973" y="1"/>
                      <a:pt x="5185" y="410"/>
                      <a:pt x="5666" y="1408"/>
                    </a:cubicBezTo>
                    <a:lnTo>
                      <a:pt x="9977" y="10119"/>
                    </a:lnTo>
                    <a:cubicBezTo>
                      <a:pt x="10565" y="11313"/>
                      <a:pt x="10084" y="12774"/>
                      <a:pt x="8872" y="13361"/>
                    </a:cubicBezTo>
                    <a:lnTo>
                      <a:pt x="8053" y="13771"/>
                    </a:lnTo>
                    <a:cubicBezTo>
                      <a:pt x="6859" y="14359"/>
                      <a:pt x="5398" y="13878"/>
                      <a:pt x="4811" y="12667"/>
                    </a:cubicBezTo>
                    <a:lnTo>
                      <a:pt x="500" y="3956"/>
                    </a:lnTo>
                    <a:cubicBezTo>
                      <a:pt x="1" y="2958"/>
                      <a:pt x="410" y="1747"/>
                      <a:pt x="1426" y="126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292;p68">
                <a:extLst>
                  <a:ext uri="{FF2B5EF4-FFF2-40B4-BE49-F238E27FC236}">
                    <a16:creationId xmlns:a16="http://schemas.microsoft.com/office/drawing/2014/main" id="{EFC44672-7F77-FDC2-00BD-D900C8D58FB4}"/>
                  </a:ext>
                </a:extLst>
              </p:cNvPr>
              <p:cNvSpPr/>
              <p:nvPr/>
            </p:nvSpPr>
            <p:spPr>
              <a:xfrm>
                <a:off x="-1602050" y="2114015"/>
                <a:ext cx="1213397" cy="1281762"/>
              </a:xfrm>
              <a:custGeom>
                <a:avLst/>
                <a:gdLst/>
                <a:ahLst/>
                <a:cxnLst/>
                <a:rect l="l" t="t" r="r" b="b"/>
                <a:pathLst>
                  <a:path w="33510" h="35398" extrusionOk="0">
                    <a:moveTo>
                      <a:pt x="9282" y="3902"/>
                    </a:moveTo>
                    <a:cubicBezTo>
                      <a:pt x="3492" y="6770"/>
                      <a:pt x="0" y="12827"/>
                      <a:pt x="428" y="19258"/>
                    </a:cubicBezTo>
                    <a:cubicBezTo>
                      <a:pt x="855" y="25707"/>
                      <a:pt x="5113" y="31247"/>
                      <a:pt x="11223" y="33331"/>
                    </a:cubicBezTo>
                    <a:cubicBezTo>
                      <a:pt x="17334" y="35398"/>
                      <a:pt x="24103" y="33581"/>
                      <a:pt x="28343" y="28735"/>
                    </a:cubicBezTo>
                    <a:cubicBezTo>
                      <a:pt x="32600" y="23872"/>
                      <a:pt x="33509" y="16942"/>
                      <a:pt x="30659" y="11152"/>
                    </a:cubicBezTo>
                    <a:cubicBezTo>
                      <a:pt x="26757" y="3243"/>
                      <a:pt x="17191" y="1"/>
                      <a:pt x="9282" y="3902"/>
                    </a:cubicBezTo>
                    <a:close/>
                    <a:moveTo>
                      <a:pt x="21467" y="28593"/>
                    </a:moveTo>
                    <a:cubicBezTo>
                      <a:pt x="17262" y="30677"/>
                      <a:pt x="12221" y="30018"/>
                      <a:pt x="8711" y="26918"/>
                    </a:cubicBezTo>
                    <a:cubicBezTo>
                      <a:pt x="5184" y="23836"/>
                      <a:pt x="3866" y="18937"/>
                      <a:pt x="5380" y="14502"/>
                    </a:cubicBezTo>
                    <a:cubicBezTo>
                      <a:pt x="6877" y="10066"/>
                      <a:pt x="10903" y="6966"/>
                      <a:pt x="15570" y="6663"/>
                    </a:cubicBezTo>
                    <a:cubicBezTo>
                      <a:pt x="20255" y="6360"/>
                      <a:pt x="24655" y="8890"/>
                      <a:pt x="26722" y="13094"/>
                    </a:cubicBezTo>
                    <a:cubicBezTo>
                      <a:pt x="29554" y="18830"/>
                      <a:pt x="27203" y="25760"/>
                      <a:pt x="21467" y="28593"/>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2293;p68">
                <a:extLst>
                  <a:ext uri="{FF2B5EF4-FFF2-40B4-BE49-F238E27FC236}">
                    <a16:creationId xmlns:a16="http://schemas.microsoft.com/office/drawing/2014/main" id="{391ED2AC-90B8-504E-B526-9E5ECAD77FEA}"/>
                  </a:ext>
                </a:extLst>
              </p:cNvPr>
              <p:cNvSpPr/>
              <p:nvPr/>
            </p:nvSpPr>
            <p:spPr>
              <a:xfrm>
                <a:off x="-1131163" y="2548148"/>
                <a:ext cx="221316" cy="221279"/>
              </a:xfrm>
              <a:custGeom>
                <a:avLst/>
                <a:gdLst/>
                <a:ahLst/>
                <a:cxnLst/>
                <a:rect l="l" t="t" r="r" b="b"/>
                <a:pathLst>
                  <a:path w="6112" h="6111" fill="none" extrusionOk="0">
                    <a:moveTo>
                      <a:pt x="3047" y="6111"/>
                    </a:moveTo>
                    <a:lnTo>
                      <a:pt x="3047" y="6111"/>
                    </a:lnTo>
                    <a:cubicBezTo>
                      <a:pt x="1372" y="6093"/>
                      <a:pt x="1" y="4739"/>
                      <a:pt x="1" y="3047"/>
                    </a:cubicBezTo>
                    <a:lnTo>
                      <a:pt x="1" y="3047"/>
                    </a:lnTo>
                    <a:cubicBezTo>
                      <a:pt x="1" y="1372"/>
                      <a:pt x="1372" y="1"/>
                      <a:pt x="3047" y="1"/>
                    </a:cubicBezTo>
                    <a:lnTo>
                      <a:pt x="3047" y="1"/>
                    </a:lnTo>
                    <a:cubicBezTo>
                      <a:pt x="4739" y="1"/>
                      <a:pt x="6093" y="1372"/>
                      <a:pt x="6111" y="3047"/>
                    </a:cubicBezTo>
                    <a:lnTo>
                      <a:pt x="6111" y="3047"/>
                    </a:lnTo>
                    <a:cubicBezTo>
                      <a:pt x="6093" y="4739"/>
                      <a:pt x="4739" y="6093"/>
                      <a:pt x="3047" y="611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294;p68">
                <a:extLst>
                  <a:ext uri="{FF2B5EF4-FFF2-40B4-BE49-F238E27FC236}">
                    <a16:creationId xmlns:a16="http://schemas.microsoft.com/office/drawing/2014/main" id="{206CEA65-4EA1-08FD-F3C8-282A2129BAEE}"/>
                  </a:ext>
                </a:extLst>
              </p:cNvPr>
              <p:cNvSpPr/>
              <p:nvPr/>
            </p:nvSpPr>
            <p:spPr>
              <a:xfrm>
                <a:off x="-1259531" y="2811981"/>
                <a:ext cx="476741" cy="120036"/>
              </a:xfrm>
              <a:custGeom>
                <a:avLst/>
                <a:gdLst/>
                <a:ahLst/>
                <a:cxnLst/>
                <a:rect l="l" t="t" r="r" b="b"/>
                <a:pathLst>
                  <a:path w="13166" h="3315" fill="none" extrusionOk="0">
                    <a:moveTo>
                      <a:pt x="13165" y="3314"/>
                    </a:moveTo>
                    <a:cubicBezTo>
                      <a:pt x="13165" y="1479"/>
                      <a:pt x="11687" y="1"/>
                      <a:pt x="9870" y="1"/>
                    </a:cubicBezTo>
                    <a:lnTo>
                      <a:pt x="3314" y="1"/>
                    </a:lnTo>
                    <a:cubicBezTo>
                      <a:pt x="1497" y="1"/>
                      <a:pt x="18" y="1479"/>
                      <a:pt x="1" y="3314"/>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2295;p68">
              <a:extLst>
                <a:ext uri="{FF2B5EF4-FFF2-40B4-BE49-F238E27FC236}">
                  <a16:creationId xmlns:a16="http://schemas.microsoft.com/office/drawing/2014/main" id="{D7F82C1E-AF37-4E9D-5075-009B858CC2CB}"/>
                </a:ext>
              </a:extLst>
            </p:cNvPr>
            <p:cNvSpPr/>
            <p:nvPr/>
          </p:nvSpPr>
          <p:spPr>
            <a:xfrm flipH="1">
              <a:off x="6399344" y="3172643"/>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96;p68">
              <a:extLst>
                <a:ext uri="{FF2B5EF4-FFF2-40B4-BE49-F238E27FC236}">
                  <a16:creationId xmlns:a16="http://schemas.microsoft.com/office/drawing/2014/main" id="{7C8DA302-068F-2439-1A02-A07A506037DD}"/>
                </a:ext>
              </a:extLst>
            </p:cNvPr>
            <p:cNvSpPr/>
            <p:nvPr/>
          </p:nvSpPr>
          <p:spPr>
            <a:xfrm flipH="1">
              <a:off x="7316613" y="1627301"/>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297;p68">
              <a:extLst>
                <a:ext uri="{FF2B5EF4-FFF2-40B4-BE49-F238E27FC236}">
                  <a16:creationId xmlns:a16="http://schemas.microsoft.com/office/drawing/2014/main" id="{B0CDF0A0-46DA-4507-98FE-F2839CB185BF}"/>
                </a:ext>
              </a:extLst>
            </p:cNvPr>
            <p:cNvSpPr/>
            <p:nvPr/>
          </p:nvSpPr>
          <p:spPr>
            <a:xfrm flipH="1">
              <a:off x="5741973" y="28342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98;p68">
              <a:extLst>
                <a:ext uri="{FF2B5EF4-FFF2-40B4-BE49-F238E27FC236}">
                  <a16:creationId xmlns:a16="http://schemas.microsoft.com/office/drawing/2014/main" id="{A24D4DE9-6E4B-AC70-70F6-15E6625A66DA}"/>
                </a:ext>
              </a:extLst>
            </p:cNvPr>
            <p:cNvSpPr/>
            <p:nvPr/>
          </p:nvSpPr>
          <p:spPr>
            <a:xfrm flipH="1">
              <a:off x="8681040" y="1077706"/>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99;p68">
              <a:extLst>
                <a:ext uri="{FF2B5EF4-FFF2-40B4-BE49-F238E27FC236}">
                  <a16:creationId xmlns:a16="http://schemas.microsoft.com/office/drawing/2014/main" id="{371A9CCD-9229-50DF-9BCE-A6807CA0ABAC}"/>
                </a:ext>
              </a:extLst>
            </p:cNvPr>
            <p:cNvSpPr/>
            <p:nvPr/>
          </p:nvSpPr>
          <p:spPr>
            <a:xfrm flipH="1">
              <a:off x="5778570" y="35724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00;p68">
              <a:extLst>
                <a:ext uri="{FF2B5EF4-FFF2-40B4-BE49-F238E27FC236}">
                  <a16:creationId xmlns:a16="http://schemas.microsoft.com/office/drawing/2014/main" id="{B4DE9696-12F2-8101-7D1F-D8D93DD5E717}"/>
                </a:ext>
              </a:extLst>
            </p:cNvPr>
            <p:cNvSpPr/>
            <p:nvPr/>
          </p:nvSpPr>
          <p:spPr>
            <a:xfrm flipH="1">
              <a:off x="5557224" y="1262628"/>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301;p68">
              <a:extLst>
                <a:ext uri="{FF2B5EF4-FFF2-40B4-BE49-F238E27FC236}">
                  <a16:creationId xmlns:a16="http://schemas.microsoft.com/office/drawing/2014/main" id="{18FBD3D9-421E-8F0E-CC2C-B13F531470BA}"/>
                </a:ext>
              </a:extLst>
            </p:cNvPr>
            <p:cNvSpPr/>
            <p:nvPr/>
          </p:nvSpPr>
          <p:spPr>
            <a:xfrm rot="1685758" flipH="1">
              <a:off x="6889728" y="28447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302;p68">
              <a:extLst>
                <a:ext uri="{FF2B5EF4-FFF2-40B4-BE49-F238E27FC236}">
                  <a16:creationId xmlns:a16="http://schemas.microsoft.com/office/drawing/2014/main" id="{BC89EB56-F46F-1EB0-D7A4-CBC1AEBC7043}"/>
                </a:ext>
              </a:extLst>
            </p:cNvPr>
            <p:cNvSpPr/>
            <p:nvPr/>
          </p:nvSpPr>
          <p:spPr>
            <a:xfrm flipH="1">
              <a:off x="7997824" y="2239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303;p68">
              <a:extLst>
                <a:ext uri="{FF2B5EF4-FFF2-40B4-BE49-F238E27FC236}">
                  <a16:creationId xmlns:a16="http://schemas.microsoft.com/office/drawing/2014/main" id="{864C68E7-50FC-1F86-3336-71C247959386}"/>
                </a:ext>
              </a:extLst>
            </p:cNvPr>
            <p:cNvSpPr/>
            <p:nvPr/>
          </p:nvSpPr>
          <p:spPr>
            <a:xfrm>
              <a:off x="7369100" y="2199275"/>
              <a:ext cx="315325" cy="299300"/>
            </a:xfrm>
            <a:custGeom>
              <a:avLst/>
              <a:gdLst/>
              <a:ahLst/>
              <a:cxnLst/>
              <a:rect l="l" t="t" r="r" b="b"/>
              <a:pathLst>
                <a:path w="12613" h="11972" extrusionOk="0">
                  <a:moveTo>
                    <a:pt x="6823" y="428"/>
                  </a:moveTo>
                  <a:lnTo>
                    <a:pt x="8266" y="3350"/>
                  </a:lnTo>
                  <a:cubicBezTo>
                    <a:pt x="8355" y="3528"/>
                    <a:pt x="8515" y="3653"/>
                    <a:pt x="8711" y="3670"/>
                  </a:cubicBezTo>
                  <a:lnTo>
                    <a:pt x="11936" y="4134"/>
                  </a:lnTo>
                  <a:cubicBezTo>
                    <a:pt x="12417" y="4205"/>
                    <a:pt x="12613" y="4793"/>
                    <a:pt x="12256" y="5131"/>
                  </a:cubicBezTo>
                  <a:lnTo>
                    <a:pt x="9923" y="7411"/>
                  </a:lnTo>
                  <a:cubicBezTo>
                    <a:pt x="9798" y="7536"/>
                    <a:pt x="9727" y="7732"/>
                    <a:pt x="9762" y="7928"/>
                  </a:cubicBezTo>
                  <a:lnTo>
                    <a:pt x="10315" y="11135"/>
                  </a:lnTo>
                  <a:cubicBezTo>
                    <a:pt x="10386" y="11616"/>
                    <a:pt x="9887" y="11972"/>
                    <a:pt x="9477" y="11740"/>
                  </a:cubicBezTo>
                  <a:lnTo>
                    <a:pt x="6574" y="10226"/>
                  </a:lnTo>
                  <a:cubicBezTo>
                    <a:pt x="6395" y="10137"/>
                    <a:pt x="6200" y="10137"/>
                    <a:pt x="6039" y="10226"/>
                  </a:cubicBezTo>
                  <a:lnTo>
                    <a:pt x="3135" y="11740"/>
                  </a:lnTo>
                  <a:cubicBezTo>
                    <a:pt x="2708" y="11972"/>
                    <a:pt x="2209" y="11616"/>
                    <a:pt x="2298" y="11135"/>
                  </a:cubicBezTo>
                  <a:lnTo>
                    <a:pt x="2850" y="7928"/>
                  </a:lnTo>
                  <a:cubicBezTo>
                    <a:pt x="2886" y="7732"/>
                    <a:pt x="2815" y="7536"/>
                    <a:pt x="2672" y="7411"/>
                  </a:cubicBezTo>
                  <a:lnTo>
                    <a:pt x="339" y="5131"/>
                  </a:lnTo>
                  <a:cubicBezTo>
                    <a:pt x="0" y="4793"/>
                    <a:pt x="196" y="4205"/>
                    <a:pt x="659" y="4134"/>
                  </a:cubicBezTo>
                  <a:lnTo>
                    <a:pt x="3901" y="3670"/>
                  </a:lnTo>
                  <a:cubicBezTo>
                    <a:pt x="4080" y="3653"/>
                    <a:pt x="4258" y="3528"/>
                    <a:pt x="4347" y="3350"/>
                  </a:cubicBezTo>
                  <a:lnTo>
                    <a:pt x="5790" y="428"/>
                  </a:lnTo>
                  <a:cubicBezTo>
                    <a:pt x="6004" y="1"/>
                    <a:pt x="6609" y="1"/>
                    <a:pt x="6823" y="428"/>
                  </a:cubicBezTo>
                  <a:close/>
                </a:path>
              </a:pathLst>
            </a:custGeom>
            <a:gradFill>
              <a:gsLst>
                <a:gs pos="0">
                  <a:schemeClr val="accent1"/>
                </a:gs>
                <a:gs pos="100000">
                  <a:schemeClr val="lt2"/>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04;p68">
              <a:extLst>
                <a:ext uri="{FF2B5EF4-FFF2-40B4-BE49-F238E27FC236}">
                  <a16:creationId xmlns:a16="http://schemas.microsoft.com/office/drawing/2014/main" id="{18CD1694-4782-889B-D836-B7AB0CEBED5B}"/>
                </a:ext>
              </a:extLst>
            </p:cNvPr>
            <p:cNvSpPr/>
            <p:nvPr/>
          </p:nvSpPr>
          <p:spPr>
            <a:xfrm flipH="1">
              <a:off x="6539588" y="895263"/>
              <a:ext cx="262479" cy="262448"/>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305;p68">
              <a:extLst>
                <a:ext uri="{FF2B5EF4-FFF2-40B4-BE49-F238E27FC236}">
                  <a16:creationId xmlns:a16="http://schemas.microsoft.com/office/drawing/2014/main" id="{2D8BB8D8-0272-63DF-487A-C6AE469FE499}"/>
                </a:ext>
              </a:extLst>
            </p:cNvPr>
            <p:cNvSpPr/>
            <p:nvPr/>
          </p:nvSpPr>
          <p:spPr>
            <a:xfrm flipH="1">
              <a:off x="7121719" y="1262631"/>
              <a:ext cx="140247" cy="141086"/>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306;p68">
              <a:extLst>
                <a:ext uri="{FF2B5EF4-FFF2-40B4-BE49-F238E27FC236}">
                  <a16:creationId xmlns:a16="http://schemas.microsoft.com/office/drawing/2014/main" id="{0FE063BA-3059-F11D-1741-49698D768AA8}"/>
                </a:ext>
              </a:extLst>
            </p:cNvPr>
            <p:cNvGrpSpPr/>
            <p:nvPr/>
          </p:nvGrpSpPr>
          <p:grpSpPr>
            <a:xfrm>
              <a:off x="5994591" y="1496066"/>
              <a:ext cx="1068791" cy="1338198"/>
              <a:chOff x="3443324" y="1093103"/>
              <a:chExt cx="2097725" cy="2626492"/>
            </a:xfrm>
          </p:grpSpPr>
          <p:sp>
            <p:nvSpPr>
              <p:cNvPr id="28" name="Google Shape;2307;p68">
                <a:extLst>
                  <a:ext uri="{FF2B5EF4-FFF2-40B4-BE49-F238E27FC236}">
                    <a16:creationId xmlns:a16="http://schemas.microsoft.com/office/drawing/2014/main" id="{3FB430F0-C949-5B93-316A-7A8F4A13BD1B}"/>
                  </a:ext>
                </a:extLst>
              </p:cNvPr>
              <p:cNvSpPr/>
              <p:nvPr/>
            </p:nvSpPr>
            <p:spPr>
              <a:xfrm>
                <a:off x="3640350" y="1827963"/>
                <a:ext cx="1704900" cy="1704900"/>
              </a:xfrm>
              <a:prstGeom prst="ellipse">
                <a:avLst/>
              </a:prstGeom>
              <a:gradFill>
                <a:gsLst>
                  <a:gs pos="0">
                    <a:schemeClr val="dk2"/>
                  </a:gs>
                  <a:gs pos="100000">
                    <a:schemeClr val="lt1"/>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308;p68">
                <a:extLst>
                  <a:ext uri="{FF2B5EF4-FFF2-40B4-BE49-F238E27FC236}">
                    <a16:creationId xmlns:a16="http://schemas.microsoft.com/office/drawing/2014/main" id="{5806A860-17E5-05B8-B452-71C0E1EA945F}"/>
                  </a:ext>
                </a:extLst>
              </p:cNvPr>
              <p:cNvSpPr/>
              <p:nvPr/>
            </p:nvSpPr>
            <p:spPr>
              <a:xfrm>
                <a:off x="3443324" y="1093103"/>
                <a:ext cx="2097725" cy="2626492"/>
              </a:xfrm>
              <a:custGeom>
                <a:avLst/>
                <a:gdLst/>
                <a:ahLst/>
                <a:cxnLst/>
                <a:rect l="l" t="t" r="r" b="b"/>
                <a:pathLst>
                  <a:path w="15410" h="19294" extrusionOk="0">
                    <a:moveTo>
                      <a:pt x="8569" y="4383"/>
                    </a:moveTo>
                    <a:lnTo>
                      <a:pt x="8569" y="1728"/>
                    </a:lnTo>
                    <a:lnTo>
                      <a:pt x="10885" y="1728"/>
                    </a:lnTo>
                    <a:cubicBezTo>
                      <a:pt x="12043" y="1728"/>
                      <a:pt x="12043" y="0"/>
                      <a:pt x="10885" y="0"/>
                    </a:cubicBezTo>
                    <a:lnTo>
                      <a:pt x="4543" y="0"/>
                    </a:lnTo>
                    <a:cubicBezTo>
                      <a:pt x="3385" y="0"/>
                      <a:pt x="3385" y="1728"/>
                      <a:pt x="4543" y="1728"/>
                    </a:cubicBezTo>
                    <a:lnTo>
                      <a:pt x="6841" y="1728"/>
                    </a:lnTo>
                    <a:lnTo>
                      <a:pt x="6841" y="4383"/>
                    </a:lnTo>
                    <a:cubicBezTo>
                      <a:pt x="2904" y="4828"/>
                      <a:pt x="0" y="8284"/>
                      <a:pt x="232" y="12239"/>
                    </a:cubicBezTo>
                    <a:cubicBezTo>
                      <a:pt x="464" y="16211"/>
                      <a:pt x="3741" y="19293"/>
                      <a:pt x="7714" y="19293"/>
                    </a:cubicBezTo>
                    <a:cubicBezTo>
                      <a:pt x="11687" y="19293"/>
                      <a:pt x="14964" y="16211"/>
                      <a:pt x="15196" y="12239"/>
                    </a:cubicBezTo>
                    <a:cubicBezTo>
                      <a:pt x="15410" y="8284"/>
                      <a:pt x="12524" y="4828"/>
                      <a:pt x="8569" y="4383"/>
                    </a:cubicBezTo>
                    <a:close/>
                    <a:moveTo>
                      <a:pt x="7714" y="17565"/>
                    </a:moveTo>
                    <a:cubicBezTo>
                      <a:pt x="2583" y="17565"/>
                      <a:pt x="0" y="11366"/>
                      <a:pt x="3635" y="7732"/>
                    </a:cubicBezTo>
                    <a:cubicBezTo>
                      <a:pt x="7269" y="4098"/>
                      <a:pt x="13468" y="6681"/>
                      <a:pt x="13468" y="11811"/>
                    </a:cubicBezTo>
                    <a:cubicBezTo>
                      <a:pt x="13468" y="14982"/>
                      <a:pt x="10885" y="17565"/>
                      <a:pt x="7714" y="17565"/>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09;p68">
                <a:extLst>
                  <a:ext uri="{FF2B5EF4-FFF2-40B4-BE49-F238E27FC236}">
                    <a16:creationId xmlns:a16="http://schemas.microsoft.com/office/drawing/2014/main" id="{554A4DF9-64B5-8468-F26C-C67C95CFA42F}"/>
                  </a:ext>
                </a:extLst>
              </p:cNvPr>
              <p:cNvSpPr/>
              <p:nvPr/>
            </p:nvSpPr>
            <p:spPr>
              <a:xfrm>
                <a:off x="4345468" y="2562726"/>
                <a:ext cx="666889" cy="235369"/>
              </a:xfrm>
              <a:custGeom>
                <a:avLst/>
                <a:gdLst/>
                <a:ahLst/>
                <a:cxnLst/>
                <a:rect l="l" t="t" r="r" b="b"/>
                <a:pathLst>
                  <a:path w="4899" h="1729" fill="none" extrusionOk="0">
                    <a:moveTo>
                      <a:pt x="3741" y="0"/>
                    </a:moveTo>
                    <a:lnTo>
                      <a:pt x="1158" y="0"/>
                    </a:lnTo>
                    <a:cubicBezTo>
                      <a:pt x="0" y="0"/>
                      <a:pt x="0" y="1728"/>
                      <a:pt x="1158" y="1728"/>
                    </a:cubicBezTo>
                    <a:lnTo>
                      <a:pt x="3741" y="1728"/>
                    </a:lnTo>
                    <a:cubicBezTo>
                      <a:pt x="4899" y="1728"/>
                      <a:pt x="4899" y="0"/>
                      <a:pt x="3741" y="0"/>
                    </a:cubicBezTo>
                    <a:close/>
                  </a:path>
                </a:pathLst>
              </a:custGeom>
              <a:solidFill>
                <a:schemeClr val="dk2"/>
              </a:solidFill>
              <a:ln w="5800"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10;p68">
                <a:extLst>
                  <a:ext uri="{FF2B5EF4-FFF2-40B4-BE49-F238E27FC236}">
                    <a16:creationId xmlns:a16="http://schemas.microsoft.com/office/drawing/2014/main" id="{E918EAA1-2AE1-9A63-A651-49D05836B892}"/>
                  </a:ext>
                </a:extLst>
              </p:cNvPr>
              <p:cNvSpPr/>
              <p:nvPr/>
            </p:nvSpPr>
            <p:spPr>
              <a:xfrm>
                <a:off x="4370903" y="2215908"/>
                <a:ext cx="243804" cy="588762"/>
              </a:xfrm>
              <a:custGeom>
                <a:avLst/>
                <a:gdLst/>
                <a:ahLst/>
                <a:cxnLst/>
                <a:rect l="l" t="t" r="r" b="b"/>
                <a:pathLst>
                  <a:path w="1791" h="4325" extrusionOk="0">
                    <a:moveTo>
                      <a:pt x="898" y="0"/>
                    </a:moveTo>
                    <a:cubicBezTo>
                      <a:pt x="450" y="0"/>
                      <a:pt x="0" y="303"/>
                      <a:pt x="27" y="909"/>
                    </a:cubicBezTo>
                    <a:lnTo>
                      <a:pt x="27" y="3510"/>
                    </a:lnTo>
                    <a:cubicBezTo>
                      <a:pt x="54" y="4053"/>
                      <a:pt x="472" y="4325"/>
                      <a:pt x="891" y="4325"/>
                    </a:cubicBezTo>
                    <a:cubicBezTo>
                      <a:pt x="1310" y="4325"/>
                      <a:pt x="1728" y="4053"/>
                      <a:pt x="1755" y="3510"/>
                    </a:cubicBezTo>
                    <a:lnTo>
                      <a:pt x="1755" y="909"/>
                    </a:lnTo>
                    <a:cubicBezTo>
                      <a:pt x="1791" y="303"/>
                      <a:pt x="1345" y="0"/>
                      <a:pt x="898" y="0"/>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 name="Google Shape;2311;p68">
              <a:extLst>
                <a:ext uri="{FF2B5EF4-FFF2-40B4-BE49-F238E27FC236}">
                  <a16:creationId xmlns:a16="http://schemas.microsoft.com/office/drawing/2014/main" id="{6399F6A0-CFCC-507B-0A90-F8FE087DC979}"/>
                </a:ext>
              </a:extLst>
            </p:cNvPr>
            <p:cNvSpPr/>
            <p:nvPr/>
          </p:nvSpPr>
          <p:spPr>
            <a:xfrm rot="7198898">
              <a:off x="7705699" y="847506"/>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312;p68">
              <a:extLst>
                <a:ext uri="{FF2B5EF4-FFF2-40B4-BE49-F238E27FC236}">
                  <a16:creationId xmlns:a16="http://schemas.microsoft.com/office/drawing/2014/main" id="{45E068E0-932E-FC51-DA18-A58A73E0A162}"/>
                </a:ext>
              </a:extLst>
            </p:cNvPr>
            <p:cNvSpPr/>
            <p:nvPr/>
          </p:nvSpPr>
          <p:spPr>
            <a:xfrm rot="7201932">
              <a:off x="8143687" y="150926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 name="Google Shape;2266;p68">
            <a:extLst>
              <a:ext uri="{FF2B5EF4-FFF2-40B4-BE49-F238E27FC236}">
                <a16:creationId xmlns:a16="http://schemas.microsoft.com/office/drawing/2014/main" id="{620D9F45-AE85-F94C-28E0-2FD81F48950B}"/>
              </a:ext>
            </a:extLst>
          </p:cNvPr>
          <p:cNvSpPr txBox="1">
            <a:spLocks noGrp="1"/>
          </p:cNvSpPr>
          <p:nvPr>
            <p:ph type="subTitle" idx="1"/>
          </p:nvPr>
        </p:nvSpPr>
        <p:spPr>
          <a:xfrm>
            <a:off x="714300" y="1656375"/>
            <a:ext cx="3904724" cy="1239772"/>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hlink"/>
              </a:buClr>
              <a:buSzPts val="1100"/>
              <a:buFont typeface="Arial"/>
              <a:buNone/>
            </a:pPr>
            <a:r>
              <a:rPr lang="en" sz="2700" dirty="0">
                <a:latin typeface="Bebas Neue"/>
                <a:ea typeface="Bebas Neue"/>
                <a:cs typeface="Bebas Neue"/>
                <a:sym typeface="Bebas Neue"/>
              </a:rPr>
              <a:t>Do you have any questions?</a:t>
            </a:r>
            <a:endParaRPr sz="2700" dirty="0">
              <a:latin typeface="Bebas Neue"/>
              <a:ea typeface="Bebas Neue"/>
              <a:cs typeface="Bebas Neue"/>
              <a:sym typeface="Bebas Neue"/>
            </a:endParaRPr>
          </a:p>
          <a:p>
            <a:pPr marL="0" lvl="0" indent="0" algn="l" rtl="0">
              <a:spcBef>
                <a:spcPts val="1000"/>
              </a:spcBef>
              <a:spcAft>
                <a:spcPts val="0"/>
              </a:spcAft>
              <a:buClr>
                <a:schemeClr val="hlink"/>
              </a:buClr>
              <a:buSzPts val="1100"/>
              <a:buFont typeface="Arial"/>
              <a:buNone/>
            </a:pPr>
            <a:r>
              <a:rPr lang="en" dirty="0"/>
              <a:t>sandeepchopra1209@gmail.com</a:t>
            </a:r>
          </a:p>
          <a:p>
            <a:pPr marL="0" lvl="0" indent="0" algn="l" rtl="0">
              <a:spcBef>
                <a:spcPts val="0"/>
              </a:spcBef>
              <a:spcAft>
                <a:spcPts val="0"/>
              </a:spcAft>
              <a:buClr>
                <a:schemeClr val="hlink"/>
              </a:buClr>
              <a:buSzPts val="1100"/>
              <a:buFont typeface="Arial"/>
              <a:buNone/>
            </a:pPr>
            <a:endParaRPr dirty="0"/>
          </a:p>
        </p:txBody>
      </p:sp>
      <p:cxnSp>
        <p:nvCxnSpPr>
          <p:cNvPr id="49" name="Google Shape;2268;p68">
            <a:extLst>
              <a:ext uri="{FF2B5EF4-FFF2-40B4-BE49-F238E27FC236}">
                <a16:creationId xmlns:a16="http://schemas.microsoft.com/office/drawing/2014/main" id="{5213DE2A-D7F0-3427-8E14-3ED8C8EAC92F}"/>
              </a:ext>
            </a:extLst>
          </p:cNvPr>
          <p:cNvCxnSpPr/>
          <p:nvPr/>
        </p:nvCxnSpPr>
        <p:spPr>
          <a:xfrm>
            <a:off x="778650" y="1627303"/>
            <a:ext cx="3232500" cy="0"/>
          </a:xfrm>
          <a:prstGeom prst="straightConnector1">
            <a:avLst/>
          </a:prstGeom>
          <a:noFill/>
          <a:ln w="9525" cap="flat" cmpd="sng">
            <a:solidFill>
              <a:schemeClr val="dk1"/>
            </a:solidFill>
            <a:prstDash val="solid"/>
            <a:round/>
            <a:headEnd type="none" w="med" len="med"/>
            <a:tailEnd type="none" w="med" len="med"/>
          </a:ln>
        </p:spPr>
      </p:cxnSp>
      <p:sp>
        <p:nvSpPr>
          <p:cNvPr id="50" name="Google Shape;2270;p68">
            <a:extLst>
              <a:ext uri="{FF2B5EF4-FFF2-40B4-BE49-F238E27FC236}">
                <a16:creationId xmlns:a16="http://schemas.microsoft.com/office/drawing/2014/main" id="{F2676E4C-AEE7-EED7-9A4C-43A638701263}"/>
              </a:ext>
            </a:extLst>
          </p:cNvPr>
          <p:cNvSpPr/>
          <p:nvPr/>
        </p:nvSpPr>
        <p:spPr>
          <a:xfrm>
            <a:off x="673330" y="3899980"/>
            <a:ext cx="518376" cy="518322"/>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2313;p68">
            <a:extLst>
              <a:ext uri="{FF2B5EF4-FFF2-40B4-BE49-F238E27FC236}">
                <a16:creationId xmlns:a16="http://schemas.microsoft.com/office/drawing/2014/main" id="{6D30C26F-36A1-18D2-E457-8C3D1574B31E}"/>
              </a:ext>
            </a:extLst>
          </p:cNvPr>
          <p:cNvSpPr/>
          <p:nvPr/>
        </p:nvSpPr>
        <p:spPr>
          <a:xfrm>
            <a:off x="3930312" y="99685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2267;p68">
            <a:extLst>
              <a:ext uri="{FF2B5EF4-FFF2-40B4-BE49-F238E27FC236}">
                <a16:creationId xmlns:a16="http://schemas.microsoft.com/office/drawing/2014/main" id="{148E4105-9AC9-37C1-5240-28DF4FE05587}"/>
              </a:ext>
            </a:extLst>
          </p:cNvPr>
          <p:cNvSpPr txBox="1">
            <a:spLocks noGrp="1"/>
          </p:cNvSpPr>
          <p:nvPr>
            <p:ph type="title"/>
          </p:nvPr>
        </p:nvSpPr>
        <p:spPr>
          <a:xfrm>
            <a:off x="706038" y="872281"/>
            <a:ext cx="2828700" cy="962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800" dirty="0"/>
              <a:t>THANKS!</a:t>
            </a:r>
            <a:endParaRPr sz="4800" dirty="0"/>
          </a:p>
        </p:txBody>
      </p:sp>
    </p:spTree>
    <p:extLst>
      <p:ext uri="{BB962C8B-B14F-4D97-AF65-F5344CB8AC3E}">
        <p14:creationId xmlns:p14="http://schemas.microsoft.com/office/powerpoint/2010/main" val="1670244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2"/>
        <p:cNvGrpSpPr/>
        <p:nvPr/>
      </p:nvGrpSpPr>
      <p:grpSpPr>
        <a:xfrm>
          <a:off x="0" y="0"/>
          <a:ext cx="0" cy="0"/>
          <a:chOff x="0" y="0"/>
          <a:chExt cx="0" cy="0"/>
        </a:xfrm>
      </p:grpSpPr>
      <p:pic>
        <p:nvPicPr>
          <p:cNvPr id="6" name="Picture 5">
            <a:extLst>
              <a:ext uri="{FF2B5EF4-FFF2-40B4-BE49-F238E27FC236}">
                <a16:creationId xmlns:a16="http://schemas.microsoft.com/office/drawing/2014/main" id="{E13592E0-8873-DEFF-DC90-4D284DA4DB7E}"/>
              </a:ext>
            </a:extLst>
          </p:cNvPr>
          <p:cNvPicPr>
            <a:picLocks noChangeAspect="1"/>
          </p:cNvPicPr>
          <p:nvPr/>
        </p:nvPicPr>
        <p:blipFill>
          <a:blip r:embed="rId4"/>
          <a:stretch>
            <a:fillRect/>
          </a:stretch>
        </p:blipFill>
        <p:spPr>
          <a:xfrm>
            <a:off x="1343323" y="1545462"/>
            <a:ext cx="6477904" cy="28293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055" name="Google Shape;1055;p46"/>
          <p:cNvSpPr/>
          <p:nvPr/>
        </p:nvSpPr>
        <p:spPr>
          <a:xfrm>
            <a:off x="5701251" y="3156962"/>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6"/>
          <p:cNvSpPr/>
          <p:nvPr/>
        </p:nvSpPr>
        <p:spPr>
          <a:xfrm>
            <a:off x="4951838" y="38718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6"/>
          <p:cNvSpPr/>
          <p:nvPr/>
        </p:nvSpPr>
        <p:spPr>
          <a:xfrm>
            <a:off x="4323201" y="41754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rot="-1685758">
            <a:off x="4253003" y="33044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846238" y="25699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gradFill>
            <a:gsLst>
              <a:gs pos="0">
                <a:schemeClr val="accent1"/>
              </a:gs>
              <a:gs pos="100000">
                <a:schemeClr val="lt2"/>
              </a:gs>
            </a:gsLst>
            <a:lin ang="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rot="-1685758">
            <a:off x="746378" y="23489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1252649" y="28547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245;p34">
            <a:extLst>
              <a:ext uri="{FF2B5EF4-FFF2-40B4-BE49-F238E27FC236}">
                <a16:creationId xmlns:a16="http://schemas.microsoft.com/office/drawing/2014/main" id="{A8BB2F8F-0FFC-5971-FF09-5C0A90C62EE1}"/>
              </a:ext>
            </a:extLst>
          </p:cNvPr>
          <p:cNvSpPr txBox="1"/>
          <p:nvPr/>
        </p:nvSpPr>
        <p:spPr>
          <a:xfrm>
            <a:off x="6109081" y="212749"/>
            <a:ext cx="232062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AMAZON PRODUCT SALES Data ANALYSIS</a:t>
            </a:r>
            <a:endParaRPr dirty="0">
              <a:solidFill>
                <a:schemeClr val="lt2"/>
              </a:solidFill>
            </a:endParaRPr>
          </a:p>
        </p:txBody>
      </p:sp>
      <p:sp>
        <p:nvSpPr>
          <p:cNvPr id="4" name="Title 3">
            <a:extLst>
              <a:ext uri="{FF2B5EF4-FFF2-40B4-BE49-F238E27FC236}">
                <a16:creationId xmlns:a16="http://schemas.microsoft.com/office/drawing/2014/main" id="{69D0FE05-178C-2FAC-AD6B-5FDC9279A058}"/>
              </a:ext>
            </a:extLst>
          </p:cNvPr>
          <p:cNvSpPr>
            <a:spLocks noGrp="1"/>
          </p:cNvSpPr>
          <p:nvPr>
            <p:ph type="title"/>
          </p:nvPr>
        </p:nvSpPr>
        <p:spPr>
          <a:xfrm>
            <a:off x="640924" y="744620"/>
            <a:ext cx="5250381" cy="735908"/>
          </a:xfrm>
        </p:spPr>
        <p:txBody>
          <a:bodyPr/>
          <a:lstStyle/>
          <a:p>
            <a:r>
              <a:rPr lang="en-IN" dirty="0">
                <a:solidFill>
                  <a:schemeClr val="tx2"/>
                </a:solidFill>
              </a:rPr>
              <a:t>STATISTICS      SAMPLE response</a:t>
            </a:r>
          </a:p>
        </p:txBody>
      </p:sp>
      <p:sp>
        <p:nvSpPr>
          <p:cNvPr id="7" name="Google Shape;1054;p46">
            <a:extLst>
              <a:ext uri="{FF2B5EF4-FFF2-40B4-BE49-F238E27FC236}">
                <a16:creationId xmlns:a16="http://schemas.microsoft.com/office/drawing/2014/main" id="{E36F0405-023F-2A37-2286-84D9E12B9CA9}"/>
              </a:ext>
            </a:extLst>
          </p:cNvPr>
          <p:cNvSpPr/>
          <p:nvPr/>
        </p:nvSpPr>
        <p:spPr>
          <a:xfrm>
            <a:off x="2519434" y="939086"/>
            <a:ext cx="231952" cy="346975"/>
          </a:xfrm>
          <a:prstGeom prst="rect">
            <a:avLst/>
          </a:prstGeom>
        </p:spPr>
        <p:txBody>
          <a:bodyPr>
            <a:prstTxWarp prst="textPlain">
              <a:avLst/>
            </a:prstTxWarp>
          </a:bodyPr>
          <a:lstStyle/>
          <a:p>
            <a:pPr lvl="0" algn="ctr"/>
            <a:r>
              <a:rPr lang="en-IN" b="0" i="0" dirty="0">
                <a:ln w="9525" cap="flat" cmpd="sng">
                  <a:solidFill>
                    <a:schemeClr val="dk1"/>
                  </a:solidFill>
                  <a:prstDash val="solid"/>
                  <a:round/>
                  <a:headEnd type="none" w="sm" len="sm"/>
                  <a:tailEnd type="none" w="sm" len="sm"/>
                </a:ln>
                <a:noFill/>
                <a:latin typeface="Bebas Neue"/>
              </a:rPr>
              <a:t>&amp;</a:t>
            </a:r>
            <a:endParaRPr b="0" i="0" dirty="0">
              <a:ln w="9525" cap="flat" cmpd="sng">
                <a:solidFill>
                  <a:schemeClr val="dk1"/>
                </a:solidFill>
                <a:prstDash val="solid"/>
                <a:round/>
                <a:headEnd type="none" w="sm" len="sm"/>
                <a:tailEnd type="none" w="sm" len="sm"/>
              </a:ln>
              <a:noFill/>
              <a:latin typeface="Bebas Neu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52"/>
        <p:cNvGrpSpPr/>
        <p:nvPr/>
      </p:nvGrpSpPr>
      <p:grpSpPr>
        <a:xfrm>
          <a:off x="0" y="0"/>
          <a:ext cx="0" cy="0"/>
          <a:chOff x="0" y="0"/>
          <a:chExt cx="0" cy="0"/>
        </a:xfrm>
      </p:grpSpPr>
      <p:sp>
        <p:nvSpPr>
          <p:cNvPr id="1055" name="Google Shape;1055;p46"/>
          <p:cNvSpPr/>
          <p:nvPr/>
        </p:nvSpPr>
        <p:spPr>
          <a:xfrm>
            <a:off x="5701251" y="3156962"/>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6"/>
          <p:cNvSpPr/>
          <p:nvPr/>
        </p:nvSpPr>
        <p:spPr>
          <a:xfrm>
            <a:off x="4951838" y="3871800"/>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6"/>
          <p:cNvSpPr/>
          <p:nvPr/>
        </p:nvSpPr>
        <p:spPr>
          <a:xfrm>
            <a:off x="4323201" y="41754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6"/>
          <p:cNvSpPr/>
          <p:nvPr/>
        </p:nvSpPr>
        <p:spPr>
          <a:xfrm rot="-1685758">
            <a:off x="4253003" y="33044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6"/>
          <p:cNvSpPr/>
          <p:nvPr/>
        </p:nvSpPr>
        <p:spPr>
          <a:xfrm>
            <a:off x="846238" y="25699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gradFill>
            <a:gsLst>
              <a:gs pos="0">
                <a:schemeClr val="accent1"/>
              </a:gs>
              <a:gs pos="100000">
                <a:schemeClr val="lt2"/>
              </a:gs>
            </a:gsLst>
            <a:lin ang="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6"/>
          <p:cNvSpPr/>
          <p:nvPr/>
        </p:nvSpPr>
        <p:spPr>
          <a:xfrm rot="-1685758">
            <a:off x="746378" y="234898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6"/>
          <p:cNvSpPr/>
          <p:nvPr/>
        </p:nvSpPr>
        <p:spPr>
          <a:xfrm>
            <a:off x="1252649" y="285475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10">
            <a:extLst>
              <a:ext uri="{FF2B5EF4-FFF2-40B4-BE49-F238E27FC236}">
                <a16:creationId xmlns:a16="http://schemas.microsoft.com/office/drawing/2014/main" id="{A39C7CC5-E089-3A4E-9730-C6CBC0E85F4A}"/>
              </a:ext>
            </a:extLst>
          </p:cNvPr>
          <p:cNvPicPr>
            <a:picLocks noChangeAspect="1"/>
          </p:cNvPicPr>
          <p:nvPr/>
        </p:nvPicPr>
        <p:blipFill>
          <a:blip r:embed="rId4"/>
          <a:stretch>
            <a:fillRect/>
          </a:stretch>
        </p:blipFill>
        <p:spPr>
          <a:xfrm>
            <a:off x="952953" y="1426844"/>
            <a:ext cx="7399245" cy="30200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Google Shape;245;p34">
            <a:extLst>
              <a:ext uri="{FF2B5EF4-FFF2-40B4-BE49-F238E27FC236}">
                <a16:creationId xmlns:a16="http://schemas.microsoft.com/office/drawing/2014/main" id="{A8BB2F8F-0FFC-5971-FF09-5C0A90C62EE1}"/>
              </a:ext>
            </a:extLst>
          </p:cNvPr>
          <p:cNvSpPr txBox="1"/>
          <p:nvPr/>
        </p:nvSpPr>
        <p:spPr>
          <a:xfrm>
            <a:off x="6109081" y="212749"/>
            <a:ext cx="232062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AMAZON PRODUCT SALES Data ANALYSIS</a:t>
            </a:r>
            <a:endParaRPr dirty="0">
              <a:solidFill>
                <a:schemeClr val="lt2"/>
              </a:solidFill>
            </a:endParaRPr>
          </a:p>
        </p:txBody>
      </p:sp>
      <p:sp>
        <p:nvSpPr>
          <p:cNvPr id="4" name="Title 3">
            <a:extLst>
              <a:ext uri="{FF2B5EF4-FFF2-40B4-BE49-F238E27FC236}">
                <a16:creationId xmlns:a16="http://schemas.microsoft.com/office/drawing/2014/main" id="{69D0FE05-178C-2FAC-AD6B-5FDC9279A058}"/>
              </a:ext>
            </a:extLst>
          </p:cNvPr>
          <p:cNvSpPr>
            <a:spLocks noGrp="1"/>
          </p:cNvSpPr>
          <p:nvPr>
            <p:ph type="title"/>
          </p:nvPr>
        </p:nvSpPr>
        <p:spPr>
          <a:xfrm>
            <a:off x="640924" y="744620"/>
            <a:ext cx="5250381" cy="735908"/>
          </a:xfrm>
        </p:spPr>
        <p:txBody>
          <a:bodyPr/>
          <a:lstStyle/>
          <a:p>
            <a:r>
              <a:rPr lang="en-IN" dirty="0">
                <a:solidFill>
                  <a:schemeClr val="tx2"/>
                </a:solidFill>
              </a:rPr>
              <a:t>SAMPLE response</a:t>
            </a:r>
          </a:p>
        </p:txBody>
      </p:sp>
    </p:spTree>
    <p:extLst>
      <p:ext uri="{BB962C8B-B14F-4D97-AF65-F5344CB8AC3E}">
        <p14:creationId xmlns:p14="http://schemas.microsoft.com/office/powerpoint/2010/main" val="2899484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7"/>
          <p:cNvSpPr txBox="1">
            <a:spLocks noGrp="1"/>
          </p:cNvSpPr>
          <p:nvPr>
            <p:ph type="subTitle" idx="1"/>
          </p:nvPr>
        </p:nvSpPr>
        <p:spPr>
          <a:xfrm>
            <a:off x="3024150" y="2831188"/>
            <a:ext cx="3095700" cy="872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This can be the part of the presentation where we introduce the visualizations…</a:t>
            </a:r>
            <a:endParaRPr dirty="0"/>
          </a:p>
        </p:txBody>
      </p:sp>
      <p:sp>
        <p:nvSpPr>
          <p:cNvPr id="398" name="Google Shape;398;p37"/>
          <p:cNvSpPr txBox="1">
            <a:spLocks noGrp="1"/>
          </p:cNvSpPr>
          <p:nvPr>
            <p:ph type="title"/>
          </p:nvPr>
        </p:nvSpPr>
        <p:spPr>
          <a:xfrm>
            <a:off x="3024150" y="1440213"/>
            <a:ext cx="3095700" cy="126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WHOA!</a:t>
            </a:r>
            <a:endParaRPr dirty="0"/>
          </a:p>
        </p:txBody>
      </p:sp>
      <p:grpSp>
        <p:nvGrpSpPr>
          <p:cNvPr id="400" name="Google Shape;400;p37"/>
          <p:cNvGrpSpPr/>
          <p:nvPr/>
        </p:nvGrpSpPr>
        <p:grpSpPr>
          <a:xfrm>
            <a:off x="2308150" y="1262488"/>
            <a:ext cx="65475" cy="397950"/>
            <a:chOff x="2551425" y="1409425"/>
            <a:chExt cx="65475" cy="397950"/>
          </a:xfrm>
        </p:grpSpPr>
        <p:sp>
          <p:nvSpPr>
            <p:cNvPr id="401" name="Google Shape;401;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 name="Google Shape;411;p37"/>
          <p:cNvGrpSpPr/>
          <p:nvPr/>
        </p:nvGrpSpPr>
        <p:grpSpPr>
          <a:xfrm>
            <a:off x="714300" y="922363"/>
            <a:ext cx="472550" cy="202200"/>
            <a:chOff x="1441900" y="2926313"/>
            <a:chExt cx="472550" cy="202200"/>
          </a:xfrm>
        </p:grpSpPr>
        <p:sp>
          <p:nvSpPr>
            <p:cNvPr id="412" name="Google Shape;412;p37"/>
            <p:cNvSpPr/>
            <p:nvPr/>
          </p:nvSpPr>
          <p:spPr>
            <a:xfrm>
              <a:off x="1441900" y="2926313"/>
              <a:ext cx="285500" cy="202200"/>
            </a:xfrm>
            <a:custGeom>
              <a:avLst/>
              <a:gdLst/>
              <a:ahLst/>
              <a:cxnLst/>
              <a:rect l="l" t="t" r="r" b="b"/>
              <a:pathLst>
                <a:path w="11420" h="8088" fill="none" extrusionOk="0">
                  <a:moveTo>
                    <a:pt x="11420" y="0"/>
                  </a:moveTo>
                  <a:cubicBezTo>
                    <a:pt x="9140" y="0"/>
                    <a:pt x="7180" y="1639"/>
                    <a:pt x="6753" y="3884"/>
                  </a:cubicBezTo>
                  <a:cubicBezTo>
                    <a:pt x="5025" y="3403"/>
                    <a:pt x="3243" y="4436"/>
                    <a:pt x="2780" y="6164"/>
                  </a:cubicBezTo>
                  <a:cubicBezTo>
                    <a:pt x="1462" y="5594"/>
                    <a:pt x="1" y="6645"/>
                    <a:pt x="126" y="8088"/>
                  </a:cubicBezTo>
                  <a:lnTo>
                    <a:pt x="2994" y="8088"/>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1752325" y="2926313"/>
              <a:ext cx="35650" cy="13375"/>
            </a:xfrm>
            <a:custGeom>
              <a:avLst/>
              <a:gdLst/>
              <a:ahLst/>
              <a:cxnLst/>
              <a:rect l="l" t="t" r="r" b="b"/>
              <a:pathLst>
                <a:path w="1426" h="535" fill="none" extrusionOk="0">
                  <a:moveTo>
                    <a:pt x="0" y="0"/>
                  </a:moveTo>
                  <a:cubicBezTo>
                    <a:pt x="0" y="0"/>
                    <a:pt x="998" y="107"/>
                    <a:pt x="1426"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1540325" y="3127613"/>
              <a:ext cx="248100" cy="25"/>
            </a:xfrm>
            <a:custGeom>
              <a:avLst/>
              <a:gdLst/>
              <a:ahLst/>
              <a:cxnLst/>
              <a:rect l="l" t="t" r="r" b="b"/>
              <a:pathLst>
                <a:path w="9924" h="1" fill="none" extrusionOk="0">
                  <a:moveTo>
                    <a:pt x="1" y="0"/>
                  </a:moveTo>
                  <a:lnTo>
                    <a:pt x="9923" y="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1540325" y="3040313"/>
              <a:ext cx="39675" cy="20950"/>
            </a:xfrm>
            <a:custGeom>
              <a:avLst/>
              <a:gdLst/>
              <a:ahLst/>
              <a:cxnLst/>
              <a:rect l="l" t="t" r="r" b="b"/>
              <a:pathLst>
                <a:path w="1587" h="838" fill="none" extrusionOk="0">
                  <a:moveTo>
                    <a:pt x="1586" y="1"/>
                  </a:moveTo>
                  <a:cubicBezTo>
                    <a:pt x="1586" y="1"/>
                    <a:pt x="428" y="108"/>
                    <a:pt x="1"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1829375" y="3002013"/>
              <a:ext cx="85075" cy="27200"/>
            </a:xfrm>
            <a:custGeom>
              <a:avLst/>
              <a:gdLst/>
              <a:ahLst/>
              <a:cxnLst/>
              <a:rect l="l" t="t" r="r" b="b"/>
              <a:pathLst>
                <a:path w="3403" h="1088" fill="none" extrusionOk="0">
                  <a:moveTo>
                    <a:pt x="0" y="357"/>
                  </a:moveTo>
                  <a:cubicBezTo>
                    <a:pt x="0" y="357"/>
                    <a:pt x="2102" y="1"/>
                    <a:pt x="3403"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37"/>
          <p:cNvGrpSpPr/>
          <p:nvPr/>
        </p:nvGrpSpPr>
        <p:grpSpPr>
          <a:xfrm>
            <a:off x="1093400" y="1043938"/>
            <a:ext cx="1043050" cy="1488400"/>
            <a:chOff x="910475" y="761863"/>
            <a:chExt cx="1043050" cy="1488400"/>
          </a:xfrm>
        </p:grpSpPr>
        <p:sp>
          <p:nvSpPr>
            <p:cNvPr id="418" name="Google Shape;418;p37"/>
            <p:cNvSpPr/>
            <p:nvPr/>
          </p:nvSpPr>
          <p:spPr>
            <a:xfrm>
              <a:off x="910475" y="761863"/>
              <a:ext cx="1043050" cy="1488400"/>
            </a:xfrm>
            <a:custGeom>
              <a:avLst/>
              <a:gdLst/>
              <a:ahLst/>
              <a:cxnLst/>
              <a:rect l="l" t="t" r="r" b="b"/>
              <a:pathLst>
                <a:path w="41722" h="59536" fill="none" extrusionOk="0">
                  <a:moveTo>
                    <a:pt x="41722" y="8159"/>
                  </a:moveTo>
                  <a:lnTo>
                    <a:pt x="41722" y="57914"/>
                  </a:lnTo>
                  <a:cubicBezTo>
                    <a:pt x="41722" y="58805"/>
                    <a:pt x="40991" y="59536"/>
                    <a:pt x="40101" y="59536"/>
                  </a:cubicBezTo>
                  <a:lnTo>
                    <a:pt x="1622" y="59536"/>
                  </a:lnTo>
                  <a:cubicBezTo>
                    <a:pt x="731" y="59536"/>
                    <a:pt x="1" y="58805"/>
                    <a:pt x="1" y="57914"/>
                  </a:cubicBezTo>
                  <a:lnTo>
                    <a:pt x="1" y="1621"/>
                  </a:lnTo>
                  <a:cubicBezTo>
                    <a:pt x="1" y="730"/>
                    <a:pt x="731" y="0"/>
                    <a:pt x="1622" y="0"/>
                  </a:cubicBezTo>
                  <a:lnTo>
                    <a:pt x="32512" y="0"/>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1723250" y="761863"/>
              <a:ext cx="224500" cy="206225"/>
            </a:xfrm>
            <a:custGeom>
              <a:avLst/>
              <a:gdLst/>
              <a:ahLst/>
              <a:cxnLst/>
              <a:rect l="l" t="t" r="r" b="b"/>
              <a:pathLst>
                <a:path w="8980" h="8249" fill="none" extrusionOk="0">
                  <a:moveTo>
                    <a:pt x="1" y="0"/>
                  </a:moveTo>
                  <a:lnTo>
                    <a:pt x="1" y="6645"/>
                  </a:lnTo>
                  <a:cubicBezTo>
                    <a:pt x="1" y="7518"/>
                    <a:pt x="713" y="8248"/>
                    <a:pt x="1604" y="8248"/>
                  </a:cubicBezTo>
                  <a:lnTo>
                    <a:pt x="8979" y="8248"/>
                  </a:lnTo>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1051650" y="1062463"/>
              <a:ext cx="760700" cy="22300"/>
            </a:xfrm>
            <a:custGeom>
              <a:avLst/>
              <a:gdLst/>
              <a:ahLst/>
              <a:cxnLst/>
              <a:rect l="l" t="t" r="r" b="b"/>
              <a:pathLst>
                <a:path w="30428" h="892" fill="none" extrusionOk="0">
                  <a:moveTo>
                    <a:pt x="1" y="1"/>
                  </a:moveTo>
                  <a:lnTo>
                    <a:pt x="30428" y="1"/>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1051650" y="1162663"/>
              <a:ext cx="760700" cy="22300"/>
            </a:xfrm>
            <a:custGeom>
              <a:avLst/>
              <a:gdLst/>
              <a:ahLst/>
              <a:cxnLst/>
              <a:rect l="l" t="t" r="r" b="b"/>
              <a:pathLst>
                <a:path w="30428" h="892" fill="none" extrusionOk="0">
                  <a:moveTo>
                    <a:pt x="1" y="1"/>
                  </a:moveTo>
                  <a:lnTo>
                    <a:pt x="30428" y="1"/>
                  </a:lnTo>
                  <a:lnTo>
                    <a:pt x="30428" y="892"/>
                  </a:lnTo>
                  <a:lnTo>
                    <a:pt x="1" y="892"/>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1051650" y="1262888"/>
              <a:ext cx="760700" cy="22275"/>
            </a:xfrm>
            <a:custGeom>
              <a:avLst/>
              <a:gdLst/>
              <a:ahLst/>
              <a:cxnLst/>
              <a:rect l="l" t="t" r="r" b="b"/>
              <a:pathLst>
                <a:path w="30428" h="891"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1051650" y="1363088"/>
              <a:ext cx="760700" cy="22300"/>
            </a:xfrm>
            <a:custGeom>
              <a:avLst/>
              <a:gdLst/>
              <a:ahLst/>
              <a:cxnLst/>
              <a:rect l="l" t="t" r="r" b="b"/>
              <a:pathLst>
                <a:path w="30428" h="892"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1051650" y="1463288"/>
              <a:ext cx="760700" cy="22300"/>
            </a:xfrm>
            <a:custGeom>
              <a:avLst/>
              <a:gdLst/>
              <a:ahLst/>
              <a:cxnLst/>
              <a:rect l="l" t="t" r="r" b="b"/>
              <a:pathLst>
                <a:path w="30428" h="892" fill="none" extrusionOk="0">
                  <a:moveTo>
                    <a:pt x="1" y="1"/>
                  </a:moveTo>
                  <a:lnTo>
                    <a:pt x="30428" y="1"/>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1051650" y="1563488"/>
              <a:ext cx="760700" cy="22300"/>
            </a:xfrm>
            <a:custGeom>
              <a:avLst/>
              <a:gdLst/>
              <a:ahLst/>
              <a:cxnLst/>
              <a:rect l="l" t="t" r="r" b="b"/>
              <a:pathLst>
                <a:path w="30428" h="892" fill="none" extrusionOk="0">
                  <a:moveTo>
                    <a:pt x="1" y="1"/>
                  </a:moveTo>
                  <a:lnTo>
                    <a:pt x="30428" y="1"/>
                  </a:lnTo>
                  <a:lnTo>
                    <a:pt x="30428" y="892"/>
                  </a:lnTo>
                  <a:lnTo>
                    <a:pt x="1" y="892"/>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1051650" y="1663713"/>
              <a:ext cx="760700" cy="22275"/>
            </a:xfrm>
            <a:custGeom>
              <a:avLst/>
              <a:gdLst/>
              <a:ahLst/>
              <a:cxnLst/>
              <a:rect l="l" t="t" r="r" b="b"/>
              <a:pathLst>
                <a:path w="30428" h="891" fill="none" extrusionOk="0">
                  <a:moveTo>
                    <a:pt x="1" y="0"/>
                  </a:moveTo>
                  <a:lnTo>
                    <a:pt x="30428" y="0"/>
                  </a:lnTo>
                  <a:lnTo>
                    <a:pt x="30428"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1051650" y="1782613"/>
              <a:ext cx="315350" cy="22300"/>
            </a:xfrm>
            <a:custGeom>
              <a:avLst/>
              <a:gdLst/>
              <a:ahLst/>
              <a:cxnLst/>
              <a:rect l="l" t="t" r="r" b="b"/>
              <a:pathLst>
                <a:path w="12614" h="892" fill="none" extrusionOk="0">
                  <a:moveTo>
                    <a:pt x="1" y="1"/>
                  </a:moveTo>
                  <a:lnTo>
                    <a:pt x="12613" y="1"/>
                  </a:lnTo>
                  <a:lnTo>
                    <a:pt x="12613" y="891"/>
                  </a:lnTo>
                  <a:lnTo>
                    <a:pt x="1" y="891"/>
                  </a:lnTo>
                  <a:close/>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1051650" y="1990163"/>
              <a:ext cx="393275" cy="0"/>
            </a:xfrm>
            <a:custGeom>
              <a:avLst/>
              <a:gdLst/>
              <a:ahLst/>
              <a:cxnLst/>
              <a:rect l="l" t="t" r="r" b="b"/>
              <a:pathLst>
                <a:path w="15731" fill="none" extrusionOk="0">
                  <a:moveTo>
                    <a:pt x="1" y="0"/>
                  </a:moveTo>
                  <a:lnTo>
                    <a:pt x="15731" y="0"/>
                  </a:lnTo>
                </a:path>
              </a:pathLst>
            </a:custGeom>
            <a:gradFill>
              <a:gsLst>
                <a:gs pos="0">
                  <a:schemeClr val="accent2"/>
                </a:gs>
                <a:gs pos="100000">
                  <a:schemeClr val="dk2"/>
                </a:gs>
              </a:gsLst>
              <a:lin ang="5400700" scaled="0"/>
            </a:grad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7"/>
          <p:cNvGrpSpPr/>
          <p:nvPr/>
        </p:nvGrpSpPr>
        <p:grpSpPr>
          <a:xfrm>
            <a:off x="1701625" y="2135638"/>
            <a:ext cx="875600" cy="1088925"/>
            <a:chOff x="5962175" y="478150"/>
            <a:chExt cx="875600" cy="1088925"/>
          </a:xfrm>
        </p:grpSpPr>
        <p:sp>
          <p:nvSpPr>
            <p:cNvPr id="430" name="Google Shape;430;p37"/>
            <p:cNvSpPr/>
            <p:nvPr/>
          </p:nvSpPr>
          <p:spPr>
            <a:xfrm>
              <a:off x="6095350" y="582825"/>
              <a:ext cx="504600" cy="504600"/>
            </a:xfrm>
            <a:custGeom>
              <a:avLst/>
              <a:gdLst/>
              <a:ahLst/>
              <a:cxnLst/>
              <a:rect l="l" t="t" r="r" b="b"/>
              <a:pathLst>
                <a:path w="20184" h="20184" extrusionOk="0">
                  <a:moveTo>
                    <a:pt x="10083" y="0"/>
                  </a:moveTo>
                  <a:lnTo>
                    <a:pt x="10083" y="0"/>
                  </a:lnTo>
                  <a:cubicBezTo>
                    <a:pt x="15659" y="18"/>
                    <a:pt x="20166" y="4525"/>
                    <a:pt x="20184" y="10101"/>
                  </a:cubicBezTo>
                  <a:lnTo>
                    <a:pt x="20184" y="10101"/>
                  </a:lnTo>
                  <a:cubicBezTo>
                    <a:pt x="20166" y="15659"/>
                    <a:pt x="15659" y="20166"/>
                    <a:pt x="10083" y="20184"/>
                  </a:cubicBezTo>
                  <a:lnTo>
                    <a:pt x="10083" y="20184"/>
                  </a:lnTo>
                  <a:cubicBezTo>
                    <a:pt x="4525" y="20166"/>
                    <a:pt x="0" y="15659"/>
                    <a:pt x="0" y="10101"/>
                  </a:cubicBezTo>
                  <a:lnTo>
                    <a:pt x="0" y="10101"/>
                  </a:lnTo>
                  <a:cubicBezTo>
                    <a:pt x="0" y="4525"/>
                    <a:pt x="4525" y="18"/>
                    <a:pt x="10083" y="0"/>
                  </a:cubicBezTo>
                  <a:close/>
                </a:path>
              </a:pathLst>
            </a:custGeom>
            <a:gradFill>
              <a:gsLst>
                <a:gs pos="0">
                  <a:schemeClr val="dk2"/>
                </a:gs>
                <a:gs pos="100000">
                  <a:schemeClr val="lt1"/>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6501075" y="1086075"/>
              <a:ext cx="145650" cy="186625"/>
            </a:xfrm>
            <a:custGeom>
              <a:avLst/>
              <a:gdLst/>
              <a:ahLst/>
              <a:cxnLst/>
              <a:rect l="l" t="t" r="r" b="b"/>
              <a:pathLst>
                <a:path w="5826" h="7465" extrusionOk="0">
                  <a:moveTo>
                    <a:pt x="0" y="1176"/>
                  </a:moveTo>
                  <a:lnTo>
                    <a:pt x="1888" y="0"/>
                  </a:lnTo>
                  <a:lnTo>
                    <a:pt x="5825" y="6289"/>
                  </a:lnTo>
                  <a:lnTo>
                    <a:pt x="3937" y="7465"/>
                  </a:ln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5962175" y="478150"/>
              <a:ext cx="742450" cy="742000"/>
            </a:xfrm>
            <a:custGeom>
              <a:avLst/>
              <a:gdLst/>
              <a:ahLst/>
              <a:cxnLst/>
              <a:rect l="l" t="t" r="r" b="b"/>
              <a:pathLst>
                <a:path w="29698" h="29680" extrusionOk="0">
                  <a:moveTo>
                    <a:pt x="15410" y="1"/>
                  </a:moveTo>
                  <a:cubicBezTo>
                    <a:pt x="9638" y="1"/>
                    <a:pt x="4419" y="3475"/>
                    <a:pt x="2210" y="8819"/>
                  </a:cubicBezTo>
                  <a:cubicBezTo>
                    <a:pt x="1" y="14146"/>
                    <a:pt x="1230" y="20291"/>
                    <a:pt x="5309" y="24371"/>
                  </a:cubicBezTo>
                  <a:cubicBezTo>
                    <a:pt x="9389" y="28468"/>
                    <a:pt x="15535" y="29680"/>
                    <a:pt x="20879" y="27471"/>
                  </a:cubicBezTo>
                  <a:cubicBezTo>
                    <a:pt x="26206" y="25262"/>
                    <a:pt x="29697" y="20060"/>
                    <a:pt x="29697" y="14288"/>
                  </a:cubicBezTo>
                  <a:cubicBezTo>
                    <a:pt x="29697" y="6396"/>
                    <a:pt x="23302" y="1"/>
                    <a:pt x="15410" y="1"/>
                  </a:cubicBezTo>
                  <a:close/>
                  <a:moveTo>
                    <a:pt x="15410" y="24068"/>
                  </a:moveTo>
                  <a:cubicBezTo>
                    <a:pt x="11455" y="24068"/>
                    <a:pt x="7875" y="21681"/>
                    <a:pt x="6360" y="18029"/>
                  </a:cubicBezTo>
                  <a:cubicBezTo>
                    <a:pt x="4846" y="14359"/>
                    <a:pt x="5684" y="10155"/>
                    <a:pt x="8480" y="7358"/>
                  </a:cubicBezTo>
                  <a:cubicBezTo>
                    <a:pt x="11277" y="4544"/>
                    <a:pt x="15499" y="3706"/>
                    <a:pt x="19151" y="5221"/>
                  </a:cubicBezTo>
                  <a:cubicBezTo>
                    <a:pt x="22821" y="6735"/>
                    <a:pt x="25208" y="10315"/>
                    <a:pt x="25208" y="14270"/>
                  </a:cubicBezTo>
                  <a:cubicBezTo>
                    <a:pt x="25208" y="19686"/>
                    <a:pt x="20826" y="24068"/>
                    <a:pt x="15410" y="2406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6581675" y="1224575"/>
              <a:ext cx="256100" cy="342500"/>
            </a:xfrm>
            <a:custGeom>
              <a:avLst/>
              <a:gdLst/>
              <a:ahLst/>
              <a:cxnLst/>
              <a:rect l="l" t="t" r="r" b="b"/>
              <a:pathLst>
                <a:path w="10244" h="13700" extrusionOk="0">
                  <a:moveTo>
                    <a:pt x="9086" y="13148"/>
                  </a:moveTo>
                  <a:lnTo>
                    <a:pt x="9086" y="13148"/>
                  </a:lnTo>
                  <a:cubicBezTo>
                    <a:pt x="8177" y="13700"/>
                    <a:pt x="6984" y="13433"/>
                    <a:pt x="6414" y="12542"/>
                  </a:cubicBezTo>
                  <a:lnTo>
                    <a:pt x="571" y="3243"/>
                  </a:lnTo>
                  <a:cubicBezTo>
                    <a:pt x="1" y="2334"/>
                    <a:pt x="286" y="1141"/>
                    <a:pt x="1194" y="571"/>
                  </a:cubicBezTo>
                  <a:lnTo>
                    <a:pt x="1194" y="571"/>
                  </a:lnTo>
                  <a:cubicBezTo>
                    <a:pt x="2085" y="1"/>
                    <a:pt x="3278" y="286"/>
                    <a:pt x="3848" y="1176"/>
                  </a:cubicBezTo>
                  <a:lnTo>
                    <a:pt x="9692" y="10476"/>
                  </a:lnTo>
                  <a:cubicBezTo>
                    <a:pt x="10244" y="11384"/>
                    <a:pt x="9977" y="12578"/>
                    <a:pt x="9086" y="13148"/>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6203125" y="760525"/>
              <a:ext cx="320675" cy="185725"/>
            </a:xfrm>
            <a:custGeom>
              <a:avLst/>
              <a:gdLst/>
              <a:ahLst/>
              <a:cxnLst/>
              <a:rect l="l" t="t" r="r" b="b"/>
              <a:pathLst>
                <a:path w="12827" h="7429" extrusionOk="0">
                  <a:moveTo>
                    <a:pt x="0" y="4525"/>
                  </a:moveTo>
                  <a:lnTo>
                    <a:pt x="2494" y="7429"/>
                  </a:lnTo>
                  <a:cubicBezTo>
                    <a:pt x="2494" y="7429"/>
                    <a:pt x="5558" y="1782"/>
                    <a:pt x="12827" y="0"/>
                  </a:cubicBezTo>
                  <a:cubicBezTo>
                    <a:pt x="12827" y="0"/>
                    <a:pt x="6039" y="89"/>
                    <a:pt x="2334" y="6057"/>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7"/>
          <p:cNvGrpSpPr/>
          <p:nvPr/>
        </p:nvGrpSpPr>
        <p:grpSpPr>
          <a:xfrm>
            <a:off x="7701156" y="1589321"/>
            <a:ext cx="612965" cy="612965"/>
            <a:chOff x="5208200" y="980975"/>
            <a:chExt cx="440475" cy="440475"/>
          </a:xfrm>
        </p:grpSpPr>
        <p:sp>
          <p:nvSpPr>
            <p:cNvPr id="436" name="Google Shape;436;p37"/>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37"/>
          <p:cNvSpPr/>
          <p:nvPr/>
        </p:nvSpPr>
        <p:spPr>
          <a:xfrm>
            <a:off x="830238" y="314028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1287513" y="277046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2039913" y="742619"/>
            <a:ext cx="107827" cy="107819"/>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rot="-1685758">
            <a:off x="724953" y="278094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2" name="Google Shape;442;p37"/>
          <p:cNvGrpSpPr/>
          <p:nvPr/>
        </p:nvGrpSpPr>
        <p:grpSpPr>
          <a:xfrm>
            <a:off x="6522182" y="1124566"/>
            <a:ext cx="953591" cy="334099"/>
            <a:chOff x="2271950" y="2722775"/>
            <a:chExt cx="575875" cy="201775"/>
          </a:xfrm>
        </p:grpSpPr>
        <p:sp>
          <p:nvSpPr>
            <p:cNvPr id="443" name="Google Shape;443;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8" name="Google Shape;448;p37"/>
          <p:cNvGrpSpPr/>
          <p:nvPr/>
        </p:nvGrpSpPr>
        <p:grpSpPr>
          <a:xfrm>
            <a:off x="7618297" y="3712639"/>
            <a:ext cx="695830" cy="243805"/>
            <a:chOff x="2271950" y="2722775"/>
            <a:chExt cx="575875" cy="201775"/>
          </a:xfrm>
        </p:grpSpPr>
        <p:sp>
          <p:nvSpPr>
            <p:cNvPr id="449" name="Google Shape;449;p37"/>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37"/>
          <p:cNvSpPr/>
          <p:nvPr/>
        </p:nvSpPr>
        <p:spPr>
          <a:xfrm>
            <a:off x="2039926" y="390146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2810726" y="80333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6012013" y="41742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rot="7201932">
            <a:off x="1637012" y="3349078"/>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7140551" y="342741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rot="7198898">
            <a:off x="7188899" y="21191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rot="7198898">
            <a:off x="838849" y="3636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6647613" y="85642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4" name="Google Shape;464;p37"/>
          <p:cNvGrpSpPr/>
          <p:nvPr/>
        </p:nvGrpSpPr>
        <p:grpSpPr>
          <a:xfrm rot="5400000">
            <a:off x="7461288" y="4014463"/>
            <a:ext cx="65475" cy="397950"/>
            <a:chOff x="2551425" y="1409425"/>
            <a:chExt cx="65475" cy="397950"/>
          </a:xfrm>
        </p:grpSpPr>
        <p:sp>
          <p:nvSpPr>
            <p:cNvPr id="465" name="Google Shape;465;p37"/>
            <p:cNvSpPr/>
            <p:nvPr/>
          </p:nvSpPr>
          <p:spPr>
            <a:xfrm>
              <a:off x="2568775" y="1499550"/>
              <a:ext cx="36100" cy="30850"/>
            </a:xfrm>
            <a:custGeom>
              <a:avLst/>
              <a:gdLst/>
              <a:ahLst/>
              <a:cxnLst/>
              <a:rect l="l" t="t" r="r" b="b"/>
              <a:pathLst>
                <a:path w="1444" h="1234" extrusionOk="0">
                  <a:moveTo>
                    <a:pt x="621" y="0"/>
                  </a:moveTo>
                  <a:cubicBezTo>
                    <a:pt x="304" y="0"/>
                    <a:pt x="1" y="248"/>
                    <a:pt x="1" y="610"/>
                  </a:cubicBezTo>
                  <a:cubicBezTo>
                    <a:pt x="1" y="949"/>
                    <a:pt x="268" y="1234"/>
                    <a:pt x="607" y="1234"/>
                  </a:cubicBezTo>
                  <a:cubicBezTo>
                    <a:pt x="1159" y="1234"/>
                    <a:pt x="1444" y="575"/>
                    <a:pt x="1052" y="183"/>
                  </a:cubicBezTo>
                  <a:cubicBezTo>
                    <a:pt x="926" y="56"/>
                    <a:pt x="772" y="0"/>
                    <a:pt x="62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2559875" y="1490575"/>
              <a:ext cx="57025" cy="48750"/>
            </a:xfrm>
            <a:custGeom>
              <a:avLst/>
              <a:gdLst/>
              <a:ahLst/>
              <a:cxnLst/>
              <a:rect l="l" t="t" r="r" b="b"/>
              <a:pathLst>
                <a:path w="2281" h="1950" extrusionOk="0">
                  <a:moveTo>
                    <a:pt x="984" y="96"/>
                  </a:moveTo>
                  <a:cubicBezTo>
                    <a:pt x="1772" y="96"/>
                    <a:pt x="2169" y="1046"/>
                    <a:pt x="1622" y="1611"/>
                  </a:cubicBezTo>
                  <a:cubicBezTo>
                    <a:pt x="1435" y="1797"/>
                    <a:pt x="1207" y="1880"/>
                    <a:pt x="984" y="1880"/>
                  </a:cubicBezTo>
                  <a:cubicBezTo>
                    <a:pt x="525" y="1880"/>
                    <a:pt x="90" y="1527"/>
                    <a:pt x="90" y="987"/>
                  </a:cubicBezTo>
                  <a:cubicBezTo>
                    <a:pt x="90" y="488"/>
                    <a:pt x="482" y="96"/>
                    <a:pt x="963" y="96"/>
                  </a:cubicBezTo>
                  <a:cubicBezTo>
                    <a:pt x="970" y="96"/>
                    <a:pt x="977" y="96"/>
                    <a:pt x="984" y="96"/>
                  </a:cubicBezTo>
                  <a:close/>
                  <a:moveTo>
                    <a:pt x="979" y="0"/>
                  </a:moveTo>
                  <a:cubicBezTo>
                    <a:pt x="481" y="0"/>
                    <a:pt x="1" y="391"/>
                    <a:pt x="1" y="969"/>
                  </a:cubicBezTo>
                  <a:cubicBezTo>
                    <a:pt x="1" y="1504"/>
                    <a:pt x="428" y="1949"/>
                    <a:pt x="963" y="1949"/>
                  </a:cubicBezTo>
                  <a:cubicBezTo>
                    <a:pt x="1835" y="1949"/>
                    <a:pt x="2281" y="898"/>
                    <a:pt x="1657" y="292"/>
                  </a:cubicBezTo>
                  <a:cubicBezTo>
                    <a:pt x="1461" y="90"/>
                    <a:pt x="1218" y="0"/>
                    <a:pt x="979"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2568775" y="1418400"/>
              <a:ext cx="36100" cy="30950"/>
            </a:xfrm>
            <a:custGeom>
              <a:avLst/>
              <a:gdLst/>
              <a:ahLst/>
              <a:cxnLst/>
              <a:rect l="l" t="t" r="r" b="b"/>
              <a:pathLst>
                <a:path w="1444" h="1238" extrusionOk="0">
                  <a:moveTo>
                    <a:pt x="613" y="0"/>
                  </a:moveTo>
                  <a:cubicBezTo>
                    <a:pt x="299" y="0"/>
                    <a:pt x="1" y="243"/>
                    <a:pt x="1" y="614"/>
                  </a:cubicBezTo>
                  <a:cubicBezTo>
                    <a:pt x="1" y="952"/>
                    <a:pt x="268" y="1220"/>
                    <a:pt x="607" y="1238"/>
                  </a:cubicBezTo>
                  <a:cubicBezTo>
                    <a:pt x="1159" y="1238"/>
                    <a:pt x="1444" y="578"/>
                    <a:pt x="1052" y="186"/>
                  </a:cubicBezTo>
                  <a:cubicBezTo>
                    <a:pt x="923" y="58"/>
                    <a:pt x="766" y="0"/>
                    <a:pt x="613"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2559875" y="1409425"/>
              <a:ext cx="56900" cy="48400"/>
            </a:xfrm>
            <a:custGeom>
              <a:avLst/>
              <a:gdLst/>
              <a:ahLst/>
              <a:cxnLst/>
              <a:rect l="l" t="t" r="r" b="b"/>
              <a:pathLst>
                <a:path w="2276" h="1936" extrusionOk="0">
                  <a:moveTo>
                    <a:pt x="984" y="100"/>
                  </a:moveTo>
                  <a:cubicBezTo>
                    <a:pt x="1772" y="100"/>
                    <a:pt x="2169" y="1049"/>
                    <a:pt x="1604" y="1614"/>
                  </a:cubicBezTo>
                  <a:cubicBezTo>
                    <a:pt x="1426" y="1798"/>
                    <a:pt x="1204" y="1880"/>
                    <a:pt x="985" y="1880"/>
                  </a:cubicBezTo>
                  <a:cubicBezTo>
                    <a:pt x="524" y="1880"/>
                    <a:pt x="78" y="1517"/>
                    <a:pt x="90" y="973"/>
                  </a:cubicBezTo>
                  <a:cubicBezTo>
                    <a:pt x="90" y="492"/>
                    <a:pt x="482" y="100"/>
                    <a:pt x="963" y="100"/>
                  </a:cubicBezTo>
                  <a:cubicBezTo>
                    <a:pt x="970" y="100"/>
                    <a:pt x="977" y="100"/>
                    <a:pt x="984" y="100"/>
                  </a:cubicBezTo>
                  <a:close/>
                  <a:moveTo>
                    <a:pt x="971" y="0"/>
                  </a:moveTo>
                  <a:cubicBezTo>
                    <a:pt x="476" y="0"/>
                    <a:pt x="1" y="386"/>
                    <a:pt x="1" y="973"/>
                  </a:cubicBezTo>
                  <a:cubicBezTo>
                    <a:pt x="1" y="1507"/>
                    <a:pt x="428" y="1935"/>
                    <a:pt x="963" y="1935"/>
                  </a:cubicBezTo>
                  <a:cubicBezTo>
                    <a:pt x="970" y="1935"/>
                    <a:pt x="977" y="1935"/>
                    <a:pt x="984" y="1935"/>
                  </a:cubicBezTo>
                  <a:cubicBezTo>
                    <a:pt x="1843" y="1935"/>
                    <a:pt x="2276" y="897"/>
                    <a:pt x="1657" y="296"/>
                  </a:cubicBezTo>
                  <a:cubicBezTo>
                    <a:pt x="1459" y="92"/>
                    <a:pt x="1213" y="0"/>
                    <a:pt x="97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2568775" y="1588075"/>
              <a:ext cx="36100" cy="30950"/>
            </a:xfrm>
            <a:custGeom>
              <a:avLst/>
              <a:gdLst/>
              <a:ahLst/>
              <a:cxnLst/>
              <a:rect l="l" t="t" r="r" b="b"/>
              <a:pathLst>
                <a:path w="1444" h="1238" extrusionOk="0">
                  <a:moveTo>
                    <a:pt x="613" y="1"/>
                  </a:moveTo>
                  <a:cubicBezTo>
                    <a:pt x="299" y="1"/>
                    <a:pt x="1" y="243"/>
                    <a:pt x="1" y="614"/>
                  </a:cubicBezTo>
                  <a:cubicBezTo>
                    <a:pt x="1" y="953"/>
                    <a:pt x="268" y="1220"/>
                    <a:pt x="607" y="1238"/>
                  </a:cubicBezTo>
                  <a:cubicBezTo>
                    <a:pt x="1159" y="1238"/>
                    <a:pt x="1444" y="579"/>
                    <a:pt x="1052" y="187"/>
                  </a:cubicBezTo>
                  <a:cubicBezTo>
                    <a:pt x="923" y="58"/>
                    <a:pt x="766" y="1"/>
                    <a:pt x="613"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2559875" y="1579100"/>
              <a:ext cx="57025" cy="48850"/>
            </a:xfrm>
            <a:custGeom>
              <a:avLst/>
              <a:gdLst/>
              <a:ahLst/>
              <a:cxnLst/>
              <a:rect l="l" t="t" r="r" b="b"/>
              <a:pathLst>
                <a:path w="2281" h="1954" extrusionOk="0">
                  <a:moveTo>
                    <a:pt x="984" y="100"/>
                  </a:moveTo>
                  <a:cubicBezTo>
                    <a:pt x="1772" y="100"/>
                    <a:pt x="2169" y="1050"/>
                    <a:pt x="1622" y="1615"/>
                  </a:cubicBezTo>
                  <a:cubicBezTo>
                    <a:pt x="1438" y="1793"/>
                    <a:pt x="1213" y="1873"/>
                    <a:pt x="992" y="1873"/>
                  </a:cubicBezTo>
                  <a:cubicBezTo>
                    <a:pt x="531" y="1873"/>
                    <a:pt x="90" y="1522"/>
                    <a:pt x="90" y="991"/>
                  </a:cubicBezTo>
                  <a:cubicBezTo>
                    <a:pt x="90" y="492"/>
                    <a:pt x="482" y="100"/>
                    <a:pt x="963" y="100"/>
                  </a:cubicBezTo>
                  <a:cubicBezTo>
                    <a:pt x="970" y="100"/>
                    <a:pt x="977" y="100"/>
                    <a:pt x="984" y="100"/>
                  </a:cubicBezTo>
                  <a:close/>
                  <a:moveTo>
                    <a:pt x="971" y="1"/>
                  </a:moveTo>
                  <a:cubicBezTo>
                    <a:pt x="476" y="1"/>
                    <a:pt x="1" y="386"/>
                    <a:pt x="1" y="973"/>
                  </a:cubicBezTo>
                  <a:cubicBezTo>
                    <a:pt x="1" y="1508"/>
                    <a:pt x="428" y="1935"/>
                    <a:pt x="963" y="1953"/>
                  </a:cubicBezTo>
                  <a:cubicBezTo>
                    <a:pt x="1835" y="1953"/>
                    <a:pt x="2281" y="902"/>
                    <a:pt x="1657" y="296"/>
                  </a:cubicBezTo>
                  <a:cubicBezTo>
                    <a:pt x="1459" y="92"/>
                    <a:pt x="1213" y="1"/>
                    <a:pt x="971"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2563450" y="1679125"/>
              <a:ext cx="35650" cy="30950"/>
            </a:xfrm>
            <a:custGeom>
              <a:avLst/>
              <a:gdLst/>
              <a:ahLst/>
              <a:cxnLst/>
              <a:rect l="l" t="t" r="r" b="b"/>
              <a:pathLst>
                <a:path w="1426" h="1238" extrusionOk="0">
                  <a:moveTo>
                    <a:pt x="820" y="1"/>
                  </a:moveTo>
                  <a:cubicBezTo>
                    <a:pt x="267" y="1"/>
                    <a:pt x="0" y="660"/>
                    <a:pt x="374" y="1052"/>
                  </a:cubicBezTo>
                  <a:cubicBezTo>
                    <a:pt x="503" y="1180"/>
                    <a:pt x="660" y="1238"/>
                    <a:pt x="813" y="1238"/>
                  </a:cubicBezTo>
                  <a:cubicBezTo>
                    <a:pt x="1127" y="1238"/>
                    <a:pt x="1425" y="995"/>
                    <a:pt x="1425" y="624"/>
                  </a:cubicBezTo>
                  <a:cubicBezTo>
                    <a:pt x="1425" y="286"/>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2551425" y="1670225"/>
              <a:ext cx="56575" cy="48750"/>
            </a:xfrm>
            <a:custGeom>
              <a:avLst/>
              <a:gdLst/>
              <a:ahLst/>
              <a:cxnLst/>
              <a:rect l="l" t="t" r="r" b="b"/>
              <a:pathLst>
                <a:path w="2263" h="1950" extrusionOk="0">
                  <a:moveTo>
                    <a:pt x="1278" y="73"/>
                  </a:moveTo>
                  <a:cubicBezTo>
                    <a:pt x="1739" y="73"/>
                    <a:pt x="2186" y="437"/>
                    <a:pt x="2173" y="980"/>
                  </a:cubicBezTo>
                  <a:cubicBezTo>
                    <a:pt x="2173" y="1461"/>
                    <a:pt x="1782" y="1853"/>
                    <a:pt x="1301" y="1853"/>
                  </a:cubicBezTo>
                  <a:cubicBezTo>
                    <a:pt x="1293" y="1853"/>
                    <a:pt x="1286" y="1853"/>
                    <a:pt x="1279" y="1853"/>
                  </a:cubicBezTo>
                  <a:cubicBezTo>
                    <a:pt x="491" y="1853"/>
                    <a:pt x="94" y="904"/>
                    <a:pt x="659" y="339"/>
                  </a:cubicBezTo>
                  <a:cubicBezTo>
                    <a:pt x="837" y="155"/>
                    <a:pt x="1059" y="73"/>
                    <a:pt x="1278" y="73"/>
                  </a:cubicBezTo>
                  <a:close/>
                  <a:moveTo>
                    <a:pt x="1301" y="0"/>
                  </a:moveTo>
                  <a:cubicBezTo>
                    <a:pt x="428" y="0"/>
                    <a:pt x="0" y="1051"/>
                    <a:pt x="606" y="1657"/>
                  </a:cubicBezTo>
                  <a:cubicBezTo>
                    <a:pt x="802" y="1859"/>
                    <a:pt x="1045" y="1949"/>
                    <a:pt x="1284" y="1949"/>
                  </a:cubicBezTo>
                  <a:cubicBezTo>
                    <a:pt x="1782" y="1949"/>
                    <a:pt x="2263" y="1558"/>
                    <a:pt x="2263" y="980"/>
                  </a:cubicBezTo>
                  <a:cubicBezTo>
                    <a:pt x="2263" y="446"/>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2563450" y="1767750"/>
              <a:ext cx="35650" cy="30850"/>
            </a:xfrm>
            <a:custGeom>
              <a:avLst/>
              <a:gdLst/>
              <a:ahLst/>
              <a:cxnLst/>
              <a:rect l="l" t="t" r="r" b="b"/>
              <a:pathLst>
                <a:path w="1426" h="1234" extrusionOk="0">
                  <a:moveTo>
                    <a:pt x="820" y="1"/>
                  </a:moveTo>
                  <a:cubicBezTo>
                    <a:pt x="267" y="1"/>
                    <a:pt x="0" y="660"/>
                    <a:pt x="374" y="1052"/>
                  </a:cubicBezTo>
                  <a:cubicBezTo>
                    <a:pt x="500" y="1177"/>
                    <a:pt x="653" y="1234"/>
                    <a:pt x="803" y="1234"/>
                  </a:cubicBezTo>
                  <a:cubicBezTo>
                    <a:pt x="1121" y="1234"/>
                    <a:pt x="1425" y="982"/>
                    <a:pt x="1425" y="606"/>
                  </a:cubicBezTo>
                  <a:cubicBezTo>
                    <a:pt x="1425" y="268"/>
                    <a:pt x="1158" y="1"/>
                    <a:pt x="820"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2551425" y="1758850"/>
              <a:ext cx="56575" cy="48525"/>
            </a:xfrm>
            <a:custGeom>
              <a:avLst/>
              <a:gdLst/>
              <a:ahLst/>
              <a:cxnLst/>
              <a:rect l="l" t="t" r="r" b="b"/>
              <a:pathLst>
                <a:path w="2263" h="1941" extrusionOk="0">
                  <a:moveTo>
                    <a:pt x="1284" y="69"/>
                  </a:moveTo>
                  <a:cubicBezTo>
                    <a:pt x="1738" y="69"/>
                    <a:pt x="2173" y="423"/>
                    <a:pt x="2173" y="962"/>
                  </a:cubicBezTo>
                  <a:cubicBezTo>
                    <a:pt x="2191" y="1461"/>
                    <a:pt x="1799" y="1853"/>
                    <a:pt x="1301" y="1871"/>
                  </a:cubicBezTo>
                  <a:lnTo>
                    <a:pt x="1301" y="1853"/>
                  </a:lnTo>
                  <a:cubicBezTo>
                    <a:pt x="1293" y="1853"/>
                    <a:pt x="1286" y="1853"/>
                    <a:pt x="1279" y="1853"/>
                  </a:cubicBezTo>
                  <a:cubicBezTo>
                    <a:pt x="491" y="1853"/>
                    <a:pt x="94" y="904"/>
                    <a:pt x="659" y="339"/>
                  </a:cubicBezTo>
                  <a:cubicBezTo>
                    <a:pt x="840" y="153"/>
                    <a:pt x="1064" y="69"/>
                    <a:pt x="1284" y="69"/>
                  </a:cubicBezTo>
                  <a:close/>
                  <a:moveTo>
                    <a:pt x="1301" y="0"/>
                  </a:moveTo>
                  <a:cubicBezTo>
                    <a:pt x="428" y="0"/>
                    <a:pt x="0" y="1034"/>
                    <a:pt x="606" y="1657"/>
                  </a:cubicBezTo>
                  <a:cubicBezTo>
                    <a:pt x="801" y="1853"/>
                    <a:pt x="1043" y="1941"/>
                    <a:pt x="1281" y="1941"/>
                  </a:cubicBezTo>
                  <a:cubicBezTo>
                    <a:pt x="1780" y="1941"/>
                    <a:pt x="2263" y="1554"/>
                    <a:pt x="2263" y="962"/>
                  </a:cubicBezTo>
                  <a:cubicBezTo>
                    <a:pt x="2263" y="428"/>
                    <a:pt x="1835" y="0"/>
                    <a:pt x="1301" y="0"/>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5" name="Google Shape;475;p37"/>
          <p:cNvSpPr/>
          <p:nvPr/>
        </p:nvSpPr>
        <p:spPr>
          <a:xfrm>
            <a:off x="8021301" y="7426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6661124" y="253152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3" name="Google Shape;493;p37"/>
          <p:cNvCxnSpPr/>
          <p:nvPr/>
        </p:nvCxnSpPr>
        <p:spPr>
          <a:xfrm>
            <a:off x="3185561" y="2770463"/>
            <a:ext cx="2772900" cy="0"/>
          </a:xfrm>
          <a:prstGeom prst="straightConnector1">
            <a:avLst/>
          </a:prstGeom>
          <a:noFill/>
          <a:ln w="9525" cap="flat" cmpd="sng">
            <a:solidFill>
              <a:schemeClr val="dk1"/>
            </a:solidFill>
            <a:prstDash val="solid"/>
            <a:round/>
            <a:headEnd type="none" w="med" len="med"/>
            <a:tailEnd type="none" w="med" len="med"/>
          </a:ln>
        </p:spPr>
      </p:cxnSp>
      <p:sp>
        <p:nvSpPr>
          <p:cNvPr id="2" name="Google Shape;245;p34">
            <a:extLst>
              <a:ext uri="{FF2B5EF4-FFF2-40B4-BE49-F238E27FC236}">
                <a16:creationId xmlns:a16="http://schemas.microsoft.com/office/drawing/2014/main" id="{E460D19B-4D1B-0BD4-DFEE-EEAC6DEF2B1F}"/>
              </a:ext>
            </a:extLst>
          </p:cNvPr>
          <p:cNvSpPr txBox="1"/>
          <p:nvPr/>
        </p:nvSpPr>
        <p:spPr>
          <a:xfrm>
            <a:off x="6109081" y="212749"/>
            <a:ext cx="232062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AMAZON PRODUCT SALES Data ANALYSIS</a:t>
            </a:r>
            <a:endParaRPr dirty="0">
              <a:solidFill>
                <a:schemeClr val="l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1"/>
        <p:cNvGrpSpPr/>
        <p:nvPr/>
      </p:nvGrpSpPr>
      <p:grpSpPr>
        <a:xfrm>
          <a:off x="0" y="0"/>
          <a:ext cx="0" cy="0"/>
          <a:chOff x="0" y="0"/>
          <a:chExt cx="0" cy="0"/>
        </a:xfrm>
      </p:grpSpPr>
      <p:sp>
        <p:nvSpPr>
          <p:cNvPr id="1392" name="Google Shape;1392;p53"/>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2"/>
                </a:solidFill>
              </a:rPr>
              <a:t>Data EXploration</a:t>
            </a:r>
            <a:endParaRPr dirty="0">
              <a:solidFill>
                <a:schemeClr val="tx2"/>
              </a:solidFill>
            </a:endParaRPr>
          </a:p>
        </p:txBody>
      </p:sp>
      <p:sp>
        <p:nvSpPr>
          <p:cNvPr id="1393" name="Google Shape;1393;p53"/>
          <p:cNvSpPr/>
          <p:nvPr/>
        </p:nvSpPr>
        <p:spPr>
          <a:xfrm rot="7201932">
            <a:off x="7983100" y="900015"/>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53"/>
          <p:cNvSpPr/>
          <p:nvPr/>
        </p:nvSpPr>
        <p:spPr>
          <a:xfrm>
            <a:off x="7511800" y="122150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53"/>
          <p:cNvSpPr/>
          <p:nvPr/>
        </p:nvSpPr>
        <p:spPr>
          <a:xfrm>
            <a:off x="425551" y="3468130"/>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53"/>
          <p:cNvSpPr/>
          <p:nvPr/>
        </p:nvSpPr>
        <p:spPr>
          <a:xfrm rot="-1685758">
            <a:off x="644091" y="394370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53"/>
          <p:cNvSpPr/>
          <p:nvPr/>
        </p:nvSpPr>
        <p:spPr>
          <a:xfrm>
            <a:off x="317714" y="4185424"/>
            <a:ext cx="107827" cy="108460"/>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53"/>
          <p:cNvSpPr/>
          <p:nvPr/>
        </p:nvSpPr>
        <p:spPr>
          <a:xfrm>
            <a:off x="6719976" y="74959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53"/>
          <p:cNvSpPr/>
          <p:nvPr/>
        </p:nvSpPr>
        <p:spPr>
          <a:xfrm>
            <a:off x="533035" y="2829888"/>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3"/>
          <p:cNvSpPr/>
          <p:nvPr/>
        </p:nvSpPr>
        <p:spPr>
          <a:xfrm>
            <a:off x="8579737" y="1921547"/>
            <a:ext cx="80874" cy="81760"/>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53"/>
          <p:cNvSpPr/>
          <p:nvPr/>
        </p:nvSpPr>
        <p:spPr>
          <a:xfrm>
            <a:off x="8550051" y="1330005"/>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53"/>
          <p:cNvSpPr/>
          <p:nvPr/>
        </p:nvSpPr>
        <p:spPr>
          <a:xfrm rot="-1685758">
            <a:off x="8399928" y="774197"/>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53"/>
          <p:cNvSpPr/>
          <p:nvPr/>
        </p:nvSpPr>
        <p:spPr>
          <a:xfrm rot="5400000">
            <a:off x="4439605" y="1635066"/>
            <a:ext cx="262861" cy="31010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53"/>
          <p:cNvSpPr txBox="1"/>
          <p:nvPr/>
        </p:nvSpPr>
        <p:spPr>
          <a:xfrm>
            <a:off x="1277075" y="1392350"/>
            <a:ext cx="2076600" cy="39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700" dirty="0">
                <a:solidFill>
                  <a:schemeClr val="dk1"/>
                </a:solidFill>
                <a:latin typeface="Bebas Neue"/>
                <a:ea typeface="Bebas Neue"/>
                <a:cs typeface="Bebas Neue"/>
                <a:sym typeface="Bebas Neue"/>
              </a:rPr>
              <a:t>Data collection</a:t>
            </a:r>
            <a:endParaRPr sz="2700" dirty="0">
              <a:solidFill>
                <a:schemeClr val="dk1"/>
              </a:solidFill>
              <a:latin typeface="Bebas Neue"/>
              <a:ea typeface="Bebas Neue"/>
              <a:cs typeface="Bebas Neue"/>
              <a:sym typeface="Bebas Neue"/>
            </a:endParaRPr>
          </a:p>
        </p:txBody>
      </p:sp>
      <p:sp>
        <p:nvSpPr>
          <p:cNvPr id="1405" name="Google Shape;1405;p53"/>
          <p:cNvSpPr txBox="1"/>
          <p:nvPr/>
        </p:nvSpPr>
        <p:spPr>
          <a:xfrm>
            <a:off x="1362075" y="1793100"/>
            <a:ext cx="1991600" cy="394800"/>
          </a:xfrm>
          <a:prstGeom prst="rect">
            <a:avLst/>
          </a:prstGeom>
          <a:noFill/>
          <a:ln>
            <a:noFill/>
          </a:ln>
        </p:spPr>
        <p:txBody>
          <a:bodyPr spcFirstLastPara="1" wrap="square" lIns="91425" tIns="91425" rIns="91425" bIns="91425" anchor="ctr" anchorCtr="0">
            <a:noAutofit/>
          </a:bodyPr>
          <a:lstStyle/>
          <a:p>
            <a:pPr marL="171450" lvl="0" indent="-171450" rtl="0">
              <a:spcBef>
                <a:spcPts val="0"/>
              </a:spcBef>
              <a:spcAft>
                <a:spcPts val="0"/>
              </a:spcAft>
              <a:buFont typeface="Arial" panose="020B0604020202020204" pitchFamily="34" charset="0"/>
              <a:buChar char="•"/>
            </a:pPr>
            <a:r>
              <a:rPr lang="en-IN" sz="1200" dirty="0">
                <a:solidFill>
                  <a:schemeClr val="dk1"/>
                </a:solidFill>
                <a:latin typeface="Arimo"/>
                <a:ea typeface="Arimo"/>
                <a:cs typeface="Arimo"/>
                <a:sym typeface="Arimo"/>
              </a:rPr>
              <a:t>Obtain the dataset from</a:t>
            </a:r>
          </a:p>
          <a:p>
            <a:pPr lvl="0" rtl="0">
              <a:spcBef>
                <a:spcPts val="0"/>
              </a:spcBef>
              <a:spcAft>
                <a:spcPts val="0"/>
              </a:spcAft>
            </a:pPr>
            <a:r>
              <a:rPr lang="en-IN" sz="1200" dirty="0">
                <a:solidFill>
                  <a:schemeClr val="dk1"/>
                </a:solidFill>
                <a:latin typeface="Arimo"/>
                <a:ea typeface="Arimo"/>
                <a:cs typeface="Arimo"/>
                <a:sym typeface="Arimo"/>
              </a:rPr>
              <a:t>    Kaggle </a:t>
            </a:r>
            <a:endParaRPr sz="1200" dirty="0">
              <a:solidFill>
                <a:schemeClr val="dk1"/>
              </a:solidFill>
              <a:latin typeface="Arimo"/>
              <a:ea typeface="Arimo"/>
              <a:cs typeface="Arimo"/>
              <a:sym typeface="Arimo"/>
            </a:endParaRPr>
          </a:p>
        </p:txBody>
      </p:sp>
      <p:sp>
        <p:nvSpPr>
          <p:cNvPr id="1406" name="Google Shape;1406;p53"/>
          <p:cNvSpPr/>
          <p:nvPr/>
        </p:nvSpPr>
        <p:spPr>
          <a:xfrm>
            <a:off x="3582264" y="1473026"/>
            <a:ext cx="634200" cy="6342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Bebas Neue"/>
                <a:ea typeface="Bebas Neue"/>
                <a:cs typeface="Bebas Neue"/>
                <a:sym typeface="Bebas Neue"/>
              </a:rPr>
              <a:t>01</a:t>
            </a:r>
            <a:endParaRPr sz="2600">
              <a:solidFill>
                <a:schemeClr val="lt1"/>
              </a:solidFill>
              <a:latin typeface="Bebas Neue"/>
              <a:ea typeface="Bebas Neue"/>
              <a:cs typeface="Bebas Neue"/>
              <a:sym typeface="Bebas Neue"/>
            </a:endParaRPr>
          </a:p>
        </p:txBody>
      </p:sp>
      <p:sp>
        <p:nvSpPr>
          <p:cNvPr id="1407" name="Google Shape;1407;p53"/>
          <p:cNvSpPr/>
          <p:nvPr/>
        </p:nvSpPr>
        <p:spPr>
          <a:xfrm>
            <a:off x="4925589" y="1473026"/>
            <a:ext cx="634200" cy="6342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Bebas Neue"/>
                <a:ea typeface="Bebas Neue"/>
                <a:cs typeface="Bebas Neue"/>
                <a:sym typeface="Bebas Neue"/>
              </a:rPr>
              <a:t>02</a:t>
            </a:r>
            <a:endParaRPr sz="2600">
              <a:solidFill>
                <a:schemeClr val="lt1"/>
              </a:solidFill>
              <a:latin typeface="Bebas Neue"/>
              <a:ea typeface="Bebas Neue"/>
              <a:cs typeface="Bebas Neue"/>
              <a:sym typeface="Bebas Neue"/>
            </a:endParaRPr>
          </a:p>
        </p:txBody>
      </p:sp>
      <p:sp>
        <p:nvSpPr>
          <p:cNvPr id="1408" name="Google Shape;1408;p53"/>
          <p:cNvSpPr/>
          <p:nvPr/>
        </p:nvSpPr>
        <p:spPr>
          <a:xfrm>
            <a:off x="3582264" y="2584326"/>
            <a:ext cx="634200" cy="6342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dirty="0">
                <a:solidFill>
                  <a:schemeClr val="lt1"/>
                </a:solidFill>
                <a:latin typeface="Bebas Neue"/>
                <a:ea typeface="Bebas Neue"/>
                <a:cs typeface="Bebas Neue"/>
                <a:sym typeface="Bebas Neue"/>
              </a:rPr>
              <a:t>04</a:t>
            </a:r>
            <a:endParaRPr sz="2600" dirty="0">
              <a:solidFill>
                <a:schemeClr val="lt1"/>
              </a:solidFill>
              <a:latin typeface="Bebas Neue"/>
              <a:ea typeface="Bebas Neue"/>
              <a:cs typeface="Bebas Neue"/>
              <a:sym typeface="Bebas Neue"/>
            </a:endParaRPr>
          </a:p>
        </p:txBody>
      </p:sp>
      <p:sp>
        <p:nvSpPr>
          <p:cNvPr id="1409" name="Google Shape;1409;p53"/>
          <p:cNvSpPr/>
          <p:nvPr/>
        </p:nvSpPr>
        <p:spPr>
          <a:xfrm>
            <a:off x="4925589" y="2584326"/>
            <a:ext cx="634200" cy="6342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Bebas Neue"/>
                <a:ea typeface="Bebas Neue"/>
                <a:cs typeface="Bebas Neue"/>
                <a:sym typeface="Bebas Neue"/>
              </a:rPr>
              <a:t>03</a:t>
            </a:r>
            <a:endParaRPr sz="2600">
              <a:solidFill>
                <a:schemeClr val="lt1"/>
              </a:solidFill>
              <a:latin typeface="Bebas Neue"/>
              <a:ea typeface="Bebas Neue"/>
              <a:cs typeface="Bebas Neue"/>
              <a:sym typeface="Bebas Neue"/>
            </a:endParaRPr>
          </a:p>
        </p:txBody>
      </p:sp>
      <p:sp>
        <p:nvSpPr>
          <p:cNvPr id="1410" name="Google Shape;1410;p53"/>
          <p:cNvSpPr/>
          <p:nvPr/>
        </p:nvSpPr>
        <p:spPr>
          <a:xfrm>
            <a:off x="3582264" y="3675701"/>
            <a:ext cx="634200" cy="6342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Bebas Neue"/>
                <a:ea typeface="Bebas Neue"/>
                <a:cs typeface="Bebas Neue"/>
                <a:sym typeface="Bebas Neue"/>
              </a:rPr>
              <a:t>05</a:t>
            </a:r>
            <a:endParaRPr sz="2600">
              <a:solidFill>
                <a:schemeClr val="lt1"/>
              </a:solidFill>
              <a:latin typeface="Bebas Neue"/>
              <a:ea typeface="Bebas Neue"/>
              <a:cs typeface="Bebas Neue"/>
              <a:sym typeface="Bebas Neue"/>
            </a:endParaRPr>
          </a:p>
        </p:txBody>
      </p:sp>
      <p:sp>
        <p:nvSpPr>
          <p:cNvPr id="1411" name="Google Shape;1411;p53"/>
          <p:cNvSpPr/>
          <p:nvPr/>
        </p:nvSpPr>
        <p:spPr>
          <a:xfrm>
            <a:off x="4925589" y="3675701"/>
            <a:ext cx="634200" cy="634200"/>
          </a:xfrm>
          <a:prstGeom prst="ellipse">
            <a:avLst/>
          </a:pr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chemeClr val="lt1"/>
                </a:solidFill>
                <a:latin typeface="Bebas Neue"/>
                <a:ea typeface="Bebas Neue"/>
                <a:cs typeface="Bebas Neue"/>
                <a:sym typeface="Bebas Neue"/>
              </a:rPr>
              <a:t>06</a:t>
            </a:r>
            <a:endParaRPr sz="2600">
              <a:solidFill>
                <a:schemeClr val="lt1"/>
              </a:solidFill>
              <a:latin typeface="Bebas Neue"/>
              <a:ea typeface="Bebas Neue"/>
              <a:cs typeface="Bebas Neue"/>
              <a:sym typeface="Bebas Neue"/>
            </a:endParaRPr>
          </a:p>
        </p:txBody>
      </p:sp>
      <p:sp>
        <p:nvSpPr>
          <p:cNvPr id="1412" name="Google Shape;1412;p53"/>
          <p:cNvSpPr txBox="1"/>
          <p:nvPr/>
        </p:nvSpPr>
        <p:spPr>
          <a:xfrm>
            <a:off x="669500" y="2493688"/>
            <a:ext cx="2684175" cy="39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700" dirty="0">
                <a:solidFill>
                  <a:schemeClr val="dk1"/>
                </a:solidFill>
                <a:latin typeface="Bebas Neue"/>
                <a:ea typeface="Bebas Neue"/>
                <a:cs typeface="Bebas Neue"/>
                <a:sym typeface="Bebas Neue"/>
              </a:rPr>
              <a:t>DATA TRANSFORMATION</a:t>
            </a:r>
            <a:endParaRPr sz="2700" dirty="0">
              <a:solidFill>
                <a:schemeClr val="dk1"/>
              </a:solidFill>
              <a:latin typeface="Bebas Neue"/>
              <a:ea typeface="Bebas Neue"/>
              <a:cs typeface="Bebas Neue"/>
              <a:sym typeface="Bebas Neue"/>
            </a:endParaRPr>
          </a:p>
        </p:txBody>
      </p:sp>
      <p:sp>
        <p:nvSpPr>
          <p:cNvPr id="1413" name="Google Shape;1413;p53"/>
          <p:cNvSpPr txBox="1"/>
          <p:nvPr/>
        </p:nvSpPr>
        <p:spPr>
          <a:xfrm>
            <a:off x="737815" y="2959748"/>
            <a:ext cx="2076600" cy="562690"/>
          </a:xfrm>
          <a:prstGeom prst="rect">
            <a:avLst/>
          </a:prstGeom>
          <a:noFill/>
          <a:ln>
            <a:noFill/>
          </a:ln>
        </p:spPr>
        <p:txBody>
          <a:bodyPr spcFirstLastPara="1" wrap="square" lIns="91425" tIns="91425" rIns="91425" bIns="91425" anchor="ctr" anchorCtr="0">
            <a:noAutofit/>
          </a:bodyPr>
          <a:lstStyle/>
          <a:p>
            <a:pPr marL="285750" lvl="0" indent="-285750" algn="just" rtl="0">
              <a:spcBef>
                <a:spcPts val="0"/>
              </a:spcBef>
              <a:spcAft>
                <a:spcPts val="0"/>
              </a:spcAft>
              <a:buClr>
                <a:srgbClr val="000000"/>
              </a:buClr>
              <a:buSzPts val="1100"/>
              <a:buFont typeface="Arial" panose="020B0604020202020204" pitchFamily="34" charset="0"/>
              <a:buChar char="•"/>
            </a:pPr>
            <a:r>
              <a:rPr lang="en-IN" sz="1200" dirty="0">
                <a:solidFill>
                  <a:schemeClr val="dk1"/>
                </a:solidFill>
                <a:latin typeface="Arimo"/>
                <a:ea typeface="Arimo"/>
                <a:cs typeface="Arimo"/>
                <a:sym typeface="Arimo"/>
              </a:rPr>
              <a:t>Convert Data types</a:t>
            </a:r>
          </a:p>
          <a:p>
            <a:pPr marL="285750" lvl="0" indent="-285750" algn="just" rtl="0">
              <a:spcBef>
                <a:spcPts val="0"/>
              </a:spcBef>
              <a:spcAft>
                <a:spcPts val="0"/>
              </a:spcAft>
              <a:buClr>
                <a:srgbClr val="000000"/>
              </a:buClr>
              <a:buSzPts val="1100"/>
              <a:buFont typeface="Arial" panose="020B0604020202020204" pitchFamily="34" charset="0"/>
              <a:buChar char="•"/>
            </a:pPr>
            <a:r>
              <a:rPr lang="en-IN" sz="1200" dirty="0">
                <a:solidFill>
                  <a:schemeClr val="dk1"/>
                </a:solidFill>
                <a:latin typeface="Arimo"/>
                <a:ea typeface="Arimo"/>
                <a:cs typeface="Arimo"/>
                <a:sym typeface="Arimo"/>
              </a:rPr>
              <a:t>Feature Scaling</a:t>
            </a:r>
          </a:p>
          <a:p>
            <a:pPr marL="285750" lvl="0" indent="-285750" algn="just" rtl="0">
              <a:spcBef>
                <a:spcPts val="0"/>
              </a:spcBef>
              <a:spcAft>
                <a:spcPts val="0"/>
              </a:spcAft>
              <a:buClr>
                <a:srgbClr val="000000"/>
              </a:buClr>
              <a:buSzPts val="1100"/>
              <a:buFont typeface="Arial" panose="020B0604020202020204" pitchFamily="34" charset="0"/>
              <a:buChar char="•"/>
            </a:pPr>
            <a:r>
              <a:rPr lang="en-IN" sz="1200" dirty="0">
                <a:solidFill>
                  <a:schemeClr val="dk1"/>
                </a:solidFill>
                <a:latin typeface="Arimo"/>
                <a:ea typeface="Arimo"/>
                <a:cs typeface="Arimo"/>
                <a:sym typeface="Arimo"/>
              </a:rPr>
              <a:t>Feature Engineering</a:t>
            </a:r>
            <a:endParaRPr sz="1200" dirty="0">
              <a:solidFill>
                <a:schemeClr val="dk1"/>
              </a:solidFill>
              <a:latin typeface="Arimo"/>
              <a:ea typeface="Arimo"/>
              <a:cs typeface="Arimo"/>
              <a:sym typeface="Arimo"/>
            </a:endParaRPr>
          </a:p>
        </p:txBody>
      </p:sp>
      <p:sp>
        <p:nvSpPr>
          <p:cNvPr id="1414" name="Google Shape;1414;p53"/>
          <p:cNvSpPr txBox="1"/>
          <p:nvPr/>
        </p:nvSpPr>
        <p:spPr>
          <a:xfrm>
            <a:off x="1277075" y="3724863"/>
            <a:ext cx="2076600" cy="394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2700" dirty="0">
                <a:solidFill>
                  <a:schemeClr val="dk1"/>
                </a:solidFill>
                <a:latin typeface="Bebas Neue"/>
                <a:ea typeface="Bebas Neue"/>
                <a:cs typeface="Bebas Neue"/>
                <a:sym typeface="Bebas Neue"/>
              </a:rPr>
              <a:t>visualization</a:t>
            </a:r>
            <a:endParaRPr sz="2700" dirty="0">
              <a:solidFill>
                <a:schemeClr val="dk1"/>
              </a:solidFill>
              <a:latin typeface="Bebas Neue"/>
              <a:ea typeface="Bebas Neue"/>
              <a:cs typeface="Bebas Neue"/>
              <a:sym typeface="Bebas Neue"/>
            </a:endParaRPr>
          </a:p>
        </p:txBody>
      </p:sp>
      <p:sp>
        <p:nvSpPr>
          <p:cNvPr id="1415" name="Google Shape;1415;p53"/>
          <p:cNvSpPr txBox="1"/>
          <p:nvPr/>
        </p:nvSpPr>
        <p:spPr>
          <a:xfrm>
            <a:off x="846261" y="4015688"/>
            <a:ext cx="2507414" cy="394800"/>
          </a:xfrm>
          <a:prstGeom prst="rect">
            <a:avLst/>
          </a:prstGeom>
          <a:noFill/>
          <a:ln>
            <a:noFill/>
          </a:ln>
        </p:spPr>
        <p:txBody>
          <a:bodyPr spcFirstLastPara="1" wrap="square" lIns="91425" tIns="91425" rIns="91425" bIns="91425" anchor="ctr" anchorCtr="0">
            <a:noAutofit/>
          </a:bodyPr>
          <a:lstStyle/>
          <a:p>
            <a:pPr marL="171450" lvl="0" indent="-171450" algn="just" rtl="0">
              <a:spcBef>
                <a:spcPts val="0"/>
              </a:spcBef>
              <a:spcAft>
                <a:spcPts val="0"/>
              </a:spcAft>
              <a:buFont typeface="Arial" panose="020B0604020202020204" pitchFamily="34" charset="0"/>
              <a:buChar char="•"/>
            </a:pPr>
            <a:r>
              <a:rPr lang="en" sz="1200" dirty="0">
                <a:solidFill>
                  <a:schemeClr val="dk1"/>
                </a:solidFill>
                <a:latin typeface="Arimo"/>
                <a:ea typeface="Arimo"/>
                <a:cs typeface="Arimo"/>
                <a:sym typeface="Arimo"/>
              </a:rPr>
              <a:t>Create Visual Representations</a:t>
            </a:r>
            <a:endParaRPr sz="1200" dirty="0">
              <a:solidFill>
                <a:schemeClr val="dk1"/>
              </a:solidFill>
              <a:latin typeface="Arimo"/>
              <a:ea typeface="Arimo"/>
              <a:cs typeface="Arimo"/>
              <a:sym typeface="Arimo"/>
            </a:endParaRPr>
          </a:p>
        </p:txBody>
      </p:sp>
      <p:sp>
        <p:nvSpPr>
          <p:cNvPr id="1416" name="Google Shape;1416;p53"/>
          <p:cNvSpPr txBox="1"/>
          <p:nvPr/>
        </p:nvSpPr>
        <p:spPr>
          <a:xfrm>
            <a:off x="5788400" y="1392350"/>
            <a:ext cx="2076600" cy="39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2700" dirty="0">
                <a:solidFill>
                  <a:schemeClr val="dk1"/>
                </a:solidFill>
                <a:latin typeface="Bebas Neue"/>
                <a:ea typeface="Bebas Neue"/>
                <a:cs typeface="Bebas Neue"/>
                <a:sym typeface="Bebas Neue"/>
              </a:rPr>
              <a:t>D</a:t>
            </a:r>
            <a:r>
              <a:rPr lang="en" sz="2700" dirty="0">
                <a:solidFill>
                  <a:schemeClr val="dk1"/>
                </a:solidFill>
                <a:latin typeface="Bebas Neue"/>
                <a:ea typeface="Bebas Neue"/>
                <a:cs typeface="Bebas Neue"/>
                <a:sym typeface="Bebas Neue"/>
              </a:rPr>
              <a:t>ata cleaning</a:t>
            </a:r>
            <a:endParaRPr sz="2700" dirty="0">
              <a:solidFill>
                <a:schemeClr val="dk1"/>
              </a:solidFill>
              <a:latin typeface="Bebas Neue"/>
              <a:ea typeface="Bebas Neue"/>
              <a:cs typeface="Bebas Neue"/>
              <a:sym typeface="Bebas Neue"/>
            </a:endParaRPr>
          </a:p>
        </p:txBody>
      </p:sp>
      <p:sp>
        <p:nvSpPr>
          <p:cNvPr id="1417" name="Google Shape;1417;p53"/>
          <p:cNvSpPr txBox="1"/>
          <p:nvPr/>
        </p:nvSpPr>
        <p:spPr>
          <a:xfrm>
            <a:off x="5788399" y="1793100"/>
            <a:ext cx="2600869" cy="394800"/>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 sz="1200" dirty="0">
                <a:solidFill>
                  <a:schemeClr val="tx1"/>
                </a:solidFill>
                <a:latin typeface="Arimo"/>
                <a:ea typeface="Arimo"/>
                <a:cs typeface="Arimo"/>
                <a:sym typeface="Arimo"/>
              </a:rPr>
              <a:t>Handling Missing values</a:t>
            </a:r>
          </a:p>
          <a:p>
            <a:pPr marL="285750" lvl="0" indent="-285750" algn="l" rtl="0">
              <a:spcBef>
                <a:spcPts val="0"/>
              </a:spcBef>
              <a:spcAft>
                <a:spcPts val="0"/>
              </a:spcAft>
              <a:buFont typeface="Arial" panose="020B0604020202020204" pitchFamily="34" charset="0"/>
              <a:buChar char="•"/>
            </a:pPr>
            <a:r>
              <a:rPr lang="en" sz="1200" dirty="0">
                <a:solidFill>
                  <a:schemeClr val="tx1"/>
                </a:solidFill>
                <a:latin typeface="Arimo"/>
                <a:ea typeface="Arimo"/>
                <a:cs typeface="Arimo"/>
                <a:sym typeface="Arimo"/>
              </a:rPr>
              <a:t>Remove Duplicates</a:t>
            </a:r>
            <a:endParaRPr sz="1200" dirty="0">
              <a:solidFill>
                <a:schemeClr val="tx1"/>
              </a:solidFill>
              <a:latin typeface="Arimo"/>
              <a:ea typeface="Arimo"/>
              <a:cs typeface="Arimo"/>
              <a:sym typeface="Arimo"/>
            </a:endParaRPr>
          </a:p>
        </p:txBody>
      </p:sp>
      <p:sp>
        <p:nvSpPr>
          <p:cNvPr id="1418" name="Google Shape;1418;p53"/>
          <p:cNvSpPr txBox="1"/>
          <p:nvPr/>
        </p:nvSpPr>
        <p:spPr>
          <a:xfrm>
            <a:off x="5788400" y="2493688"/>
            <a:ext cx="3095250" cy="39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2700" dirty="0">
                <a:solidFill>
                  <a:schemeClr val="dk1"/>
                </a:solidFill>
                <a:latin typeface="Bebas Neue"/>
                <a:ea typeface="Bebas Neue"/>
                <a:cs typeface="Bebas Neue"/>
                <a:sym typeface="Bebas Neue"/>
              </a:rPr>
              <a:t>Descriptive statistics</a:t>
            </a:r>
            <a:endParaRPr sz="2700" dirty="0">
              <a:solidFill>
                <a:schemeClr val="dk1"/>
              </a:solidFill>
              <a:latin typeface="Bebas Neue"/>
              <a:ea typeface="Bebas Neue"/>
              <a:cs typeface="Bebas Neue"/>
              <a:sym typeface="Bebas Neue"/>
            </a:endParaRPr>
          </a:p>
        </p:txBody>
      </p:sp>
      <p:sp>
        <p:nvSpPr>
          <p:cNvPr id="1419" name="Google Shape;1419;p53"/>
          <p:cNvSpPr txBox="1"/>
          <p:nvPr/>
        </p:nvSpPr>
        <p:spPr>
          <a:xfrm>
            <a:off x="5833149" y="2914350"/>
            <a:ext cx="1100257" cy="394800"/>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IN" sz="1200" dirty="0">
                <a:solidFill>
                  <a:schemeClr val="tx1"/>
                </a:solidFill>
                <a:latin typeface="Arimo"/>
                <a:ea typeface="Arimo"/>
                <a:cs typeface="Arimo"/>
                <a:sym typeface="Arimo"/>
              </a:rPr>
              <a:t>Mean</a:t>
            </a:r>
          </a:p>
          <a:p>
            <a:pPr marL="285750" lvl="0" indent="-285750" algn="l" rtl="0">
              <a:spcBef>
                <a:spcPts val="0"/>
              </a:spcBef>
              <a:spcAft>
                <a:spcPts val="0"/>
              </a:spcAft>
              <a:buFont typeface="Arial" panose="020B0604020202020204" pitchFamily="34" charset="0"/>
              <a:buChar char="•"/>
            </a:pPr>
            <a:r>
              <a:rPr lang="en-IN" sz="1200" dirty="0">
                <a:solidFill>
                  <a:schemeClr val="tx1"/>
                </a:solidFill>
                <a:latin typeface="Arimo"/>
                <a:ea typeface="Arimo"/>
                <a:cs typeface="Arimo"/>
                <a:sym typeface="Arimo"/>
              </a:rPr>
              <a:t>Mode</a:t>
            </a:r>
          </a:p>
        </p:txBody>
      </p:sp>
      <p:sp>
        <p:nvSpPr>
          <p:cNvPr id="1420" name="Google Shape;1420;p53"/>
          <p:cNvSpPr txBox="1"/>
          <p:nvPr/>
        </p:nvSpPr>
        <p:spPr>
          <a:xfrm>
            <a:off x="5788400" y="3614938"/>
            <a:ext cx="3095250" cy="39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IN" sz="2700" dirty="0">
                <a:solidFill>
                  <a:schemeClr val="dk1"/>
                </a:solidFill>
                <a:latin typeface="Bebas Neue"/>
                <a:ea typeface="Bebas Neue"/>
                <a:cs typeface="Bebas Neue"/>
                <a:sym typeface="Bebas Neue"/>
              </a:rPr>
              <a:t>Hypothesis testing</a:t>
            </a:r>
            <a:endParaRPr sz="2700" dirty="0">
              <a:solidFill>
                <a:schemeClr val="dk1"/>
              </a:solidFill>
              <a:latin typeface="Bebas Neue"/>
              <a:ea typeface="Bebas Neue"/>
              <a:cs typeface="Bebas Neue"/>
              <a:sym typeface="Bebas Neue"/>
            </a:endParaRPr>
          </a:p>
        </p:txBody>
      </p:sp>
      <p:sp>
        <p:nvSpPr>
          <p:cNvPr id="1421" name="Google Shape;1421;p53"/>
          <p:cNvSpPr txBox="1"/>
          <p:nvPr/>
        </p:nvSpPr>
        <p:spPr>
          <a:xfrm>
            <a:off x="5788400" y="4015688"/>
            <a:ext cx="3095250" cy="39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200" b="0" i="0" dirty="0">
                <a:solidFill>
                  <a:schemeClr val="tx1"/>
                </a:solidFill>
                <a:effectLst/>
                <a:latin typeface="Söhne"/>
              </a:rPr>
              <a:t>Test assumptions or relationships in the data using statistical methods to validate or reject hypotheses.</a:t>
            </a:r>
            <a:endParaRPr sz="1200" dirty="0">
              <a:solidFill>
                <a:schemeClr val="tx1"/>
              </a:solidFill>
              <a:latin typeface="Arimo"/>
              <a:ea typeface="Arimo"/>
              <a:cs typeface="Arimo"/>
              <a:sym typeface="Arimo"/>
            </a:endParaRPr>
          </a:p>
        </p:txBody>
      </p:sp>
      <p:sp>
        <p:nvSpPr>
          <p:cNvPr id="1422" name="Google Shape;1422;p53"/>
          <p:cNvSpPr/>
          <p:nvPr/>
        </p:nvSpPr>
        <p:spPr>
          <a:xfrm rot="10800000">
            <a:off x="5111267" y="2190716"/>
            <a:ext cx="262861" cy="31010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3"/>
          <p:cNvSpPr/>
          <p:nvPr/>
        </p:nvSpPr>
        <p:spPr>
          <a:xfrm rot="5400000">
            <a:off x="4439605" y="3837741"/>
            <a:ext cx="262861" cy="31010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53"/>
          <p:cNvSpPr/>
          <p:nvPr/>
        </p:nvSpPr>
        <p:spPr>
          <a:xfrm rot="10800000">
            <a:off x="3767942" y="3302016"/>
            <a:ext cx="262861" cy="31010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53"/>
          <p:cNvSpPr/>
          <p:nvPr/>
        </p:nvSpPr>
        <p:spPr>
          <a:xfrm rot="-5400000">
            <a:off x="4439605" y="2782178"/>
            <a:ext cx="262861" cy="310106"/>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3">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53">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419;p53">
            <a:extLst>
              <a:ext uri="{FF2B5EF4-FFF2-40B4-BE49-F238E27FC236}">
                <a16:creationId xmlns:a16="http://schemas.microsoft.com/office/drawing/2014/main" id="{855EF7DD-56F6-B698-6786-EC27239B06B8}"/>
              </a:ext>
            </a:extLst>
          </p:cNvPr>
          <p:cNvSpPr txBox="1"/>
          <p:nvPr/>
        </p:nvSpPr>
        <p:spPr>
          <a:xfrm>
            <a:off x="6914164" y="2943045"/>
            <a:ext cx="2229835" cy="394800"/>
          </a:xfrm>
          <a:prstGeom prst="rect">
            <a:avLst/>
          </a:prstGeom>
          <a:noFill/>
          <a:ln>
            <a:noFill/>
          </a:ln>
        </p:spPr>
        <p:txBody>
          <a:bodyPr spcFirstLastPara="1" wrap="square" lIns="91425" tIns="91425" rIns="91425" bIns="91425" anchor="ctr" anchorCtr="0">
            <a:noAutofit/>
          </a:bodyPr>
          <a:lstStyle/>
          <a:p>
            <a:pPr marL="285750" lvl="0" indent="-285750" algn="l" rtl="0">
              <a:spcBef>
                <a:spcPts val="0"/>
              </a:spcBef>
              <a:spcAft>
                <a:spcPts val="0"/>
              </a:spcAft>
              <a:buFont typeface="Arial" panose="020B0604020202020204" pitchFamily="34" charset="0"/>
              <a:buChar char="•"/>
            </a:pPr>
            <a:r>
              <a:rPr lang="en-IN" sz="1200" dirty="0">
                <a:solidFill>
                  <a:schemeClr val="tx1"/>
                </a:solidFill>
                <a:latin typeface="Arimo"/>
                <a:ea typeface="Arimo"/>
                <a:cs typeface="Arimo"/>
                <a:sym typeface="Arimo"/>
              </a:rPr>
              <a:t>Median</a:t>
            </a:r>
          </a:p>
          <a:p>
            <a:pPr marL="285750" lvl="0" indent="-285750" algn="l" rtl="0">
              <a:spcBef>
                <a:spcPts val="0"/>
              </a:spcBef>
              <a:spcAft>
                <a:spcPts val="0"/>
              </a:spcAft>
              <a:buFont typeface="Arial" panose="020B0604020202020204" pitchFamily="34" charset="0"/>
              <a:buChar char="•"/>
            </a:pPr>
            <a:r>
              <a:rPr lang="en-IN" sz="1200" dirty="0">
                <a:solidFill>
                  <a:schemeClr val="tx1"/>
                </a:solidFill>
                <a:latin typeface="Arimo"/>
                <a:ea typeface="Arimo"/>
                <a:cs typeface="Arimo"/>
                <a:sym typeface="Arimo"/>
              </a:rPr>
              <a:t>Standard Deviation</a:t>
            </a:r>
          </a:p>
        </p:txBody>
      </p:sp>
      <p:sp>
        <p:nvSpPr>
          <p:cNvPr id="3" name="Google Shape;245;p34">
            <a:extLst>
              <a:ext uri="{FF2B5EF4-FFF2-40B4-BE49-F238E27FC236}">
                <a16:creationId xmlns:a16="http://schemas.microsoft.com/office/drawing/2014/main" id="{749796CD-3429-0F5D-073F-3E6BE875AC58}"/>
              </a:ext>
            </a:extLst>
          </p:cNvPr>
          <p:cNvSpPr txBox="1"/>
          <p:nvPr/>
        </p:nvSpPr>
        <p:spPr>
          <a:xfrm>
            <a:off x="6109081" y="222274"/>
            <a:ext cx="232062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AMAZON PRODUCT SALES Data ANALYSIS</a:t>
            </a:r>
            <a:endParaRPr dirty="0">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9000" b="-9000"/>
          </a:stretch>
        </a:blipFill>
        <a:effectLst/>
      </p:bgPr>
    </p:bg>
    <p:spTree>
      <p:nvGrpSpPr>
        <p:cNvPr id="1" name="Shape 353"/>
        <p:cNvGrpSpPr/>
        <p:nvPr/>
      </p:nvGrpSpPr>
      <p:grpSpPr>
        <a:xfrm>
          <a:off x="0" y="0"/>
          <a:ext cx="0" cy="0"/>
          <a:chOff x="0" y="0"/>
          <a:chExt cx="0" cy="0"/>
        </a:xfrm>
      </p:grpSpPr>
      <p:sp>
        <p:nvSpPr>
          <p:cNvPr id="6" name="Rectangle 5">
            <a:extLst>
              <a:ext uri="{FF2B5EF4-FFF2-40B4-BE49-F238E27FC236}">
                <a16:creationId xmlns:a16="http://schemas.microsoft.com/office/drawing/2014/main" id="{41A5D7F8-E9BC-13EA-B1C5-47E24F425ADF}"/>
              </a:ext>
            </a:extLst>
          </p:cNvPr>
          <p:cNvSpPr/>
          <p:nvPr/>
        </p:nvSpPr>
        <p:spPr>
          <a:xfrm>
            <a:off x="0" y="0"/>
            <a:ext cx="9144000" cy="5143500"/>
          </a:xfrm>
          <a:prstGeom prst="rect">
            <a:avLst/>
          </a:prstGeom>
          <a:gradFill>
            <a:gsLst>
              <a:gs pos="0">
                <a:schemeClr val="dk2">
                  <a:alpha val="71000"/>
                </a:schemeClr>
              </a:gs>
              <a:gs pos="100000">
                <a:schemeClr val="lt1"/>
              </a:gs>
            </a:gsLst>
            <a:lin ang="8100019"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4" name="Google Shape;354;p3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tx2"/>
                </a:solidFill>
              </a:rPr>
              <a:t>Data Visualization</a:t>
            </a:r>
            <a:endParaRPr dirty="0">
              <a:solidFill>
                <a:schemeClr val="tx2"/>
              </a:solidFill>
            </a:endParaRPr>
          </a:p>
        </p:txBody>
      </p:sp>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039574" y="1774596"/>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028933" y="2737777"/>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053;p46">
            <a:extLst>
              <a:ext uri="{FF2B5EF4-FFF2-40B4-BE49-F238E27FC236}">
                <a16:creationId xmlns:a16="http://schemas.microsoft.com/office/drawing/2014/main" id="{4284FDEE-269C-EFDE-75A4-41C500CC8E0B}"/>
              </a:ext>
            </a:extLst>
          </p:cNvPr>
          <p:cNvSpPr txBox="1">
            <a:spLocks/>
          </p:cNvSpPr>
          <p:nvPr/>
        </p:nvSpPr>
        <p:spPr>
          <a:xfrm>
            <a:off x="2985564" y="1950600"/>
            <a:ext cx="3358500" cy="1242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1pPr>
            <a:lvl2pPr marR="0" lvl="1"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900"/>
              <a:buFont typeface="Bebas Neue"/>
              <a:buNone/>
              <a:defRPr sz="3900" b="0" i="0" u="none" strike="noStrike" cap="none">
                <a:solidFill>
                  <a:schemeClr val="dk1"/>
                </a:solidFill>
                <a:latin typeface="Bebas Neue"/>
                <a:ea typeface="Bebas Neue"/>
                <a:cs typeface="Bebas Neue"/>
                <a:sym typeface="Bebas Neue"/>
              </a:defRPr>
            </a:lvl9pPr>
          </a:lstStyle>
          <a:p>
            <a:r>
              <a:rPr lang="en-US" dirty="0"/>
              <a:t>                   </a:t>
            </a:r>
            <a:r>
              <a:rPr lang="en-US" dirty="0">
                <a:solidFill>
                  <a:schemeClr val="lt2"/>
                </a:solidFill>
              </a:rPr>
              <a:t>IS WORTH </a:t>
            </a:r>
            <a:r>
              <a:rPr lang="en-US" dirty="0"/>
              <a:t>A THOUSAND WORDS</a:t>
            </a:r>
          </a:p>
        </p:txBody>
      </p:sp>
      <p:sp>
        <p:nvSpPr>
          <p:cNvPr id="3" name="Google Shape;1054;p46">
            <a:extLst>
              <a:ext uri="{FF2B5EF4-FFF2-40B4-BE49-F238E27FC236}">
                <a16:creationId xmlns:a16="http://schemas.microsoft.com/office/drawing/2014/main" id="{C5FE6D0C-6F85-DE89-DA42-405AABD3B0ED}"/>
              </a:ext>
            </a:extLst>
          </p:cNvPr>
          <p:cNvSpPr/>
          <p:nvPr/>
        </p:nvSpPr>
        <p:spPr>
          <a:xfrm>
            <a:off x="3064254" y="2137682"/>
            <a:ext cx="1441961" cy="346975"/>
          </a:xfrm>
          <a:prstGeom prst="rect">
            <a:avLst/>
          </a:prstGeom>
        </p:spPr>
        <p:txBody>
          <a:bodyPr>
            <a:prstTxWarp prst="textPlain">
              <a:avLst/>
            </a:prstTxWarp>
          </a:bodyPr>
          <a:lstStyle/>
          <a:p>
            <a:pPr lvl="0" algn="ctr"/>
            <a:r>
              <a:rPr b="0" i="0" dirty="0">
                <a:ln w="9525" cap="flat" cmpd="sng">
                  <a:solidFill>
                    <a:schemeClr val="dk1"/>
                  </a:solidFill>
                  <a:prstDash val="solid"/>
                  <a:round/>
                  <a:headEnd type="none" w="sm" len="sm"/>
                  <a:tailEnd type="none" w="sm" len="sm"/>
                </a:ln>
                <a:noFill/>
                <a:latin typeface="Bebas Neue"/>
              </a:rPr>
              <a:t>A PICTURE</a:t>
            </a:r>
          </a:p>
        </p:txBody>
      </p:sp>
      <p:sp>
        <p:nvSpPr>
          <p:cNvPr id="7" name="Google Shape;245;p34">
            <a:extLst>
              <a:ext uri="{FF2B5EF4-FFF2-40B4-BE49-F238E27FC236}">
                <a16:creationId xmlns:a16="http://schemas.microsoft.com/office/drawing/2014/main" id="{9397763B-FA73-4A18-2F6B-355530192E9B}"/>
              </a:ext>
            </a:extLst>
          </p:cNvPr>
          <p:cNvSpPr txBox="1"/>
          <p:nvPr/>
        </p:nvSpPr>
        <p:spPr>
          <a:xfrm>
            <a:off x="6109081" y="212749"/>
            <a:ext cx="232062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AMAZON PRODUCT SALES Data ANALYSIS</a:t>
            </a:r>
            <a:endParaRPr dirty="0">
              <a:solidFill>
                <a:schemeClr val="l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8"/>
        <p:cNvGrpSpPr/>
        <p:nvPr/>
      </p:nvGrpSpPr>
      <p:grpSpPr>
        <a:xfrm>
          <a:off x="0" y="0"/>
          <a:ext cx="0" cy="0"/>
          <a:chOff x="0" y="0"/>
          <a:chExt cx="0" cy="0"/>
        </a:xfrm>
      </p:grpSpPr>
      <p:grpSp>
        <p:nvGrpSpPr>
          <p:cNvPr id="1249" name="Google Shape;1249;p50"/>
          <p:cNvGrpSpPr/>
          <p:nvPr/>
        </p:nvGrpSpPr>
        <p:grpSpPr>
          <a:xfrm>
            <a:off x="7192079" y="3371409"/>
            <a:ext cx="1214578" cy="425543"/>
            <a:chOff x="2271950" y="2722775"/>
            <a:chExt cx="575875" cy="201775"/>
          </a:xfrm>
        </p:grpSpPr>
        <p:sp>
          <p:nvSpPr>
            <p:cNvPr id="1250" name="Google Shape;1250;p50"/>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50"/>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50"/>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50"/>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50"/>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9" name="Google Shape;1259;p50"/>
          <p:cNvSpPr/>
          <p:nvPr/>
        </p:nvSpPr>
        <p:spPr>
          <a:xfrm>
            <a:off x="4762138" y="8458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50"/>
          <p:cNvSpPr/>
          <p:nvPr/>
        </p:nvSpPr>
        <p:spPr>
          <a:xfrm>
            <a:off x="5414751" y="77754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50"/>
          <p:cNvSpPr/>
          <p:nvPr/>
        </p:nvSpPr>
        <p:spPr>
          <a:xfrm>
            <a:off x="8216276" y="954347"/>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50"/>
          <p:cNvSpPr/>
          <p:nvPr/>
        </p:nvSpPr>
        <p:spPr>
          <a:xfrm rot="-1685758">
            <a:off x="5045528" y="1289634"/>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50"/>
          <p:cNvSpPr/>
          <p:nvPr/>
        </p:nvSpPr>
        <p:spPr>
          <a:xfrm>
            <a:off x="7626025" y="917775"/>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50"/>
          <p:cNvSpPr/>
          <p:nvPr/>
        </p:nvSpPr>
        <p:spPr>
          <a:xfrm>
            <a:off x="8286401" y="3002225"/>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50"/>
          <p:cNvSpPr/>
          <p:nvPr/>
        </p:nvSpPr>
        <p:spPr>
          <a:xfrm rot="-1685758">
            <a:off x="7555828" y="41304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50"/>
          <p:cNvSpPr/>
          <p:nvPr/>
        </p:nvSpPr>
        <p:spPr>
          <a:xfrm>
            <a:off x="8359576" y="1726693"/>
            <a:ext cx="140247" cy="140224"/>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50"/>
          <p:cNvSpPr/>
          <p:nvPr/>
        </p:nvSpPr>
        <p:spPr>
          <a:xfrm>
            <a:off x="5021388" y="3575250"/>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50">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50">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Title 4">
            <a:extLst>
              <a:ext uri="{FF2B5EF4-FFF2-40B4-BE49-F238E27FC236}">
                <a16:creationId xmlns:a16="http://schemas.microsoft.com/office/drawing/2014/main" id="{E585251C-ADE3-9A15-117A-DC6AC76BE359}"/>
              </a:ext>
            </a:extLst>
          </p:cNvPr>
          <p:cNvSpPr>
            <a:spLocks noGrp="1"/>
          </p:cNvSpPr>
          <p:nvPr>
            <p:ph type="title"/>
          </p:nvPr>
        </p:nvSpPr>
        <p:spPr>
          <a:xfrm>
            <a:off x="714300" y="553450"/>
            <a:ext cx="2629424" cy="614298"/>
          </a:xfrm>
        </p:spPr>
        <p:txBody>
          <a:bodyPr/>
          <a:lstStyle/>
          <a:p>
            <a:r>
              <a:rPr lang="en-IN" dirty="0"/>
              <a:t>Missing values</a:t>
            </a:r>
          </a:p>
        </p:txBody>
      </p:sp>
      <p:pic>
        <p:nvPicPr>
          <p:cNvPr id="7" name="Picture 6">
            <a:extLst>
              <a:ext uri="{FF2B5EF4-FFF2-40B4-BE49-F238E27FC236}">
                <a16:creationId xmlns:a16="http://schemas.microsoft.com/office/drawing/2014/main" id="{BD51DA95-7B74-929B-66A9-7A5E6F990AC3}"/>
              </a:ext>
            </a:extLst>
          </p:cNvPr>
          <p:cNvPicPr>
            <a:picLocks noChangeAspect="1"/>
          </p:cNvPicPr>
          <p:nvPr/>
        </p:nvPicPr>
        <p:blipFill>
          <a:blip r:embed="rId3"/>
          <a:stretch>
            <a:fillRect/>
          </a:stretch>
        </p:blipFill>
        <p:spPr>
          <a:xfrm>
            <a:off x="110691" y="1392308"/>
            <a:ext cx="3689784" cy="3219834"/>
          </a:xfrm>
          <a:prstGeom prst="rect">
            <a:avLst/>
          </a:prstGeom>
        </p:spPr>
      </p:pic>
      <p:pic>
        <p:nvPicPr>
          <p:cNvPr id="9" name="Picture 8">
            <a:extLst>
              <a:ext uri="{FF2B5EF4-FFF2-40B4-BE49-F238E27FC236}">
                <a16:creationId xmlns:a16="http://schemas.microsoft.com/office/drawing/2014/main" id="{75A41AC4-72E0-1AE1-8541-29A77CCCC959}"/>
              </a:ext>
            </a:extLst>
          </p:cNvPr>
          <p:cNvPicPr>
            <a:picLocks noChangeAspect="1"/>
          </p:cNvPicPr>
          <p:nvPr/>
        </p:nvPicPr>
        <p:blipFill>
          <a:blip r:embed="rId4"/>
          <a:stretch>
            <a:fillRect/>
          </a:stretch>
        </p:blipFill>
        <p:spPr>
          <a:xfrm>
            <a:off x="3800475" y="633175"/>
            <a:ext cx="5085893" cy="1889866"/>
          </a:xfrm>
          <a:prstGeom prst="rect">
            <a:avLst/>
          </a:prstGeom>
        </p:spPr>
      </p:pic>
      <p:sp>
        <p:nvSpPr>
          <p:cNvPr id="10" name="Google Shape;245;p34">
            <a:extLst>
              <a:ext uri="{FF2B5EF4-FFF2-40B4-BE49-F238E27FC236}">
                <a16:creationId xmlns:a16="http://schemas.microsoft.com/office/drawing/2014/main" id="{D42C8864-E289-5F30-2688-827DEAF52CCA}"/>
              </a:ext>
            </a:extLst>
          </p:cNvPr>
          <p:cNvSpPr txBox="1"/>
          <p:nvPr/>
        </p:nvSpPr>
        <p:spPr>
          <a:xfrm>
            <a:off x="6109081" y="222274"/>
            <a:ext cx="2320620"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a:solidFill>
                  <a:schemeClr val="lt2"/>
                </a:solidFill>
                <a:latin typeface="Bebas Neue"/>
                <a:ea typeface="Bebas Neue"/>
                <a:cs typeface="Bebas Neue"/>
                <a:sym typeface="Bebas Neue"/>
              </a:rPr>
              <a:t>AMAZON PRODUCT SALES Data ANALYSIS</a:t>
            </a:r>
            <a:endParaRPr dirty="0">
              <a:solidFill>
                <a:schemeClr val="lt2"/>
              </a:solidFill>
            </a:endParaRPr>
          </a:p>
        </p:txBody>
      </p:sp>
      <p:pic>
        <p:nvPicPr>
          <p:cNvPr id="13" name="Picture 12">
            <a:extLst>
              <a:ext uri="{FF2B5EF4-FFF2-40B4-BE49-F238E27FC236}">
                <a16:creationId xmlns:a16="http://schemas.microsoft.com/office/drawing/2014/main" id="{1D417FA3-5E8F-3008-C1B9-F53E16D2ED38}"/>
              </a:ext>
            </a:extLst>
          </p:cNvPr>
          <p:cNvPicPr>
            <a:picLocks noChangeAspect="1"/>
          </p:cNvPicPr>
          <p:nvPr/>
        </p:nvPicPr>
        <p:blipFill>
          <a:blip r:embed="rId5"/>
          <a:stretch>
            <a:fillRect/>
          </a:stretch>
        </p:blipFill>
        <p:spPr>
          <a:xfrm>
            <a:off x="4111342" y="2531758"/>
            <a:ext cx="4775026" cy="1920918"/>
          </a:xfrm>
          <a:prstGeom prst="rect">
            <a:avLst/>
          </a:prstGeom>
        </p:spPr>
      </p:pic>
    </p:spTree>
  </p:cSld>
  <p:clrMapOvr>
    <a:masterClrMapping/>
  </p:clrMapOvr>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1377</TotalTime>
  <Words>1153</Words>
  <Application>Microsoft Office PowerPoint</Application>
  <PresentationFormat>On-screen Show (16:9)</PresentationFormat>
  <Paragraphs>172</Paragraphs>
  <Slides>38</Slides>
  <Notes>38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38</vt:i4>
      </vt:variant>
    </vt:vector>
  </HeadingPairs>
  <TitlesOfParts>
    <vt:vector size="50" baseType="lpstr">
      <vt:lpstr>Symbol</vt:lpstr>
      <vt:lpstr>Anaheim</vt:lpstr>
      <vt:lpstr>-apple-system</vt:lpstr>
      <vt:lpstr>Wingdings</vt:lpstr>
      <vt:lpstr>Calibri</vt:lpstr>
      <vt:lpstr>Consolas</vt:lpstr>
      <vt:lpstr>Söhne</vt:lpstr>
      <vt:lpstr>Roboto Condensed Light</vt:lpstr>
      <vt:lpstr>Bebas Neue</vt:lpstr>
      <vt:lpstr>Arial</vt:lpstr>
      <vt:lpstr>Arimo</vt:lpstr>
      <vt:lpstr>Data Analysis for Business by Slidesgo</vt:lpstr>
      <vt:lpstr> EXPLORATORY                      ANALYSIS ON Amazon  product sales </vt:lpstr>
      <vt:lpstr>TABLE OF CONTENT</vt:lpstr>
      <vt:lpstr>INTRODUCTION</vt:lpstr>
      <vt:lpstr>STATISTICS      SAMPLE response</vt:lpstr>
      <vt:lpstr>SAMPLE response</vt:lpstr>
      <vt:lpstr>WHOA!</vt:lpstr>
      <vt:lpstr>Data EXploration</vt:lpstr>
      <vt:lpstr>Data Visualization</vt:lpstr>
      <vt:lpstr>Missing values</vt:lpstr>
      <vt:lpstr>Handling Missing values</vt:lpstr>
      <vt:lpstr>Data transformation</vt:lpstr>
      <vt:lpstr>PowerPoint Presentation</vt:lpstr>
      <vt:lpstr>Descriptive statistics</vt:lpstr>
      <vt:lpstr>VISUALIZATION</vt:lpstr>
      <vt:lpstr>PowerPoint Presentation</vt:lpstr>
      <vt:lpstr>VISUALIZATION</vt:lpstr>
      <vt:lpstr>PowerPoint Presentation</vt:lpstr>
      <vt:lpstr>VISUALIZATION</vt:lpstr>
      <vt:lpstr>PowerPoint Presentation</vt:lpstr>
      <vt:lpstr>VISUALIZATION</vt:lpstr>
      <vt:lpstr>PowerPoint Presentation</vt:lpstr>
      <vt:lpstr>VISUALIZATION</vt:lpstr>
      <vt:lpstr>PowerPoint Presentation</vt:lpstr>
      <vt:lpstr>VISUALIZATION</vt:lpstr>
      <vt:lpstr>VISUALIZATION</vt:lpstr>
      <vt:lpstr>PowerPoint Presentation</vt:lpstr>
      <vt:lpstr>VISUALIZATION</vt:lpstr>
      <vt:lpstr>PowerPoint Presentation</vt:lpstr>
      <vt:lpstr>VISUALIZATION</vt:lpstr>
      <vt:lpstr>PowerPoint Presentation</vt:lpstr>
      <vt:lpstr>VISUALIZATION</vt:lpstr>
      <vt:lpstr>PowerPoint Presentation</vt:lpstr>
      <vt:lpstr>VISUALIZATION</vt:lpstr>
      <vt:lpstr>PowerPoint Presentation</vt:lpstr>
      <vt:lpstr>Distribution</vt:lpstr>
      <vt:lpstr>Insights from analysis</vt:lpstr>
      <vt:lpstr>Summary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ANALYSIS ON Amazon  product sales</dc:title>
  <dc:creator>uppada satwik</dc:creator>
  <cp:lastModifiedBy>Sandeep Chopra</cp:lastModifiedBy>
  <cp:revision>14</cp:revision>
  <dcterms:modified xsi:type="dcterms:W3CDTF">2025-06-28T14:57:11Z</dcterms:modified>
</cp:coreProperties>
</file>