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anva Sans" charset="1" panose="020B0503030501040103"/>
      <p:regular r:id="rId19"/>
    </p:embeddedFont>
    <p:embeddedFont>
      <p:font typeface="League Spartan" charset="1" panose="00000800000000000000"/>
      <p:regular r:id="rId20"/>
    </p:embeddedFont>
    <p:embeddedFont>
      <p:font typeface="Canva Sans Bold" charset="1" panose="020B0803030501040103"/>
      <p:regular r:id="rId21"/>
    </p:embeddedFont>
    <p:embeddedFont>
      <p:font typeface="Montserrat Classic Bold" charset="1" panose="00000800000000000000"/>
      <p:regular r:id="rId22"/>
    </p:embeddedFont>
    <p:embeddedFont>
      <p:font typeface="Montserrat Classic" charset="1" panose="00000500000000000000"/>
      <p:regular r:id="rId23"/>
    </p:embeddedFont>
    <p:embeddedFont>
      <p:font typeface="DG Jory" charset="1" panose="0200000000000000000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680067" y="-2511057"/>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10313544" y="7125902"/>
            <a:ext cx="5255040" cy="1809750"/>
          </a:xfrm>
          <a:prstGeom prst="rect">
            <a:avLst/>
          </a:prstGeom>
        </p:spPr>
        <p:txBody>
          <a:bodyPr anchor="t" rtlCol="false" tIns="0" lIns="0" bIns="0" rIns="0">
            <a:spAutoFit/>
          </a:bodyPr>
          <a:lstStyle/>
          <a:p>
            <a:pPr algn="ctr">
              <a:lnSpc>
                <a:spcPts val="4799"/>
              </a:lnSpc>
            </a:pPr>
            <a:r>
              <a:rPr lang="en-US" sz="3999">
                <a:solidFill>
                  <a:srgbClr val="000000"/>
                </a:solidFill>
                <a:latin typeface="Canva Sans"/>
                <a:ea typeface="Canva Sans"/>
                <a:cs typeface="Canva Sans"/>
                <a:sym typeface="Canva Sans"/>
              </a:rPr>
              <a:t>Ritwik Agarwal</a:t>
            </a:r>
          </a:p>
          <a:p>
            <a:pPr algn="ctr">
              <a:lnSpc>
                <a:spcPts val="4679"/>
              </a:lnSpc>
            </a:pPr>
            <a:r>
              <a:rPr lang="en-US" sz="3899">
                <a:solidFill>
                  <a:srgbClr val="000000"/>
                </a:solidFill>
                <a:latin typeface="Canva Sans"/>
                <a:ea typeface="Canva Sans"/>
                <a:cs typeface="Canva Sans"/>
                <a:sym typeface="Canva Sans"/>
              </a:rPr>
              <a:t>Sandeep Patro</a:t>
            </a:r>
          </a:p>
          <a:p>
            <a:pPr algn="ctr">
              <a:lnSpc>
                <a:spcPts val="4919"/>
              </a:lnSpc>
            </a:pPr>
            <a:r>
              <a:rPr lang="en-US" sz="4099">
                <a:solidFill>
                  <a:srgbClr val="000000"/>
                </a:solidFill>
                <a:latin typeface="Canva Sans"/>
                <a:ea typeface="Canva Sans"/>
                <a:cs typeface="Canva Sans"/>
                <a:sym typeface="Canva Sans"/>
              </a:rPr>
              <a:t>Gunjan Sethi</a:t>
            </a:r>
          </a:p>
        </p:txBody>
      </p:sp>
      <p:sp>
        <p:nvSpPr>
          <p:cNvPr name="TextBox 7" id="7"/>
          <p:cNvSpPr txBox="true"/>
          <p:nvPr/>
        </p:nvSpPr>
        <p:spPr>
          <a:xfrm rot="0">
            <a:off x="3680067" y="2070379"/>
            <a:ext cx="10200318" cy="1133475"/>
          </a:xfrm>
          <a:prstGeom prst="rect">
            <a:avLst/>
          </a:prstGeom>
        </p:spPr>
        <p:txBody>
          <a:bodyPr anchor="t" rtlCol="false" tIns="0" lIns="0" bIns="0" rIns="0">
            <a:spAutoFit/>
          </a:bodyPr>
          <a:lstStyle/>
          <a:p>
            <a:pPr algn="ctr">
              <a:lnSpc>
                <a:spcPts val="8933"/>
              </a:lnSpc>
            </a:pPr>
            <a:r>
              <a:rPr lang="en-US" sz="7444">
                <a:solidFill>
                  <a:srgbClr val="000000"/>
                </a:solidFill>
                <a:latin typeface="League Spartan"/>
                <a:ea typeface="League Spartan"/>
                <a:cs typeface="League Spartan"/>
                <a:sym typeface="League Spartan"/>
              </a:rPr>
              <a:t>GROUP 11</a:t>
            </a:r>
          </a:p>
        </p:txBody>
      </p:sp>
      <p:sp>
        <p:nvSpPr>
          <p:cNvPr name="TextBox 8" id="8"/>
          <p:cNvSpPr txBox="true"/>
          <p:nvPr/>
        </p:nvSpPr>
        <p:spPr>
          <a:xfrm rot="0">
            <a:off x="4619388" y="2970877"/>
            <a:ext cx="8321675"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Exploratory Data Analysis</a:t>
            </a:r>
          </a:p>
        </p:txBody>
      </p:sp>
      <p:sp>
        <p:nvSpPr>
          <p:cNvPr name="TextBox 9" id="9"/>
          <p:cNvSpPr txBox="true"/>
          <p:nvPr/>
        </p:nvSpPr>
        <p:spPr>
          <a:xfrm rot="0">
            <a:off x="4619388" y="4553585"/>
            <a:ext cx="8321675" cy="646430"/>
          </a:xfrm>
          <a:prstGeom prst="rect">
            <a:avLst/>
          </a:prstGeom>
        </p:spPr>
        <p:txBody>
          <a:bodyPr anchor="t" rtlCol="false" tIns="0" lIns="0" bIns="0" rIns="0">
            <a:spAutoFit/>
          </a:bodyPr>
          <a:lstStyle/>
          <a:p>
            <a:pPr algn="ctr">
              <a:lnSpc>
                <a:spcPts val="5319"/>
              </a:lnSpc>
            </a:pPr>
            <a:r>
              <a:rPr lang="en-US" sz="3799" b="true">
                <a:solidFill>
                  <a:srgbClr val="000000"/>
                </a:solidFill>
                <a:latin typeface="Canva Sans Bold"/>
                <a:ea typeface="Canva Sans Bold"/>
                <a:cs typeface="Canva Sans Bold"/>
                <a:sym typeface="Canva Sans Bold"/>
              </a:rPr>
              <a:t>Banking Location</a:t>
            </a:r>
          </a:p>
        </p:txBody>
      </p:sp>
      <p:sp>
        <p:nvSpPr>
          <p:cNvPr name="TextBox 10" id="10"/>
          <p:cNvSpPr txBox="true"/>
          <p:nvPr/>
        </p:nvSpPr>
        <p:spPr>
          <a:xfrm rot="0">
            <a:off x="1455501" y="7049702"/>
            <a:ext cx="6327775" cy="695959"/>
          </a:xfrm>
          <a:prstGeom prst="rect">
            <a:avLst/>
          </a:prstGeom>
        </p:spPr>
        <p:txBody>
          <a:bodyPr anchor="t" rtlCol="false" tIns="0" lIns="0" bIns="0" rIns="0">
            <a:spAutoFit/>
          </a:bodyPr>
          <a:lstStyle/>
          <a:p>
            <a:pPr algn="ctr">
              <a:lnSpc>
                <a:spcPts val="5740"/>
              </a:lnSpc>
            </a:pPr>
            <a:r>
              <a:rPr lang="en-US" sz="4100" b="true">
                <a:solidFill>
                  <a:srgbClr val="000000"/>
                </a:solidFill>
                <a:latin typeface="Canva Sans Bold"/>
                <a:ea typeface="Canva Sans Bold"/>
                <a:cs typeface="Canva Sans Bold"/>
                <a:sym typeface="Canva Sans Bold"/>
              </a:rPr>
              <a:t>Prof: Dr. Gopinath Panda</a:t>
            </a:r>
          </a:p>
        </p:txBody>
      </p:sp>
      <p:sp>
        <p:nvSpPr>
          <p:cNvPr name="TextBox 11" id="11"/>
          <p:cNvSpPr txBox="true"/>
          <p:nvPr/>
        </p:nvSpPr>
        <p:spPr>
          <a:xfrm rot="0">
            <a:off x="7980324" y="3772247"/>
            <a:ext cx="1599803" cy="795020"/>
          </a:xfrm>
          <a:prstGeom prst="rect">
            <a:avLst/>
          </a:prstGeom>
        </p:spPr>
        <p:txBody>
          <a:bodyPr anchor="t" rtlCol="false" tIns="0" lIns="0" bIns="0" rIns="0">
            <a:spAutoFit/>
          </a:bodyPr>
          <a:lstStyle/>
          <a:p>
            <a:pPr algn="ctr">
              <a:lnSpc>
                <a:spcPts val="6580"/>
              </a:lnSpc>
            </a:pPr>
            <a:r>
              <a:rPr lang="en-US" sz="4700">
                <a:solidFill>
                  <a:srgbClr val="000000"/>
                </a:solidFill>
                <a:latin typeface="Canva Sans"/>
                <a:ea typeface="Canva Sans"/>
                <a:cs typeface="Canva Sans"/>
                <a:sym typeface="Canva Sans"/>
              </a:rPr>
              <a:t>IT462</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5748347" y="-2698048"/>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1611786" y="954282"/>
            <a:ext cx="6975583" cy="1773322"/>
            <a:chOff x="0" y="0"/>
            <a:chExt cx="3197250" cy="812800"/>
          </a:xfrm>
        </p:grpSpPr>
        <p:sp>
          <p:nvSpPr>
            <p:cNvPr name="Freeform 7" id="7"/>
            <p:cNvSpPr/>
            <p:nvPr/>
          </p:nvSpPr>
          <p:spPr>
            <a:xfrm flipH="false" flipV="false" rot="0">
              <a:off x="0" y="0"/>
              <a:ext cx="3197250" cy="812800"/>
            </a:xfrm>
            <a:custGeom>
              <a:avLst/>
              <a:gdLst/>
              <a:ahLst/>
              <a:cxnLst/>
              <a:rect r="r" b="b" t="t" l="l"/>
              <a:pathLst>
                <a:path h="812800" w="3197250">
                  <a:moveTo>
                    <a:pt x="3197250" y="0"/>
                  </a:moveTo>
                  <a:lnTo>
                    <a:pt x="0" y="0"/>
                  </a:lnTo>
                  <a:lnTo>
                    <a:pt x="0" y="624840"/>
                  </a:lnTo>
                  <a:lnTo>
                    <a:pt x="157480" y="624840"/>
                  </a:lnTo>
                  <a:lnTo>
                    <a:pt x="157480" y="812800"/>
                  </a:lnTo>
                  <a:lnTo>
                    <a:pt x="463550" y="624840"/>
                  </a:lnTo>
                  <a:lnTo>
                    <a:pt x="3197250" y="624840"/>
                  </a:lnTo>
                  <a:lnTo>
                    <a:pt x="3197250" y="0"/>
                  </a:lnTo>
                  <a:close/>
                </a:path>
              </a:pathLst>
            </a:custGeom>
            <a:solidFill>
              <a:srgbClr val="9BDAE9"/>
            </a:solidFill>
            <a:ln cap="sq">
              <a:noFill/>
              <a:prstDash val="solid"/>
              <a:miter/>
            </a:ln>
          </p:spPr>
        </p:sp>
        <p:sp>
          <p:nvSpPr>
            <p:cNvPr name="TextBox 8" id="8"/>
            <p:cNvSpPr txBox="true"/>
            <p:nvPr/>
          </p:nvSpPr>
          <p:spPr>
            <a:xfrm>
              <a:off x="0" y="-38100"/>
              <a:ext cx="3197250" cy="6604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611786" y="1183718"/>
            <a:ext cx="6975583" cy="1773322"/>
            <a:chOff x="0" y="0"/>
            <a:chExt cx="3197250" cy="812800"/>
          </a:xfrm>
        </p:grpSpPr>
        <p:sp>
          <p:nvSpPr>
            <p:cNvPr name="Freeform 10" id="10"/>
            <p:cNvSpPr/>
            <p:nvPr/>
          </p:nvSpPr>
          <p:spPr>
            <a:xfrm flipH="false" flipV="false" rot="0">
              <a:off x="0" y="0"/>
              <a:ext cx="3197250" cy="812800"/>
            </a:xfrm>
            <a:custGeom>
              <a:avLst/>
              <a:gdLst/>
              <a:ahLst/>
              <a:cxnLst/>
              <a:rect r="r" b="b" t="t" l="l"/>
              <a:pathLst>
                <a:path h="812800" w="3197250">
                  <a:moveTo>
                    <a:pt x="3197250" y="0"/>
                  </a:moveTo>
                  <a:lnTo>
                    <a:pt x="0" y="0"/>
                  </a:lnTo>
                  <a:lnTo>
                    <a:pt x="0" y="624840"/>
                  </a:lnTo>
                  <a:lnTo>
                    <a:pt x="157480" y="624840"/>
                  </a:lnTo>
                  <a:lnTo>
                    <a:pt x="157480" y="812800"/>
                  </a:lnTo>
                  <a:lnTo>
                    <a:pt x="463550" y="624840"/>
                  </a:lnTo>
                  <a:lnTo>
                    <a:pt x="3197250" y="624840"/>
                  </a:lnTo>
                  <a:lnTo>
                    <a:pt x="319725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38100"/>
              <a:ext cx="3197250" cy="6604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1611786" y="1413154"/>
            <a:ext cx="6936506" cy="657225"/>
          </a:xfrm>
          <a:prstGeom prst="rect">
            <a:avLst/>
          </a:prstGeom>
        </p:spPr>
        <p:txBody>
          <a:bodyPr anchor="t" rtlCol="false" tIns="0" lIns="0" bIns="0" rIns="0">
            <a:spAutoFit/>
          </a:bodyPr>
          <a:lstStyle/>
          <a:p>
            <a:pPr algn="ctr">
              <a:lnSpc>
                <a:spcPts val="5197"/>
              </a:lnSpc>
            </a:pPr>
            <a:r>
              <a:rPr lang="en-US" sz="4330">
                <a:solidFill>
                  <a:srgbClr val="000000"/>
                </a:solidFill>
                <a:latin typeface="League Spartan"/>
                <a:ea typeface="League Spartan"/>
                <a:cs typeface="League Spartan"/>
                <a:sym typeface="League Spartan"/>
              </a:rPr>
              <a:t>FEATURE ENGINEERING</a:t>
            </a:r>
          </a:p>
        </p:txBody>
      </p:sp>
      <p:sp>
        <p:nvSpPr>
          <p:cNvPr name="TextBox 13" id="13"/>
          <p:cNvSpPr txBox="true"/>
          <p:nvPr/>
        </p:nvSpPr>
        <p:spPr>
          <a:xfrm rot="0">
            <a:off x="2030620" y="3353295"/>
            <a:ext cx="13113498" cy="4954225"/>
          </a:xfrm>
          <a:prstGeom prst="rect">
            <a:avLst/>
          </a:prstGeom>
        </p:spPr>
        <p:txBody>
          <a:bodyPr anchor="t" rtlCol="false" tIns="0" lIns="0" bIns="0" rIns="0">
            <a:spAutoFit/>
          </a:bodyPr>
          <a:lstStyle/>
          <a:p>
            <a:pPr algn="l">
              <a:lnSpc>
                <a:spcPts val="3772"/>
              </a:lnSpc>
            </a:pPr>
            <a:r>
              <a:rPr lang="en-US" sz="2694">
                <a:solidFill>
                  <a:srgbClr val="000000"/>
                </a:solidFill>
                <a:latin typeface="Montserrat Classic"/>
                <a:ea typeface="Montserrat Classic"/>
                <a:cs typeface="Montserrat Classic"/>
                <a:sym typeface="Montserrat Classic"/>
              </a:rPr>
              <a:t>The code removes the zipcode column and the target column from the dataset. Zipcode is the target variable, and it's being excluded from the features to avoid leak.</a:t>
            </a:r>
          </a:p>
          <a:p>
            <a:pPr algn="l">
              <a:lnSpc>
                <a:spcPts val="5658"/>
              </a:lnSpc>
            </a:pPr>
          </a:p>
          <a:p>
            <a:pPr algn="l">
              <a:lnSpc>
                <a:spcPts val="3772"/>
              </a:lnSpc>
            </a:pPr>
            <a:r>
              <a:rPr lang="en-US" sz="2694">
                <a:solidFill>
                  <a:srgbClr val="000000"/>
                </a:solidFill>
                <a:latin typeface="Montserrat Classic"/>
                <a:ea typeface="Montserrat Classic"/>
                <a:cs typeface="Montserrat Classic"/>
                <a:sym typeface="Montserrat Classic"/>
              </a:rPr>
              <a:t>Converts categorical variables in features into numeric format using one-hot encoding, can be used in machine learning models, which typically require numeric input.</a:t>
            </a:r>
          </a:p>
          <a:p>
            <a:pPr algn="l">
              <a:lnSpc>
                <a:spcPts val="3772"/>
              </a:lnSpc>
            </a:pPr>
          </a:p>
          <a:p>
            <a:pPr algn="l">
              <a:lnSpc>
                <a:spcPts val="3772"/>
              </a:lnSpc>
            </a:pPr>
            <a:r>
              <a:rPr lang="en-US" sz="2694">
                <a:solidFill>
                  <a:srgbClr val="000000"/>
                </a:solidFill>
                <a:latin typeface="Montserrat Classic"/>
                <a:ea typeface="Montserrat Classic"/>
                <a:cs typeface="Montserrat Classic"/>
                <a:sym typeface="Montserrat Classic"/>
              </a:rPr>
              <a:t>After feature engineering we need to do model fitting.</a:t>
            </a:r>
          </a:p>
          <a:p>
            <a:pPr algn="l">
              <a:lnSpc>
                <a:spcPts val="3772"/>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4403385" y="-2625347"/>
            <a:ext cx="7360133" cy="6664266"/>
          </a:xfrm>
          <a:custGeom>
            <a:avLst/>
            <a:gdLst/>
            <a:ahLst/>
            <a:cxnLst/>
            <a:rect r="r" b="b" t="t" l="l"/>
            <a:pathLst>
              <a:path h="6664266" w="7360133">
                <a:moveTo>
                  <a:pt x="7360133" y="6664266"/>
                </a:moveTo>
                <a:lnTo>
                  <a:pt x="0" y="6664266"/>
                </a:lnTo>
                <a:lnTo>
                  <a:pt x="0" y="0"/>
                </a:lnTo>
                <a:lnTo>
                  <a:pt x="7360133" y="0"/>
                </a:lnTo>
                <a:lnTo>
                  <a:pt x="7360133"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2677336" y="1028700"/>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2677336" y="1183718"/>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5145074" y="3225443"/>
            <a:ext cx="7274533" cy="1626952"/>
          </a:xfrm>
          <a:custGeom>
            <a:avLst/>
            <a:gdLst/>
            <a:ahLst/>
            <a:cxnLst/>
            <a:rect r="r" b="b" t="t" l="l"/>
            <a:pathLst>
              <a:path h="1626952" w="7274533">
                <a:moveTo>
                  <a:pt x="0" y="0"/>
                </a:moveTo>
                <a:lnTo>
                  <a:pt x="7274533" y="0"/>
                </a:lnTo>
                <a:lnTo>
                  <a:pt x="7274533" y="1626952"/>
                </a:lnTo>
                <a:lnTo>
                  <a:pt x="0" y="1626952"/>
                </a:lnTo>
                <a:lnTo>
                  <a:pt x="0" y="0"/>
                </a:lnTo>
                <a:close/>
              </a:path>
            </a:pathLst>
          </a:custGeom>
          <a:blipFill>
            <a:blip r:embed="rId4"/>
            <a:stretch>
              <a:fillRect l="0" t="0" r="0" b="0"/>
            </a:stretch>
          </a:blipFill>
        </p:spPr>
      </p:sp>
      <p:sp>
        <p:nvSpPr>
          <p:cNvPr name="TextBox 13" id="13"/>
          <p:cNvSpPr txBox="true"/>
          <p:nvPr/>
        </p:nvSpPr>
        <p:spPr>
          <a:xfrm rot="0">
            <a:off x="2643713" y="1696080"/>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ML MODEL</a:t>
            </a:r>
          </a:p>
        </p:txBody>
      </p:sp>
      <p:sp>
        <p:nvSpPr>
          <p:cNvPr name="TextBox 14" id="14"/>
          <p:cNvSpPr txBox="true"/>
          <p:nvPr/>
        </p:nvSpPr>
        <p:spPr>
          <a:xfrm rot="0">
            <a:off x="2373240" y="5345362"/>
            <a:ext cx="13541520" cy="3359459"/>
          </a:xfrm>
          <a:prstGeom prst="rect">
            <a:avLst/>
          </a:prstGeom>
        </p:spPr>
        <p:txBody>
          <a:bodyPr anchor="t" rtlCol="false" tIns="0" lIns="0" bIns="0" rIns="0">
            <a:spAutoFit/>
          </a:bodyPr>
          <a:lstStyle/>
          <a:p>
            <a:pPr algn="l" marL="589555" indent="-294778" lvl="1">
              <a:lnSpc>
                <a:spcPts val="3822"/>
              </a:lnSpc>
              <a:buFont typeface="Arial"/>
              <a:buChar char="•"/>
            </a:pPr>
            <a:r>
              <a:rPr lang="en-US" sz="2730">
                <a:solidFill>
                  <a:srgbClr val="000000"/>
                </a:solidFill>
                <a:latin typeface="Montserrat Classic"/>
                <a:ea typeface="Montserrat Classic"/>
                <a:cs typeface="Montserrat Classic"/>
                <a:sym typeface="Montserrat Classic"/>
              </a:rPr>
              <a:t>Splits the data into training and testing sets, while ensuring the resulting dataset split is as expected.</a:t>
            </a:r>
          </a:p>
          <a:p>
            <a:pPr algn="l" marL="589555" indent="-294778" lvl="1">
              <a:lnSpc>
                <a:spcPts val="3822"/>
              </a:lnSpc>
              <a:buFont typeface="Arial"/>
              <a:buChar char="•"/>
            </a:pPr>
            <a:r>
              <a:rPr lang="en-US" sz="2730">
                <a:solidFill>
                  <a:srgbClr val="000000"/>
                </a:solidFill>
                <a:latin typeface="Montserrat Classic"/>
                <a:ea typeface="Montserrat Classic"/>
                <a:cs typeface="Montserrat Classic"/>
                <a:sym typeface="Montserrat Classic"/>
              </a:rPr>
              <a:t>we used Random Forest Model for our project which is an ensemble ML model.</a:t>
            </a:r>
          </a:p>
          <a:p>
            <a:pPr algn="l" marL="589555" indent="-294778" lvl="1">
              <a:lnSpc>
                <a:spcPts val="3822"/>
              </a:lnSpc>
              <a:buFont typeface="Arial"/>
              <a:buChar char="•"/>
            </a:pPr>
            <a:r>
              <a:rPr lang="en-US" sz="2730">
                <a:solidFill>
                  <a:srgbClr val="000000"/>
                </a:solidFill>
                <a:latin typeface="Montserrat Classic"/>
                <a:ea typeface="Montserrat Classic"/>
                <a:cs typeface="Montserrat Classic"/>
                <a:sym typeface="Montserrat Classic"/>
              </a:rPr>
              <a:t>Trains the Random Forest Model on the training data (X_train, y_train).</a:t>
            </a:r>
          </a:p>
          <a:p>
            <a:pPr algn="l" marL="589555" indent="-294778" lvl="1">
              <a:lnSpc>
                <a:spcPts val="3822"/>
              </a:lnSpc>
              <a:buFont typeface="Arial"/>
              <a:buChar char="•"/>
            </a:pPr>
            <a:r>
              <a:rPr lang="en-US" sz="2730">
                <a:solidFill>
                  <a:srgbClr val="000000"/>
                </a:solidFill>
                <a:latin typeface="Montserrat Classic"/>
                <a:ea typeface="Montserrat Classic"/>
                <a:cs typeface="Montserrat Classic"/>
                <a:sym typeface="Montserrat Classic"/>
              </a:rPr>
              <a:t>prepares the model to make predictions on unseen data (X_test) and evaluate its performance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21566" y="1558017"/>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63750" y="1700201"/>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6130126" y="2070379"/>
            <a:ext cx="6027748" cy="748598"/>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CONCLUSION</a:t>
            </a:r>
          </a:p>
        </p:txBody>
      </p:sp>
      <p:sp>
        <p:nvSpPr>
          <p:cNvPr name="TextBox 13" id="13"/>
          <p:cNvSpPr txBox="true"/>
          <p:nvPr/>
        </p:nvSpPr>
        <p:spPr>
          <a:xfrm rot="0">
            <a:off x="2931055" y="4190346"/>
            <a:ext cx="12560751" cy="2068236"/>
          </a:xfrm>
          <a:prstGeom prst="rect">
            <a:avLst/>
          </a:prstGeom>
        </p:spPr>
        <p:txBody>
          <a:bodyPr anchor="t" rtlCol="false" tIns="0" lIns="0" bIns="0" rIns="0">
            <a:spAutoFit/>
          </a:bodyPr>
          <a:lstStyle/>
          <a:p>
            <a:pPr algn="ctr">
              <a:lnSpc>
                <a:spcPts val="4142"/>
              </a:lnSpc>
              <a:spcBef>
                <a:spcPct val="0"/>
              </a:spcBef>
            </a:pPr>
            <a:r>
              <a:rPr lang="en-US" sz="2958">
                <a:solidFill>
                  <a:srgbClr val="000000"/>
                </a:solidFill>
                <a:latin typeface="Montserrat Classic"/>
                <a:ea typeface="Montserrat Classic"/>
                <a:cs typeface="Montserrat Classic"/>
                <a:sym typeface="Montserrat Classic"/>
              </a:rPr>
              <a:t>The Random Forest model’s ensemble of decision trees ensures robustness, balances bias and variance, and delivers reliable predictions. The training-testing split validated its performance on unseen data, proving its real-world potential.</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43421"/>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6" id="6"/>
          <p:cNvSpPr txBox="true"/>
          <p:nvPr/>
        </p:nvSpPr>
        <p:spPr>
          <a:xfrm rot="0">
            <a:off x="6154586" y="3743668"/>
            <a:ext cx="5179120" cy="1153799"/>
          </a:xfrm>
          <a:prstGeom prst="rect">
            <a:avLst/>
          </a:prstGeom>
        </p:spPr>
        <p:txBody>
          <a:bodyPr anchor="t" rtlCol="false" tIns="0" lIns="0" bIns="0" rIns="0">
            <a:spAutoFit/>
          </a:bodyPr>
          <a:lstStyle/>
          <a:p>
            <a:pPr algn="ctr">
              <a:lnSpc>
                <a:spcPts val="9379"/>
              </a:lnSpc>
              <a:spcBef>
                <a:spcPct val="0"/>
              </a:spcBef>
            </a:pPr>
            <a:r>
              <a:rPr lang="en-US" sz="6699">
                <a:solidFill>
                  <a:srgbClr val="000000"/>
                </a:solidFill>
                <a:latin typeface="Montserrat Classic"/>
                <a:ea typeface="Montserrat Classic"/>
                <a:cs typeface="Montserrat Classic"/>
                <a:sym typeface="Montserrat Classic"/>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1028700" y="1028700"/>
            <a:ext cx="5994124" cy="1773322"/>
            <a:chOff x="0" y="0"/>
            <a:chExt cx="2747400" cy="812800"/>
          </a:xfrm>
        </p:grpSpPr>
        <p:sp>
          <p:nvSpPr>
            <p:cNvPr name="Freeform 6" id="6"/>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7" id="7"/>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1028700" y="1028700"/>
            <a:ext cx="5994124" cy="1773322"/>
            <a:chOff x="0" y="0"/>
            <a:chExt cx="2747400" cy="812800"/>
          </a:xfrm>
        </p:grpSpPr>
        <p:sp>
          <p:nvSpPr>
            <p:cNvPr name="Freeform 9" id="9"/>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85725"/>
              <a:ext cx="2747400" cy="708025"/>
            </a:xfrm>
            <a:prstGeom prst="rect">
              <a:avLst/>
            </a:prstGeom>
          </p:spPr>
          <p:txBody>
            <a:bodyPr anchor="ctr" rtlCol="false" tIns="50800" lIns="50800" bIns="50800" rIns="50800"/>
            <a:lstStyle/>
            <a:p>
              <a:pPr algn="ctr">
                <a:lnSpc>
                  <a:spcPts val="6019"/>
                </a:lnSpc>
              </a:pPr>
              <a:r>
                <a:rPr lang="en-US" b="true" sz="4299">
                  <a:solidFill>
                    <a:srgbClr val="000000"/>
                  </a:solidFill>
                  <a:latin typeface="Montserrat Classic Bold"/>
                  <a:ea typeface="Montserrat Classic Bold"/>
                  <a:cs typeface="Montserrat Classic Bold"/>
                  <a:sym typeface="Montserrat Classic Bold"/>
                </a:rPr>
                <a:t>Table of Contents</a:t>
              </a:r>
            </a:p>
          </p:txBody>
        </p:sp>
      </p:grpSp>
      <p:sp>
        <p:nvSpPr>
          <p:cNvPr name="TextBox 11" id="11"/>
          <p:cNvSpPr txBox="true"/>
          <p:nvPr/>
        </p:nvSpPr>
        <p:spPr>
          <a:xfrm rot="0">
            <a:off x="1028700" y="3198500"/>
            <a:ext cx="16230600" cy="4397659"/>
          </a:xfrm>
          <a:prstGeom prst="rect">
            <a:avLst/>
          </a:prstGeom>
        </p:spPr>
        <p:txBody>
          <a:bodyPr anchor="t" rtlCol="false" tIns="0" lIns="0" bIns="0" rIns="0">
            <a:spAutoFit/>
          </a:bodyPr>
          <a:lstStyle/>
          <a:p>
            <a:pPr algn="l" marL="672272" indent="-336136" lvl="1">
              <a:lnSpc>
                <a:spcPts val="4359"/>
              </a:lnSpc>
              <a:buFont typeface="Arial"/>
              <a:buChar char="•"/>
            </a:pPr>
            <a:r>
              <a:rPr lang="en-US" sz="3113">
                <a:solidFill>
                  <a:srgbClr val="000000"/>
                </a:solidFill>
                <a:latin typeface="Montserrat Classic"/>
                <a:ea typeface="Montserrat Classic"/>
                <a:cs typeface="Montserrat Classic"/>
                <a:sym typeface="Montserrat Classic"/>
              </a:rPr>
              <a:t> Introduction</a:t>
            </a:r>
          </a:p>
          <a:p>
            <a:pPr algn="l" marL="672272" indent="-336136" lvl="1">
              <a:lnSpc>
                <a:spcPts val="4359"/>
              </a:lnSpc>
              <a:buFont typeface="Arial"/>
              <a:buChar char="•"/>
            </a:pPr>
            <a:r>
              <a:rPr lang="en-US" sz="3113">
                <a:solidFill>
                  <a:srgbClr val="000000"/>
                </a:solidFill>
                <a:latin typeface="Montserrat Classic"/>
                <a:ea typeface="Montserrat Classic"/>
                <a:cs typeface="Montserrat Classic"/>
                <a:sym typeface="Montserrat Classic"/>
              </a:rPr>
              <a:t>Dataset Overview</a:t>
            </a:r>
          </a:p>
          <a:p>
            <a:pPr algn="l" marL="672272" indent="-336136" lvl="1">
              <a:lnSpc>
                <a:spcPts val="4359"/>
              </a:lnSpc>
              <a:buFont typeface="Arial"/>
              <a:buChar char="•"/>
            </a:pPr>
            <a:r>
              <a:rPr lang="en-US" sz="3113">
                <a:solidFill>
                  <a:srgbClr val="000000"/>
                </a:solidFill>
                <a:latin typeface="Montserrat Classic"/>
                <a:ea typeface="Montserrat Classic"/>
                <a:cs typeface="Montserrat Classic"/>
                <a:sym typeface="Montserrat Classic"/>
              </a:rPr>
              <a:t> Problems</a:t>
            </a:r>
          </a:p>
          <a:p>
            <a:pPr algn="l" marL="672272" indent="-336136" lvl="1">
              <a:lnSpc>
                <a:spcPts val="4359"/>
              </a:lnSpc>
              <a:buFont typeface="Arial"/>
              <a:buChar char="•"/>
            </a:pPr>
            <a:r>
              <a:rPr lang="en-US" sz="3113">
                <a:solidFill>
                  <a:srgbClr val="000000"/>
                </a:solidFill>
                <a:latin typeface="Montserrat Classic"/>
                <a:ea typeface="Montserrat Classic"/>
                <a:cs typeface="Montserrat Classic"/>
                <a:sym typeface="Montserrat Classic"/>
              </a:rPr>
              <a:t>Mcar Test</a:t>
            </a:r>
          </a:p>
          <a:p>
            <a:pPr algn="l" marL="672272" indent="-336136" lvl="1">
              <a:lnSpc>
                <a:spcPts val="4359"/>
              </a:lnSpc>
              <a:buFont typeface="Arial"/>
              <a:buChar char="•"/>
            </a:pPr>
            <a:r>
              <a:rPr lang="en-US" sz="3113">
                <a:solidFill>
                  <a:srgbClr val="000000"/>
                </a:solidFill>
                <a:latin typeface="Montserrat Classic"/>
                <a:ea typeface="Montserrat Classic"/>
                <a:cs typeface="Montserrat Classic"/>
                <a:sym typeface="Montserrat Classic"/>
              </a:rPr>
              <a:t> Data Visualization</a:t>
            </a:r>
          </a:p>
          <a:p>
            <a:pPr algn="l" marL="672272" indent="-336136" lvl="1">
              <a:lnSpc>
                <a:spcPts val="4359"/>
              </a:lnSpc>
              <a:buFont typeface="Arial"/>
              <a:buChar char="•"/>
            </a:pPr>
            <a:r>
              <a:rPr lang="en-US" sz="3113">
                <a:solidFill>
                  <a:srgbClr val="000000"/>
                </a:solidFill>
                <a:latin typeface="Montserrat Classic"/>
                <a:ea typeface="Montserrat Classic"/>
                <a:cs typeface="Montserrat Classic"/>
                <a:sym typeface="Montserrat Classic"/>
              </a:rPr>
              <a:t>Feature Engineering</a:t>
            </a:r>
          </a:p>
          <a:p>
            <a:pPr algn="l" marL="672272" indent="-336136" lvl="1">
              <a:lnSpc>
                <a:spcPts val="4359"/>
              </a:lnSpc>
              <a:buFont typeface="Arial"/>
              <a:buChar char="•"/>
            </a:pPr>
            <a:r>
              <a:rPr lang="en-US" sz="3113">
                <a:solidFill>
                  <a:srgbClr val="000000"/>
                </a:solidFill>
                <a:latin typeface="Montserrat Classic"/>
                <a:ea typeface="Montserrat Classic"/>
                <a:cs typeface="Montserrat Classic"/>
                <a:sym typeface="Montserrat Classic"/>
              </a:rPr>
              <a:t>ML Model</a:t>
            </a:r>
          </a:p>
          <a:p>
            <a:pPr algn="l" marL="672272" indent="-336136" lvl="1">
              <a:lnSpc>
                <a:spcPts val="4359"/>
              </a:lnSpc>
              <a:buFont typeface="Arial"/>
              <a:buChar char="•"/>
            </a:pPr>
            <a:r>
              <a:rPr lang="en-US" sz="3113">
                <a:solidFill>
                  <a:srgbClr val="000000"/>
                </a:solidFill>
                <a:latin typeface="Montserrat Classic"/>
                <a:ea typeface="Montserrat Classic"/>
                <a:cs typeface="Montserrat Classic"/>
                <a:sym typeface="Montserrat Classic"/>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21566" y="1558017"/>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63750" y="1700201"/>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831355" y="4190346"/>
            <a:ext cx="14172397" cy="2843054"/>
          </a:xfrm>
          <a:prstGeom prst="rect">
            <a:avLst/>
          </a:prstGeom>
        </p:spPr>
        <p:txBody>
          <a:bodyPr anchor="t" rtlCol="false" tIns="0" lIns="0" bIns="0" rIns="0">
            <a:spAutoFit/>
          </a:bodyPr>
          <a:lstStyle/>
          <a:p>
            <a:pPr algn="l">
              <a:lnSpc>
                <a:spcPts val="4534"/>
              </a:lnSpc>
            </a:pPr>
            <a:r>
              <a:rPr lang="en-US" sz="3238">
                <a:solidFill>
                  <a:srgbClr val="000000"/>
                </a:solidFill>
                <a:latin typeface="DG Jory"/>
                <a:ea typeface="DG Jory"/>
                <a:cs typeface="DG Jory"/>
                <a:sym typeface="DG Jory"/>
              </a:rPr>
              <a:t>In our project, we analyze banking location data to uncover patterns that can guide strategic decisions. By cleaning and exploring the data, we’ll examine factors like proximity to key areas and population density. Our goal is to provide actionable insights that can help banks optimize their locations and improve accessibility for customers</a:t>
            </a:r>
          </a:p>
        </p:txBody>
      </p:sp>
      <p:sp>
        <p:nvSpPr>
          <p:cNvPr name="TextBox 13" id="13"/>
          <p:cNvSpPr txBox="true"/>
          <p:nvPr/>
        </p:nvSpPr>
        <p:spPr>
          <a:xfrm rot="0">
            <a:off x="6130126" y="2070379"/>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607933" y="59261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146938" y="297057"/>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95250"/>
              <a:ext cx="2747400" cy="717550"/>
            </a:xfrm>
            <a:prstGeom prst="rect">
              <a:avLst/>
            </a:prstGeom>
          </p:spPr>
          <p:txBody>
            <a:bodyPr anchor="ctr" rtlCol="false" tIns="50800" lIns="50800" bIns="50800" rIns="50800"/>
            <a:lstStyle/>
            <a:p>
              <a:pPr algn="ctr">
                <a:lnSpc>
                  <a:spcPts val="6859"/>
                </a:lnSpc>
              </a:pPr>
              <a:r>
                <a:rPr lang="en-US" b="true" sz="4899">
                  <a:solidFill>
                    <a:srgbClr val="000000"/>
                  </a:solidFill>
                  <a:latin typeface="Montserrat Classic Bold"/>
                  <a:ea typeface="Montserrat Classic Bold"/>
                  <a:cs typeface="Montserrat Classic Bold"/>
                  <a:sym typeface="Montserrat Classic Bold"/>
                </a:rPr>
                <a:t>Dataset Overview:</a:t>
              </a:r>
            </a:p>
          </p:txBody>
        </p:sp>
      </p:grpSp>
      <p:sp>
        <p:nvSpPr>
          <p:cNvPr name="TextBox 9" id="9"/>
          <p:cNvSpPr txBox="true"/>
          <p:nvPr/>
        </p:nvSpPr>
        <p:spPr>
          <a:xfrm rot="0">
            <a:off x="3829156" y="2380186"/>
            <a:ext cx="13933539" cy="9181547"/>
          </a:xfrm>
          <a:prstGeom prst="rect">
            <a:avLst/>
          </a:prstGeom>
        </p:spPr>
        <p:txBody>
          <a:bodyPr anchor="t" rtlCol="false" tIns="0" lIns="0" bIns="0" rIns="0">
            <a:spAutoFit/>
          </a:bodyPr>
          <a:lstStyle/>
          <a:p>
            <a:pPr algn="l">
              <a:lnSpc>
                <a:spcPts val="3725"/>
              </a:lnSpc>
              <a:spcBef>
                <a:spcPct val="0"/>
              </a:spcBef>
            </a:pPr>
            <a:r>
              <a:rPr lang="en-US" sz="2661">
                <a:solidFill>
                  <a:srgbClr val="000000"/>
                </a:solidFill>
                <a:latin typeface="Montserrat Classic"/>
                <a:ea typeface="Montserrat Classic"/>
                <a:cs typeface="Montserrat Classic"/>
                <a:sym typeface="Montserrat Classic"/>
              </a:rPr>
              <a:t>Data s</a:t>
            </a:r>
            <a:r>
              <a:rPr lang="en-US" sz="2661">
                <a:solidFill>
                  <a:srgbClr val="000000"/>
                </a:solidFill>
                <a:latin typeface="Montserrat Classic"/>
                <a:ea typeface="Montserrat Classic"/>
                <a:cs typeface="Montserrat Classic"/>
                <a:sym typeface="Montserrat Classic"/>
              </a:rPr>
              <a:t>ource and collection process: </a:t>
            </a:r>
            <a:r>
              <a:rPr lang="en-US" b="true" sz="2661">
                <a:solidFill>
                  <a:srgbClr val="000000"/>
                </a:solidFill>
                <a:latin typeface="Montserrat Classic Bold"/>
                <a:ea typeface="Montserrat Classic Bold"/>
                <a:cs typeface="Montserrat Classic Bold"/>
                <a:sym typeface="Montserrat Classic Bold"/>
              </a:rPr>
              <a:t>data.gov.in</a:t>
            </a:r>
          </a:p>
          <a:p>
            <a:pPr algn="l">
              <a:lnSpc>
                <a:spcPts val="3605"/>
              </a:lnSpc>
              <a:spcBef>
                <a:spcPct val="0"/>
              </a:spcBef>
            </a:pPr>
          </a:p>
          <a:p>
            <a:pPr algn="l">
              <a:lnSpc>
                <a:spcPts val="3725"/>
              </a:lnSpc>
              <a:spcBef>
                <a:spcPct val="0"/>
              </a:spcBef>
            </a:pPr>
            <a:r>
              <a:rPr lang="en-US" sz="2661">
                <a:solidFill>
                  <a:srgbClr val="000000"/>
                </a:solidFill>
                <a:latin typeface="Montserrat Classic"/>
                <a:ea typeface="Montserrat Classic"/>
                <a:cs typeface="Montserrat Classic"/>
                <a:sym typeface="Montserrat Classic"/>
              </a:rPr>
              <a:t>Description of dataset attributes: </a:t>
            </a:r>
          </a:p>
          <a:p>
            <a:pPr algn="just" marL="444824" indent="-222412" lvl="1">
              <a:lnSpc>
                <a:spcPts val="2884"/>
              </a:lnSpc>
              <a:buFont typeface="Arial"/>
              <a:buChar char="•"/>
            </a:pPr>
            <a:r>
              <a:rPr lang="en-US" b="true" sz="2060">
                <a:solidFill>
                  <a:srgbClr val="000000"/>
                </a:solidFill>
                <a:latin typeface="Montserrat Classic Bold"/>
                <a:ea typeface="Montserrat Classic Bold"/>
                <a:cs typeface="Montserrat Classic Bold"/>
                <a:sym typeface="Montserrat Classic Bold"/>
              </a:rPr>
              <a:t>SE_ANNO_CAD_DATA : </a:t>
            </a:r>
          </a:p>
          <a:p>
            <a:pPr algn="just" marL="444824" indent="-222412" lvl="1">
              <a:lnSpc>
                <a:spcPts val="2884"/>
              </a:lnSpc>
              <a:buFont typeface="Arial"/>
              <a:buChar char="•"/>
            </a:pPr>
            <a:r>
              <a:rPr lang="en-US" b="true" sz="2060">
                <a:solidFill>
                  <a:srgbClr val="000000"/>
                </a:solidFill>
                <a:latin typeface="Montserrat Classic Bold"/>
                <a:ea typeface="Montserrat Classic Bold"/>
                <a:cs typeface="Montserrat Classic Bold"/>
                <a:sym typeface="Montserrat Classic Bold"/>
              </a:rPr>
              <a:t>GLOBALID</a:t>
            </a:r>
          </a:p>
          <a:p>
            <a:pPr algn="just" marL="444824" indent="-222412" lvl="1">
              <a:lnSpc>
                <a:spcPts val="2884"/>
              </a:lnSpc>
              <a:buFont typeface="Arial"/>
              <a:buChar char="•"/>
            </a:pPr>
            <a:r>
              <a:rPr lang="en-US" b="true" sz="2060">
                <a:solidFill>
                  <a:srgbClr val="000000"/>
                </a:solidFill>
                <a:latin typeface="Montserrat Classic Bold"/>
                <a:ea typeface="Montserrat Classic Bold"/>
                <a:cs typeface="Montserrat Classic Bold"/>
                <a:sym typeface="Montserrat Classic Bold"/>
              </a:rPr>
              <a:t>CREATOR</a:t>
            </a:r>
          </a:p>
          <a:p>
            <a:pPr algn="just" marL="444824" indent="-222412" lvl="1">
              <a:lnSpc>
                <a:spcPts val="2884"/>
              </a:lnSpc>
              <a:buFont typeface="Arial"/>
              <a:buChar char="•"/>
            </a:pPr>
            <a:r>
              <a:rPr lang="en-US" b="true" sz="2060">
                <a:solidFill>
                  <a:srgbClr val="000000"/>
                </a:solidFill>
                <a:latin typeface="Montserrat Classic Bold"/>
                <a:ea typeface="Montserrat Classic Bold"/>
                <a:cs typeface="Montserrat Classic Bold"/>
                <a:sym typeface="Montserrat Classic Bold"/>
              </a:rPr>
              <a:t>CREATED</a:t>
            </a:r>
          </a:p>
          <a:p>
            <a:pPr algn="just" marL="444824" indent="-222412" lvl="1">
              <a:lnSpc>
                <a:spcPts val="2884"/>
              </a:lnSpc>
              <a:buFont typeface="Arial"/>
              <a:buChar char="•"/>
            </a:pPr>
            <a:r>
              <a:rPr lang="en-US" b="true" sz="2060">
                <a:solidFill>
                  <a:srgbClr val="000000"/>
                </a:solidFill>
                <a:latin typeface="Montserrat Classic Bold"/>
                <a:ea typeface="Montserrat Classic Bold"/>
                <a:cs typeface="Montserrat Classic Bold"/>
                <a:sym typeface="Montserrat Classic Bold"/>
              </a:rPr>
              <a:t>EDITED</a:t>
            </a:r>
          </a:p>
          <a:p>
            <a:pPr algn="just" marL="444824" indent="-222412" lvl="1">
              <a:lnSpc>
                <a:spcPts val="2884"/>
              </a:lnSpc>
              <a:buFont typeface="Arial"/>
              <a:buChar char="•"/>
            </a:pPr>
            <a:r>
              <a:rPr lang="en-US" b="true" sz="2060">
                <a:solidFill>
                  <a:srgbClr val="000000"/>
                </a:solidFill>
                <a:latin typeface="Montserrat Classic Bold"/>
                <a:ea typeface="Montserrat Classic Bold"/>
                <a:cs typeface="Montserrat Classic Bold"/>
                <a:sym typeface="Montserrat Classic Bold"/>
              </a:rPr>
              <a:t>EDITORY-Axis </a:t>
            </a:r>
          </a:p>
          <a:p>
            <a:pPr algn="just" marL="444824" indent="-222412" lvl="1">
              <a:lnSpc>
                <a:spcPts val="2884"/>
              </a:lnSpc>
              <a:buFont typeface="Arial"/>
              <a:buChar char="•"/>
            </a:pPr>
            <a:r>
              <a:rPr lang="en-US" b="true" sz="2060">
                <a:solidFill>
                  <a:srgbClr val="000000"/>
                </a:solidFill>
                <a:latin typeface="Montserrat Classic Bold"/>
                <a:ea typeface="Montserrat Classic Bold"/>
                <a:cs typeface="Montserrat Classic Bold"/>
                <a:sym typeface="Montserrat Classic Bold"/>
              </a:rPr>
              <a:t>NAME</a:t>
            </a:r>
          </a:p>
          <a:p>
            <a:pPr algn="just" marL="444824" indent="-222412" lvl="1">
              <a:lnSpc>
                <a:spcPts val="2884"/>
              </a:lnSpc>
              <a:buFont typeface="Arial"/>
              <a:buChar char="•"/>
            </a:pPr>
            <a:r>
              <a:rPr lang="en-US" b="true" sz="2060">
                <a:solidFill>
                  <a:srgbClr val="000000"/>
                </a:solidFill>
                <a:latin typeface="Montserrat Classic Bold"/>
                <a:ea typeface="Montserrat Classic Bold"/>
                <a:cs typeface="Montserrat Classic Bold"/>
                <a:sym typeface="Montserrat Classic Bold"/>
              </a:rPr>
              <a:t>ADDRESS </a:t>
            </a:r>
          </a:p>
          <a:p>
            <a:pPr algn="just" marL="444824" indent="-222412" lvl="1">
              <a:lnSpc>
                <a:spcPts val="2884"/>
              </a:lnSpc>
              <a:buFont typeface="Arial"/>
              <a:buChar char="•"/>
            </a:pPr>
            <a:r>
              <a:rPr lang="en-US" b="true" sz="2060">
                <a:solidFill>
                  <a:srgbClr val="000000"/>
                </a:solidFill>
                <a:latin typeface="Montserrat Classic Bold"/>
                <a:ea typeface="Montserrat Classic Bold"/>
                <a:cs typeface="Montserrat Classic Bold"/>
                <a:sym typeface="Montserrat Classic Bold"/>
              </a:rPr>
              <a:t>ZIPCODE</a:t>
            </a:r>
          </a:p>
          <a:p>
            <a:pPr algn="just" marL="444824" indent="-222412" lvl="1">
              <a:lnSpc>
                <a:spcPts val="2884"/>
              </a:lnSpc>
              <a:buFont typeface="Arial"/>
              <a:buChar char="•"/>
            </a:pPr>
            <a:r>
              <a:rPr lang="en-US" b="true" sz="2060">
                <a:solidFill>
                  <a:srgbClr val="000000"/>
                </a:solidFill>
                <a:latin typeface="Montserrat Classic Bold"/>
                <a:ea typeface="Montserrat Classic Bold"/>
                <a:cs typeface="Montserrat Classic Bold"/>
                <a:sym typeface="Montserrat Classic Bold"/>
              </a:rPr>
              <a:t>WARD</a:t>
            </a:r>
          </a:p>
          <a:p>
            <a:pPr algn="just" marL="444824" indent="-222412" lvl="1">
              <a:lnSpc>
                <a:spcPts val="2884"/>
              </a:lnSpc>
              <a:buFont typeface="Arial"/>
              <a:buChar char="•"/>
            </a:pPr>
            <a:r>
              <a:rPr lang="en-US" b="true" sz="2060">
                <a:solidFill>
                  <a:srgbClr val="000000"/>
                </a:solidFill>
                <a:latin typeface="Montserrat Classic Bold"/>
                <a:ea typeface="Montserrat Classic Bold"/>
                <a:cs typeface="Montserrat Classic Bold"/>
                <a:sym typeface="Montserrat Classic Bold"/>
              </a:rPr>
              <a:t>LATITUDE</a:t>
            </a:r>
          </a:p>
          <a:p>
            <a:pPr algn="just" marL="444824" indent="-222412" lvl="1">
              <a:lnSpc>
                <a:spcPts val="2884"/>
              </a:lnSpc>
              <a:buFont typeface="Arial"/>
              <a:buChar char="•"/>
            </a:pPr>
            <a:r>
              <a:rPr lang="en-US" b="true" sz="2060">
                <a:solidFill>
                  <a:srgbClr val="000000"/>
                </a:solidFill>
                <a:latin typeface="Montserrat Classic Bold"/>
                <a:ea typeface="Montserrat Classic Bold"/>
                <a:cs typeface="Montserrat Classic Bold"/>
                <a:sym typeface="Montserrat Classic Bold"/>
              </a:rPr>
              <a:t>LONGITUDE </a:t>
            </a:r>
          </a:p>
          <a:p>
            <a:pPr algn="just" marL="444824" indent="-222412" lvl="1">
              <a:lnSpc>
                <a:spcPts val="2884"/>
              </a:lnSpc>
              <a:buFont typeface="Arial"/>
              <a:buChar char="•"/>
            </a:pPr>
            <a:r>
              <a:rPr lang="en-US" b="true" sz="2060">
                <a:solidFill>
                  <a:srgbClr val="000000"/>
                </a:solidFill>
                <a:latin typeface="Montserrat Classic Bold"/>
                <a:ea typeface="Montserrat Classic Bold"/>
                <a:cs typeface="Montserrat Classic Bold"/>
                <a:sym typeface="Montserrat Classic Bold"/>
              </a:rPr>
              <a:t>OBJECTID </a:t>
            </a:r>
          </a:p>
          <a:p>
            <a:pPr algn="just" marL="444824" indent="-222412" lvl="1">
              <a:lnSpc>
                <a:spcPts val="2884"/>
              </a:lnSpc>
              <a:buFont typeface="Arial"/>
              <a:buChar char="•"/>
            </a:pPr>
            <a:r>
              <a:rPr lang="en-US" b="true" sz="2060">
                <a:solidFill>
                  <a:srgbClr val="000000"/>
                </a:solidFill>
                <a:latin typeface="Montserrat Classic Bold"/>
                <a:ea typeface="Montserrat Classic Bold"/>
                <a:cs typeface="Montserrat Classic Bold"/>
                <a:sym typeface="Montserrat Classic Bold"/>
              </a:rPr>
              <a:t>XCOORD</a:t>
            </a:r>
          </a:p>
          <a:p>
            <a:pPr algn="just" marL="444824" indent="-222412" lvl="1">
              <a:lnSpc>
                <a:spcPts val="2884"/>
              </a:lnSpc>
              <a:buFont typeface="Arial"/>
              <a:buChar char="•"/>
            </a:pPr>
            <a:r>
              <a:rPr lang="en-US" b="true" sz="2060">
                <a:solidFill>
                  <a:srgbClr val="000000"/>
                </a:solidFill>
                <a:latin typeface="Montserrat Classic Bold"/>
                <a:ea typeface="Montserrat Classic Bold"/>
                <a:cs typeface="Montserrat Classic Bold"/>
                <a:sym typeface="Montserrat Classic Bold"/>
              </a:rPr>
              <a:t>YCOORD</a:t>
            </a:r>
          </a:p>
          <a:p>
            <a:pPr algn="just" marL="444824" indent="-222412" lvl="1">
              <a:lnSpc>
                <a:spcPts val="2884"/>
              </a:lnSpc>
              <a:buFont typeface="Arial"/>
              <a:buChar char="•"/>
            </a:pPr>
            <a:r>
              <a:rPr lang="en-US" b="true" sz="2060">
                <a:solidFill>
                  <a:srgbClr val="000000"/>
                </a:solidFill>
                <a:latin typeface="Montserrat Classic Bold"/>
                <a:ea typeface="Montserrat Classic Bold"/>
                <a:cs typeface="Montserrat Classic Bold"/>
                <a:sym typeface="Montserrat Classic Bold"/>
              </a:rPr>
              <a:t>MAR_ID</a:t>
            </a:r>
          </a:p>
          <a:p>
            <a:pPr algn="ctr">
              <a:lnSpc>
                <a:spcPts val="2043"/>
              </a:lnSpc>
              <a:spcBef>
                <a:spcPct val="0"/>
              </a:spcBef>
            </a:pPr>
          </a:p>
          <a:p>
            <a:pPr algn="l">
              <a:lnSpc>
                <a:spcPts val="3605"/>
              </a:lnSpc>
              <a:spcBef>
                <a:spcPct val="0"/>
              </a:spcBef>
            </a:pPr>
          </a:p>
          <a:p>
            <a:pPr algn="l">
              <a:lnSpc>
                <a:spcPts val="3605"/>
              </a:lnSpc>
              <a:spcBef>
                <a:spcPct val="0"/>
              </a:spcBef>
            </a:pPr>
          </a:p>
          <a:p>
            <a:pPr algn="l">
              <a:lnSpc>
                <a:spcPts val="3605"/>
              </a:lnSpc>
              <a:spcBef>
                <a:spcPct val="0"/>
              </a:spcBef>
            </a:pPr>
          </a:p>
          <a:p>
            <a:pPr algn="ctr">
              <a:lnSpc>
                <a:spcPts val="3605"/>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680067" y="4897467"/>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4607933" y="-1261755"/>
            <a:ext cx="7360133" cy="6664266"/>
          </a:xfrm>
          <a:custGeom>
            <a:avLst/>
            <a:gdLst/>
            <a:ahLst/>
            <a:cxnLst/>
            <a:rect r="r" b="b" t="t" l="l"/>
            <a:pathLst>
              <a:path h="6664266" w="7360133">
                <a:moveTo>
                  <a:pt x="7360134" y="6664267"/>
                </a:moveTo>
                <a:lnTo>
                  <a:pt x="0" y="6664267"/>
                </a:lnTo>
                <a:lnTo>
                  <a:pt x="0" y="0"/>
                </a:lnTo>
                <a:lnTo>
                  <a:pt x="7360134" y="0"/>
                </a:lnTo>
                <a:lnTo>
                  <a:pt x="7360134" y="6664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4757022" y="6029979"/>
            <a:ext cx="7360133" cy="6664266"/>
          </a:xfrm>
          <a:custGeom>
            <a:avLst/>
            <a:gdLst/>
            <a:ahLst/>
            <a:cxnLst/>
            <a:rect r="r" b="b" t="t" l="l"/>
            <a:pathLst>
              <a:path h="6664266" w="7360133">
                <a:moveTo>
                  <a:pt x="0" y="0"/>
                </a:moveTo>
                <a:lnTo>
                  <a:pt x="7360134" y="0"/>
                </a:lnTo>
                <a:lnTo>
                  <a:pt x="7360134"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true" flipV="true" rot="0">
            <a:off x="-3530978" y="-2407245"/>
            <a:ext cx="7360133" cy="6664266"/>
          </a:xfrm>
          <a:custGeom>
            <a:avLst/>
            <a:gdLst/>
            <a:ahLst/>
            <a:cxnLst/>
            <a:rect r="r" b="b" t="t" l="l"/>
            <a:pathLst>
              <a:path h="6664266" w="7360133">
                <a:moveTo>
                  <a:pt x="7360134" y="6664266"/>
                </a:moveTo>
                <a:lnTo>
                  <a:pt x="0" y="6664266"/>
                </a:lnTo>
                <a:lnTo>
                  <a:pt x="0" y="0"/>
                </a:lnTo>
                <a:lnTo>
                  <a:pt x="7360134" y="0"/>
                </a:lnTo>
                <a:lnTo>
                  <a:pt x="7360134" y="6664266"/>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6021566" y="1558017"/>
            <a:ext cx="5994124" cy="1773322"/>
            <a:chOff x="0" y="0"/>
            <a:chExt cx="2747400" cy="812800"/>
          </a:xfrm>
        </p:grpSpPr>
        <p:sp>
          <p:nvSpPr>
            <p:cNvPr name="Freeform 7" id="7"/>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8" id="8"/>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6163750" y="1700201"/>
            <a:ext cx="5994124" cy="1773322"/>
            <a:chOff x="0" y="0"/>
            <a:chExt cx="2747400" cy="812800"/>
          </a:xfrm>
        </p:grpSpPr>
        <p:sp>
          <p:nvSpPr>
            <p:cNvPr name="Freeform 10" id="10"/>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1" id="11"/>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9633366" y="4257021"/>
            <a:ext cx="6727578" cy="5172998"/>
          </a:xfrm>
          <a:custGeom>
            <a:avLst/>
            <a:gdLst/>
            <a:ahLst/>
            <a:cxnLst/>
            <a:rect r="r" b="b" t="t" l="l"/>
            <a:pathLst>
              <a:path h="5172998" w="6727578">
                <a:moveTo>
                  <a:pt x="0" y="0"/>
                </a:moveTo>
                <a:lnTo>
                  <a:pt x="6727578" y="0"/>
                </a:lnTo>
                <a:lnTo>
                  <a:pt x="6727578" y="5172998"/>
                </a:lnTo>
                <a:lnTo>
                  <a:pt x="0" y="5172998"/>
                </a:lnTo>
                <a:lnTo>
                  <a:pt x="0" y="0"/>
                </a:lnTo>
                <a:close/>
              </a:path>
            </a:pathLst>
          </a:custGeom>
          <a:blipFill>
            <a:blip r:embed="rId4"/>
            <a:stretch>
              <a:fillRect l="0" t="0" r="0" b="0"/>
            </a:stretch>
          </a:blipFill>
        </p:spPr>
      </p:sp>
      <p:sp>
        <p:nvSpPr>
          <p:cNvPr name="TextBox 13" id="13"/>
          <p:cNvSpPr txBox="true"/>
          <p:nvPr/>
        </p:nvSpPr>
        <p:spPr>
          <a:xfrm rot="0">
            <a:off x="6130126" y="2070379"/>
            <a:ext cx="6027748" cy="748614"/>
          </a:xfrm>
          <a:prstGeom prst="rect">
            <a:avLst/>
          </a:prstGeom>
        </p:spPr>
        <p:txBody>
          <a:bodyPr anchor="t" rtlCol="false" tIns="0" lIns="0" bIns="0" rIns="0">
            <a:spAutoFit/>
          </a:bodyPr>
          <a:lstStyle/>
          <a:p>
            <a:pPr algn="ctr">
              <a:lnSpc>
                <a:spcPts val="5917"/>
              </a:lnSpc>
            </a:pPr>
            <a:r>
              <a:rPr lang="en-US" sz="4930">
                <a:solidFill>
                  <a:srgbClr val="000000"/>
                </a:solidFill>
                <a:latin typeface="League Spartan"/>
                <a:ea typeface="League Spartan"/>
                <a:cs typeface="League Spartan"/>
                <a:sym typeface="League Spartan"/>
              </a:rPr>
              <a:t>PROBLEMS</a:t>
            </a:r>
          </a:p>
        </p:txBody>
      </p:sp>
      <p:sp>
        <p:nvSpPr>
          <p:cNvPr name="TextBox 14" id="14"/>
          <p:cNvSpPr txBox="true"/>
          <p:nvPr/>
        </p:nvSpPr>
        <p:spPr>
          <a:xfrm rot="0">
            <a:off x="2353290" y="4830792"/>
            <a:ext cx="10134960" cy="1759401"/>
          </a:xfrm>
          <a:prstGeom prst="rect">
            <a:avLst/>
          </a:prstGeom>
        </p:spPr>
        <p:txBody>
          <a:bodyPr anchor="t" rtlCol="false" tIns="0" lIns="0" bIns="0" rIns="0">
            <a:spAutoFit/>
          </a:bodyPr>
          <a:lstStyle/>
          <a:p>
            <a:pPr algn="l">
              <a:lnSpc>
                <a:spcPts val="4692"/>
              </a:lnSpc>
            </a:pPr>
            <a:r>
              <a:rPr lang="en-US" sz="3351">
                <a:solidFill>
                  <a:srgbClr val="000000"/>
                </a:solidFill>
                <a:latin typeface="Montserrat Classic"/>
                <a:ea typeface="Montserrat Classic"/>
                <a:cs typeface="Montserrat Classic"/>
                <a:sym typeface="Montserrat Classic"/>
              </a:rPr>
              <a:t>1. Missing Data</a:t>
            </a:r>
          </a:p>
          <a:p>
            <a:pPr algn="l">
              <a:lnSpc>
                <a:spcPts val="4692"/>
              </a:lnSpc>
            </a:pPr>
            <a:r>
              <a:rPr lang="en-US" sz="3351">
                <a:solidFill>
                  <a:srgbClr val="000000"/>
                </a:solidFill>
                <a:latin typeface="Montserrat Classic"/>
                <a:ea typeface="Montserrat Classic"/>
                <a:cs typeface="Montserrat Classic"/>
                <a:sym typeface="Montserrat Classic"/>
              </a:rPr>
              <a:t>2. Inconsistent Data Formats</a:t>
            </a:r>
          </a:p>
          <a:p>
            <a:pPr algn="l">
              <a:lnSpc>
                <a:spcPts val="4692"/>
              </a:lnSpc>
              <a:spcBef>
                <a:spcPct val="0"/>
              </a:spcBef>
            </a:pPr>
            <a:r>
              <a:rPr lang="en-US" sz="3351">
                <a:solidFill>
                  <a:srgbClr val="000000"/>
                </a:solidFill>
                <a:latin typeface="Montserrat Classic"/>
                <a:ea typeface="Montserrat Classic"/>
                <a:cs typeface="Montserrat Classic"/>
                <a:sym typeface="Montserrat Classic"/>
              </a:rPr>
              <a:t>3. Duplication of Records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3906810" y="7291888"/>
            <a:ext cx="7360133" cy="6664266"/>
          </a:xfrm>
          <a:custGeom>
            <a:avLst/>
            <a:gdLst/>
            <a:ahLst/>
            <a:cxnLst/>
            <a:rect r="r" b="b" t="t" l="l"/>
            <a:pathLst>
              <a:path h="6664266" w="7360133">
                <a:moveTo>
                  <a:pt x="7360134" y="0"/>
                </a:moveTo>
                <a:lnTo>
                  <a:pt x="0" y="0"/>
                </a:lnTo>
                <a:lnTo>
                  <a:pt x="0" y="6664266"/>
                </a:lnTo>
                <a:lnTo>
                  <a:pt x="7360134" y="6664266"/>
                </a:lnTo>
                <a:lnTo>
                  <a:pt x="7360134"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439450" y="603612"/>
            <a:ext cx="5994124" cy="1773322"/>
            <a:chOff x="0" y="0"/>
            <a:chExt cx="2747400" cy="812800"/>
          </a:xfrm>
        </p:grpSpPr>
        <p:sp>
          <p:nvSpPr>
            <p:cNvPr name="Freeform 6" id="6"/>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7" id="7"/>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39450" y="870312"/>
            <a:ext cx="5994124" cy="1773322"/>
            <a:chOff x="0" y="0"/>
            <a:chExt cx="2747400" cy="812800"/>
          </a:xfrm>
        </p:grpSpPr>
        <p:sp>
          <p:nvSpPr>
            <p:cNvPr name="Freeform 9" id="9"/>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1983335" y="4835018"/>
            <a:ext cx="4684098" cy="4330581"/>
          </a:xfrm>
          <a:custGeom>
            <a:avLst/>
            <a:gdLst/>
            <a:ahLst/>
            <a:cxnLst/>
            <a:rect r="r" b="b" t="t" l="l"/>
            <a:pathLst>
              <a:path h="4330581" w="4684098">
                <a:moveTo>
                  <a:pt x="0" y="0"/>
                </a:moveTo>
                <a:lnTo>
                  <a:pt x="4684098" y="0"/>
                </a:lnTo>
                <a:lnTo>
                  <a:pt x="4684098" y="4330581"/>
                </a:lnTo>
                <a:lnTo>
                  <a:pt x="0" y="4330581"/>
                </a:lnTo>
                <a:lnTo>
                  <a:pt x="0" y="0"/>
                </a:lnTo>
                <a:close/>
              </a:path>
            </a:pathLst>
          </a:custGeom>
          <a:blipFill>
            <a:blip r:embed="rId4"/>
            <a:stretch>
              <a:fillRect l="0" t="0" r="0" b="0"/>
            </a:stretch>
          </a:blipFill>
        </p:spPr>
      </p:sp>
      <p:sp>
        <p:nvSpPr>
          <p:cNvPr name="TextBox 12" id="12"/>
          <p:cNvSpPr txBox="true"/>
          <p:nvPr/>
        </p:nvSpPr>
        <p:spPr>
          <a:xfrm rot="0">
            <a:off x="439450" y="1223573"/>
            <a:ext cx="6027748" cy="533400"/>
          </a:xfrm>
          <a:prstGeom prst="rect">
            <a:avLst/>
          </a:prstGeom>
        </p:spPr>
        <p:txBody>
          <a:bodyPr anchor="t" rtlCol="false" tIns="0" lIns="0" bIns="0" rIns="0">
            <a:spAutoFit/>
          </a:bodyPr>
          <a:lstStyle/>
          <a:p>
            <a:pPr algn="ctr">
              <a:lnSpc>
                <a:spcPts val="4237"/>
              </a:lnSpc>
            </a:pPr>
            <a:r>
              <a:rPr lang="en-US" sz="3530">
                <a:solidFill>
                  <a:srgbClr val="000000"/>
                </a:solidFill>
                <a:latin typeface="League Spartan"/>
                <a:ea typeface="League Spartan"/>
                <a:cs typeface="League Spartan"/>
                <a:sym typeface="League Spartan"/>
              </a:rPr>
              <a:t>MCAR TEST</a:t>
            </a:r>
          </a:p>
        </p:txBody>
      </p:sp>
      <p:sp>
        <p:nvSpPr>
          <p:cNvPr name="TextBox 13" id="13"/>
          <p:cNvSpPr txBox="true"/>
          <p:nvPr/>
        </p:nvSpPr>
        <p:spPr>
          <a:xfrm rot="0">
            <a:off x="1028700" y="2650200"/>
            <a:ext cx="13017203" cy="1663065"/>
          </a:xfrm>
          <a:prstGeom prst="rect">
            <a:avLst/>
          </a:prstGeom>
        </p:spPr>
        <p:txBody>
          <a:bodyPr anchor="t" rtlCol="false" tIns="0" lIns="0" bIns="0" rIns="0">
            <a:spAutoFit/>
          </a:bodyPr>
          <a:lstStyle/>
          <a:p>
            <a:pPr algn="ctr">
              <a:lnSpc>
                <a:spcPts val="3359"/>
              </a:lnSpc>
              <a:spcBef>
                <a:spcPct val="0"/>
              </a:spcBef>
            </a:pPr>
            <a:r>
              <a:rPr lang="en-US" sz="2399">
                <a:solidFill>
                  <a:srgbClr val="000000"/>
                </a:solidFill>
                <a:latin typeface="Montserrat Classic"/>
                <a:ea typeface="Montserrat Classic"/>
                <a:cs typeface="Montserrat Classic"/>
                <a:sym typeface="Montserrat Classic"/>
              </a:rPr>
              <a:t> Little's MCAR (Missing Completely At Random) test, which checks whether missing data in a dataset is completely random. If the data is missing completely at random (MCAR), the probability of missingness is unrelated to the observed or unobserved data values.</a:t>
            </a:r>
          </a:p>
        </p:txBody>
      </p:sp>
      <p:sp>
        <p:nvSpPr>
          <p:cNvPr name="TextBox 14" id="14"/>
          <p:cNvSpPr txBox="true"/>
          <p:nvPr/>
        </p:nvSpPr>
        <p:spPr>
          <a:xfrm rot="0">
            <a:off x="2191910" y="5676968"/>
            <a:ext cx="9321078" cy="1323340"/>
          </a:xfrm>
          <a:prstGeom prst="rect">
            <a:avLst/>
          </a:prstGeom>
        </p:spPr>
        <p:txBody>
          <a:bodyPr anchor="t" rtlCol="false" tIns="0" lIns="0" bIns="0" rIns="0">
            <a:spAutoFit/>
          </a:bodyPr>
          <a:lstStyle/>
          <a:p>
            <a:pPr algn="ctr" marL="410209" indent="-205105" lvl="1">
              <a:lnSpc>
                <a:spcPts val="2659"/>
              </a:lnSpc>
              <a:buFont typeface="Arial"/>
              <a:buChar char="•"/>
            </a:pPr>
            <a:r>
              <a:rPr lang="en-US" sz="1899">
                <a:solidFill>
                  <a:srgbClr val="000000"/>
                </a:solidFill>
                <a:latin typeface="Montserrat Classic"/>
                <a:ea typeface="Montserrat Classic"/>
                <a:cs typeface="Montserrat Classic"/>
                <a:sym typeface="Montserrat Classic"/>
              </a:rPr>
              <a:t>The results of Little’s MCAR test (Chi-square: 195, DF: 194, P-value: 0.4663) suggest the data is Missing Completely At Random (MCAR). With a p-value above 0.05, we fail to reject the null hypothesis, meaning the missingness is unrelated to the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495020"/>
            <a:ext cx="9287959" cy="8409825"/>
          </a:xfrm>
          <a:custGeom>
            <a:avLst/>
            <a:gdLst/>
            <a:ahLst/>
            <a:cxnLst/>
            <a:rect r="r" b="b" t="t" l="l"/>
            <a:pathLst>
              <a:path h="8409825" w="9287959">
                <a:moveTo>
                  <a:pt x="9287960" y="8409824"/>
                </a:moveTo>
                <a:lnTo>
                  <a:pt x="0" y="8409824"/>
                </a:lnTo>
                <a:lnTo>
                  <a:pt x="0" y="0"/>
                </a:lnTo>
                <a:lnTo>
                  <a:pt x="9287960" y="0"/>
                </a:lnTo>
                <a:lnTo>
                  <a:pt x="9287960"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607933" y="8049787"/>
            <a:ext cx="7360133" cy="6664266"/>
          </a:xfrm>
          <a:custGeom>
            <a:avLst/>
            <a:gdLst/>
            <a:ahLst/>
            <a:cxnLst/>
            <a:rect r="r" b="b" t="t" l="l"/>
            <a:pathLst>
              <a:path h="6664266" w="7360133">
                <a:moveTo>
                  <a:pt x="0" y="0"/>
                </a:moveTo>
                <a:lnTo>
                  <a:pt x="7360134" y="0"/>
                </a:lnTo>
                <a:lnTo>
                  <a:pt x="7360134"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8303269" y="8738243"/>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439450" y="603612"/>
            <a:ext cx="5994124" cy="1773322"/>
            <a:chOff x="0" y="0"/>
            <a:chExt cx="2747400" cy="812800"/>
          </a:xfrm>
        </p:grpSpPr>
        <p:sp>
          <p:nvSpPr>
            <p:cNvPr name="Freeform 6" id="6"/>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7" id="7"/>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39450" y="1028700"/>
            <a:ext cx="5994124" cy="1773322"/>
            <a:chOff x="0" y="0"/>
            <a:chExt cx="2747400" cy="812800"/>
          </a:xfrm>
        </p:grpSpPr>
        <p:sp>
          <p:nvSpPr>
            <p:cNvPr name="Freeform 9" id="9"/>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439450" y="1223573"/>
            <a:ext cx="6027748" cy="533400"/>
          </a:xfrm>
          <a:prstGeom prst="rect">
            <a:avLst/>
          </a:prstGeom>
        </p:spPr>
        <p:txBody>
          <a:bodyPr anchor="t" rtlCol="false" tIns="0" lIns="0" bIns="0" rIns="0">
            <a:spAutoFit/>
          </a:bodyPr>
          <a:lstStyle/>
          <a:p>
            <a:pPr algn="ctr">
              <a:lnSpc>
                <a:spcPts val="4237"/>
              </a:lnSpc>
            </a:pPr>
            <a:r>
              <a:rPr lang="en-US" sz="3530">
                <a:solidFill>
                  <a:srgbClr val="000000"/>
                </a:solidFill>
                <a:latin typeface="League Spartan"/>
                <a:ea typeface="League Spartan"/>
                <a:cs typeface="League Spartan"/>
                <a:sym typeface="League Spartan"/>
              </a:rPr>
              <a:t>DATA VISULAIZATION</a:t>
            </a:r>
          </a:p>
        </p:txBody>
      </p:sp>
      <p:sp>
        <p:nvSpPr>
          <p:cNvPr name="TextBox 12" id="12"/>
          <p:cNvSpPr txBox="true"/>
          <p:nvPr/>
        </p:nvSpPr>
        <p:spPr>
          <a:xfrm rot="0">
            <a:off x="770021" y="2697247"/>
            <a:ext cx="7915164" cy="871835"/>
          </a:xfrm>
          <a:prstGeom prst="rect">
            <a:avLst/>
          </a:prstGeom>
        </p:spPr>
        <p:txBody>
          <a:bodyPr anchor="t" rtlCol="false" tIns="0" lIns="0" bIns="0" rIns="0">
            <a:spAutoFit/>
          </a:bodyPr>
          <a:lstStyle/>
          <a:p>
            <a:pPr algn="ctr" marL="1090464" indent="-545232" lvl="1">
              <a:lnSpc>
                <a:spcPts val="7071"/>
              </a:lnSpc>
              <a:buFont typeface="Arial"/>
              <a:buChar char="•"/>
            </a:pPr>
            <a:r>
              <a:rPr lang="en-US" sz="5050">
                <a:solidFill>
                  <a:srgbClr val="000000"/>
                </a:solidFill>
                <a:latin typeface="Montserrat Classic"/>
                <a:ea typeface="Montserrat Classic"/>
                <a:cs typeface="Montserrat Classic"/>
                <a:sym typeface="Montserrat Classic"/>
              </a:rPr>
              <a:t>Univariate analysis:</a:t>
            </a:r>
          </a:p>
        </p:txBody>
      </p:sp>
      <p:sp>
        <p:nvSpPr>
          <p:cNvPr name="TextBox 13" id="13"/>
          <p:cNvSpPr txBox="true"/>
          <p:nvPr/>
        </p:nvSpPr>
        <p:spPr>
          <a:xfrm rot="0">
            <a:off x="2913646" y="3652742"/>
            <a:ext cx="13513113" cy="1028701"/>
          </a:xfrm>
          <a:prstGeom prst="rect">
            <a:avLst/>
          </a:prstGeom>
        </p:spPr>
        <p:txBody>
          <a:bodyPr anchor="t" rtlCol="false" tIns="0" lIns="0" bIns="0" rIns="0">
            <a:spAutoFit/>
          </a:bodyPr>
          <a:lstStyle/>
          <a:p>
            <a:pPr algn="ctr">
              <a:lnSpc>
                <a:spcPts val="4199"/>
              </a:lnSpc>
              <a:spcBef>
                <a:spcPct val="0"/>
              </a:spcBef>
            </a:pPr>
            <a:r>
              <a:rPr lang="en-US" sz="2999">
                <a:solidFill>
                  <a:srgbClr val="000000"/>
                </a:solidFill>
                <a:latin typeface="Montserrat Classic"/>
                <a:ea typeface="Montserrat Classic"/>
                <a:cs typeface="Montserrat Classic"/>
                <a:sym typeface="Montserrat Classic"/>
              </a:rPr>
              <a:t>Examines the distribution, central tendency, and spread of a single variable to understand its individual characteristics.</a:t>
            </a:r>
          </a:p>
        </p:txBody>
      </p:sp>
      <p:sp>
        <p:nvSpPr>
          <p:cNvPr name="TextBox 14" id="14"/>
          <p:cNvSpPr txBox="true"/>
          <p:nvPr/>
        </p:nvSpPr>
        <p:spPr>
          <a:xfrm rot="0">
            <a:off x="2913646" y="5529168"/>
            <a:ext cx="14058368" cy="504826"/>
          </a:xfrm>
          <a:prstGeom prst="rect">
            <a:avLst/>
          </a:prstGeom>
        </p:spPr>
        <p:txBody>
          <a:bodyPr anchor="t" rtlCol="false" tIns="0" lIns="0" bIns="0" rIns="0">
            <a:spAutoFit/>
          </a:bodyPr>
          <a:lstStyle/>
          <a:p>
            <a:pPr algn="ctr" marL="647694" indent="-323847" lvl="1">
              <a:lnSpc>
                <a:spcPts val="4199"/>
              </a:lnSpc>
              <a:buAutoNum type="arabicPeriod" startAt="1"/>
            </a:pPr>
            <a:r>
              <a:rPr lang="en-US" sz="2999">
                <a:solidFill>
                  <a:srgbClr val="000000"/>
                </a:solidFill>
                <a:latin typeface="Montserrat Classic"/>
                <a:ea typeface="Montserrat Classic"/>
                <a:cs typeface="Montserrat Classic"/>
                <a:sym typeface="Montserrat Classic"/>
              </a:rPr>
              <a:t> Bar charts  displays the frequency distribution of a numerical variable.</a:t>
            </a:r>
          </a:p>
        </p:txBody>
      </p:sp>
      <p:sp>
        <p:nvSpPr>
          <p:cNvPr name="TextBox 15" id="15"/>
          <p:cNvSpPr txBox="true"/>
          <p:nvPr/>
        </p:nvSpPr>
        <p:spPr>
          <a:xfrm rot="0">
            <a:off x="3183662" y="6902614"/>
            <a:ext cx="14075638" cy="1012191"/>
          </a:xfrm>
          <a:prstGeom prst="rect">
            <a:avLst/>
          </a:prstGeom>
        </p:spPr>
        <p:txBody>
          <a:bodyPr anchor="t" rtlCol="false" tIns="0" lIns="0" bIns="0" rIns="0">
            <a:spAutoFit/>
          </a:bodyPr>
          <a:lstStyle/>
          <a:p>
            <a:pPr algn="l">
              <a:lnSpc>
                <a:spcPts val="4059"/>
              </a:lnSpc>
              <a:spcBef>
                <a:spcPct val="0"/>
              </a:spcBef>
            </a:pPr>
            <a:r>
              <a:rPr lang="en-US" sz="2899">
                <a:solidFill>
                  <a:srgbClr val="000000"/>
                </a:solidFill>
                <a:latin typeface="Montserrat Classic"/>
                <a:ea typeface="Montserrat Classic"/>
                <a:cs typeface="Montserrat Classic"/>
                <a:sym typeface="Montserrat Classic"/>
              </a:rPr>
              <a:t>2. Kernel Density Estimation (kde) A smooth curve overlaid on the histogram to represent the probability density function of the data.</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45787" y="-1019360"/>
            <a:ext cx="9287959" cy="8409825"/>
          </a:xfrm>
          <a:custGeom>
            <a:avLst/>
            <a:gdLst/>
            <a:ahLst/>
            <a:cxnLst/>
            <a:rect r="r" b="b" t="t" l="l"/>
            <a:pathLst>
              <a:path h="8409825" w="9287959">
                <a:moveTo>
                  <a:pt x="9287959" y="8409824"/>
                </a:moveTo>
                <a:lnTo>
                  <a:pt x="0" y="8409824"/>
                </a:lnTo>
                <a:lnTo>
                  <a:pt x="0" y="0"/>
                </a:lnTo>
                <a:lnTo>
                  <a:pt x="9287959" y="0"/>
                </a:lnTo>
                <a:lnTo>
                  <a:pt x="9287959" y="84098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331433" y="1490273"/>
            <a:ext cx="7360133" cy="6664266"/>
          </a:xfrm>
          <a:custGeom>
            <a:avLst/>
            <a:gdLst/>
            <a:ahLst/>
            <a:cxnLst/>
            <a:rect r="r" b="b" t="t" l="l"/>
            <a:pathLst>
              <a:path h="6664266" w="7360133">
                <a:moveTo>
                  <a:pt x="0" y="0"/>
                </a:moveTo>
                <a:lnTo>
                  <a:pt x="7360133" y="0"/>
                </a:lnTo>
                <a:lnTo>
                  <a:pt x="7360133" y="6664267"/>
                </a:lnTo>
                <a:lnTo>
                  <a:pt x="0" y="6664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true" flipV="false" rot="0">
            <a:off x="-529860" y="9258300"/>
            <a:ext cx="7360133" cy="6664266"/>
          </a:xfrm>
          <a:custGeom>
            <a:avLst/>
            <a:gdLst/>
            <a:ahLst/>
            <a:cxnLst/>
            <a:rect r="r" b="b" t="t" l="l"/>
            <a:pathLst>
              <a:path h="6664266" w="7360133">
                <a:moveTo>
                  <a:pt x="7360133" y="0"/>
                </a:moveTo>
                <a:lnTo>
                  <a:pt x="0" y="0"/>
                </a:lnTo>
                <a:lnTo>
                  <a:pt x="0" y="6664266"/>
                </a:lnTo>
                <a:lnTo>
                  <a:pt x="7360133" y="6664266"/>
                </a:lnTo>
                <a:lnTo>
                  <a:pt x="7360133"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5" id="5"/>
          <p:cNvGrpSpPr/>
          <p:nvPr/>
        </p:nvGrpSpPr>
        <p:grpSpPr>
          <a:xfrm rot="0">
            <a:off x="439450" y="603612"/>
            <a:ext cx="5994124" cy="1773322"/>
            <a:chOff x="0" y="0"/>
            <a:chExt cx="2747400" cy="812800"/>
          </a:xfrm>
        </p:grpSpPr>
        <p:sp>
          <p:nvSpPr>
            <p:cNvPr name="Freeform 6" id="6"/>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7" id="7"/>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439450" y="1028700"/>
            <a:ext cx="5994124" cy="1773322"/>
            <a:chOff x="0" y="0"/>
            <a:chExt cx="2747400" cy="812800"/>
          </a:xfrm>
        </p:grpSpPr>
        <p:sp>
          <p:nvSpPr>
            <p:cNvPr name="Freeform 9" id="9"/>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10" id="10"/>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9992234" y="4822406"/>
            <a:ext cx="4829083" cy="1959228"/>
          </a:xfrm>
          <a:custGeom>
            <a:avLst/>
            <a:gdLst/>
            <a:ahLst/>
            <a:cxnLst/>
            <a:rect r="r" b="b" t="t" l="l"/>
            <a:pathLst>
              <a:path h="1959228" w="4829083">
                <a:moveTo>
                  <a:pt x="0" y="0"/>
                </a:moveTo>
                <a:lnTo>
                  <a:pt x="4829083" y="0"/>
                </a:lnTo>
                <a:lnTo>
                  <a:pt x="4829083" y="1959229"/>
                </a:lnTo>
                <a:lnTo>
                  <a:pt x="0" y="1959229"/>
                </a:lnTo>
                <a:lnTo>
                  <a:pt x="0" y="0"/>
                </a:lnTo>
                <a:close/>
              </a:path>
            </a:pathLst>
          </a:custGeom>
          <a:blipFill>
            <a:blip r:embed="rId4"/>
            <a:stretch>
              <a:fillRect l="0" t="0" r="0" b="0"/>
            </a:stretch>
          </a:blipFill>
        </p:spPr>
      </p:sp>
      <p:sp>
        <p:nvSpPr>
          <p:cNvPr name="Freeform 12" id="12"/>
          <p:cNvSpPr/>
          <p:nvPr/>
        </p:nvSpPr>
        <p:spPr>
          <a:xfrm flipH="false" flipV="false" rot="0">
            <a:off x="9992234" y="6781635"/>
            <a:ext cx="4829083" cy="1924549"/>
          </a:xfrm>
          <a:custGeom>
            <a:avLst/>
            <a:gdLst/>
            <a:ahLst/>
            <a:cxnLst/>
            <a:rect r="r" b="b" t="t" l="l"/>
            <a:pathLst>
              <a:path h="1924549" w="4829083">
                <a:moveTo>
                  <a:pt x="0" y="0"/>
                </a:moveTo>
                <a:lnTo>
                  <a:pt x="4829083" y="0"/>
                </a:lnTo>
                <a:lnTo>
                  <a:pt x="4829083" y="1924549"/>
                </a:lnTo>
                <a:lnTo>
                  <a:pt x="0" y="1924549"/>
                </a:lnTo>
                <a:lnTo>
                  <a:pt x="0" y="0"/>
                </a:lnTo>
                <a:close/>
              </a:path>
            </a:pathLst>
          </a:custGeom>
          <a:blipFill>
            <a:blip r:embed="rId5"/>
            <a:stretch>
              <a:fillRect l="0" t="0" r="0" b="0"/>
            </a:stretch>
          </a:blipFill>
        </p:spPr>
      </p:sp>
      <p:sp>
        <p:nvSpPr>
          <p:cNvPr name="Freeform 13" id="13"/>
          <p:cNvSpPr/>
          <p:nvPr/>
        </p:nvSpPr>
        <p:spPr>
          <a:xfrm flipH="false" flipV="false" rot="0">
            <a:off x="9992234" y="8706184"/>
            <a:ext cx="4831059" cy="1007126"/>
          </a:xfrm>
          <a:custGeom>
            <a:avLst/>
            <a:gdLst/>
            <a:ahLst/>
            <a:cxnLst/>
            <a:rect r="r" b="b" t="t" l="l"/>
            <a:pathLst>
              <a:path h="1007126" w="4831059">
                <a:moveTo>
                  <a:pt x="0" y="0"/>
                </a:moveTo>
                <a:lnTo>
                  <a:pt x="4831059" y="0"/>
                </a:lnTo>
                <a:lnTo>
                  <a:pt x="4831059" y="1007126"/>
                </a:lnTo>
                <a:lnTo>
                  <a:pt x="0" y="1007126"/>
                </a:lnTo>
                <a:lnTo>
                  <a:pt x="0" y="0"/>
                </a:lnTo>
                <a:close/>
              </a:path>
            </a:pathLst>
          </a:custGeom>
          <a:blipFill>
            <a:blip r:embed="rId6"/>
            <a:stretch>
              <a:fillRect l="0" t="0" r="0" b="0"/>
            </a:stretch>
          </a:blipFill>
        </p:spPr>
      </p:sp>
      <p:sp>
        <p:nvSpPr>
          <p:cNvPr name="TextBox 14" id="14"/>
          <p:cNvSpPr txBox="true"/>
          <p:nvPr/>
        </p:nvSpPr>
        <p:spPr>
          <a:xfrm rot="0">
            <a:off x="439450" y="1223573"/>
            <a:ext cx="6027748" cy="533400"/>
          </a:xfrm>
          <a:prstGeom prst="rect">
            <a:avLst/>
          </a:prstGeom>
        </p:spPr>
        <p:txBody>
          <a:bodyPr anchor="t" rtlCol="false" tIns="0" lIns="0" bIns="0" rIns="0">
            <a:spAutoFit/>
          </a:bodyPr>
          <a:lstStyle/>
          <a:p>
            <a:pPr algn="ctr">
              <a:lnSpc>
                <a:spcPts val="4237"/>
              </a:lnSpc>
            </a:pPr>
            <a:r>
              <a:rPr lang="en-US" sz="3530">
                <a:solidFill>
                  <a:srgbClr val="000000"/>
                </a:solidFill>
                <a:latin typeface="League Spartan"/>
                <a:ea typeface="League Spartan"/>
                <a:cs typeface="League Spartan"/>
                <a:sym typeface="League Spartan"/>
              </a:rPr>
              <a:t>DATA VISULAIZATION</a:t>
            </a:r>
          </a:p>
        </p:txBody>
      </p:sp>
      <p:sp>
        <p:nvSpPr>
          <p:cNvPr name="TextBox 15" id="15"/>
          <p:cNvSpPr txBox="true"/>
          <p:nvPr/>
        </p:nvSpPr>
        <p:spPr>
          <a:xfrm rot="0">
            <a:off x="770021" y="2697247"/>
            <a:ext cx="7915164" cy="871835"/>
          </a:xfrm>
          <a:prstGeom prst="rect">
            <a:avLst/>
          </a:prstGeom>
        </p:spPr>
        <p:txBody>
          <a:bodyPr anchor="t" rtlCol="false" tIns="0" lIns="0" bIns="0" rIns="0">
            <a:spAutoFit/>
          </a:bodyPr>
          <a:lstStyle/>
          <a:p>
            <a:pPr algn="ctr" marL="1090464" indent="-545232" lvl="1">
              <a:lnSpc>
                <a:spcPts val="7071"/>
              </a:lnSpc>
              <a:buFont typeface="Arial"/>
              <a:buChar char="•"/>
            </a:pPr>
            <a:r>
              <a:rPr lang="en-US" sz="5050">
                <a:solidFill>
                  <a:srgbClr val="000000"/>
                </a:solidFill>
                <a:latin typeface="Montserrat Classic"/>
                <a:ea typeface="Montserrat Classic"/>
                <a:cs typeface="Montserrat Classic"/>
                <a:sym typeface="Montserrat Classic"/>
              </a:rPr>
              <a:t>Multivariate analysis:</a:t>
            </a:r>
          </a:p>
        </p:txBody>
      </p:sp>
      <p:sp>
        <p:nvSpPr>
          <p:cNvPr name="TextBox 16" id="16"/>
          <p:cNvSpPr txBox="true"/>
          <p:nvPr/>
        </p:nvSpPr>
        <p:spPr>
          <a:xfrm rot="0">
            <a:off x="1855927" y="3643217"/>
            <a:ext cx="13658515" cy="580391"/>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Montserrat Classic"/>
                <a:ea typeface="Montserrat Classic"/>
                <a:cs typeface="Montserrat Classic"/>
                <a:sym typeface="Montserrat Classic"/>
              </a:rPr>
              <a:t>Explores relationships between pairs of numerical variables.</a:t>
            </a:r>
          </a:p>
        </p:txBody>
      </p:sp>
      <p:sp>
        <p:nvSpPr>
          <p:cNvPr name="TextBox 17" id="17"/>
          <p:cNvSpPr txBox="true"/>
          <p:nvPr/>
        </p:nvSpPr>
        <p:spPr>
          <a:xfrm rot="0">
            <a:off x="1028700" y="5204683"/>
            <a:ext cx="8963534" cy="3189855"/>
          </a:xfrm>
          <a:prstGeom prst="rect">
            <a:avLst/>
          </a:prstGeom>
        </p:spPr>
        <p:txBody>
          <a:bodyPr anchor="t" rtlCol="false" tIns="0" lIns="0" bIns="0" rIns="0">
            <a:spAutoFit/>
          </a:bodyPr>
          <a:lstStyle/>
          <a:p>
            <a:pPr algn="l" marL="667494" indent="-333747" lvl="1">
              <a:lnSpc>
                <a:spcPts val="4328"/>
              </a:lnSpc>
              <a:buAutoNum type="arabicPeriod" startAt="1"/>
            </a:pPr>
            <a:r>
              <a:rPr lang="en-US" sz="3091">
                <a:solidFill>
                  <a:srgbClr val="000000"/>
                </a:solidFill>
                <a:latin typeface="Montserrat Classic"/>
                <a:ea typeface="Montserrat Classic"/>
                <a:cs typeface="Montserrat Classic"/>
                <a:sym typeface="Montserrat Classic"/>
              </a:rPr>
              <a:t>Scatterplots for variable pairs with diagonal histograms showing individual distributions.</a:t>
            </a:r>
          </a:p>
          <a:p>
            <a:pPr algn="l" marL="645244" indent="-322622" lvl="1">
              <a:lnSpc>
                <a:spcPts val="4184"/>
              </a:lnSpc>
              <a:buAutoNum type="arabicPeriod" startAt="1"/>
            </a:pPr>
            <a:r>
              <a:rPr lang="en-US" sz="2988">
                <a:solidFill>
                  <a:srgbClr val="000000"/>
                </a:solidFill>
                <a:latin typeface="Montserrat Classic"/>
                <a:ea typeface="Montserrat Classic"/>
                <a:cs typeface="Montserrat Classic"/>
                <a:sym typeface="Montserrat Classic"/>
              </a:rPr>
              <a:t>Helped in linear and non-linear relationship, detect correlations and understand over all structure of the 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13082137" y="-2714639"/>
            <a:ext cx="9287959" cy="8409825"/>
          </a:xfrm>
          <a:custGeom>
            <a:avLst/>
            <a:gdLst/>
            <a:ahLst/>
            <a:cxnLst/>
            <a:rect r="r" b="b" t="t" l="l"/>
            <a:pathLst>
              <a:path h="8409825" w="9287959">
                <a:moveTo>
                  <a:pt x="9287960" y="8409825"/>
                </a:moveTo>
                <a:lnTo>
                  <a:pt x="0" y="8409825"/>
                </a:lnTo>
                <a:lnTo>
                  <a:pt x="0" y="0"/>
                </a:lnTo>
                <a:lnTo>
                  <a:pt x="9287960" y="0"/>
                </a:lnTo>
                <a:lnTo>
                  <a:pt x="9287960" y="840982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67427" y="9258300"/>
            <a:ext cx="7360133" cy="6664266"/>
          </a:xfrm>
          <a:custGeom>
            <a:avLst/>
            <a:gdLst/>
            <a:ahLst/>
            <a:cxnLst/>
            <a:rect r="r" b="b" t="t" l="l"/>
            <a:pathLst>
              <a:path h="6664266" w="7360133">
                <a:moveTo>
                  <a:pt x="0" y="0"/>
                </a:moveTo>
                <a:lnTo>
                  <a:pt x="7360133" y="0"/>
                </a:lnTo>
                <a:lnTo>
                  <a:pt x="7360133" y="6664266"/>
                </a:lnTo>
                <a:lnTo>
                  <a:pt x="0" y="66642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4" id="4"/>
          <p:cNvGrpSpPr/>
          <p:nvPr/>
        </p:nvGrpSpPr>
        <p:grpSpPr>
          <a:xfrm rot="0">
            <a:off x="439450" y="603612"/>
            <a:ext cx="5994124" cy="1773322"/>
            <a:chOff x="0" y="0"/>
            <a:chExt cx="2747400" cy="812800"/>
          </a:xfrm>
        </p:grpSpPr>
        <p:sp>
          <p:nvSpPr>
            <p:cNvPr name="Freeform 5" id="5"/>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9BDAE9"/>
            </a:solidFill>
            <a:ln cap="sq">
              <a:noFill/>
              <a:prstDash val="solid"/>
              <a:miter/>
            </a:ln>
          </p:spPr>
        </p:sp>
        <p:sp>
          <p:nvSpPr>
            <p:cNvPr name="TextBox 6" id="6"/>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439450" y="1028700"/>
            <a:ext cx="5994124" cy="1773322"/>
            <a:chOff x="0" y="0"/>
            <a:chExt cx="2747400" cy="812800"/>
          </a:xfrm>
        </p:grpSpPr>
        <p:sp>
          <p:nvSpPr>
            <p:cNvPr name="Freeform 8" id="8"/>
            <p:cNvSpPr/>
            <p:nvPr/>
          </p:nvSpPr>
          <p:spPr>
            <a:xfrm flipH="false" flipV="false" rot="0">
              <a:off x="0" y="0"/>
              <a:ext cx="2747400" cy="812800"/>
            </a:xfrm>
            <a:custGeom>
              <a:avLst/>
              <a:gdLst/>
              <a:ahLst/>
              <a:cxnLst/>
              <a:rect r="r" b="b" t="t" l="l"/>
              <a:pathLst>
                <a:path h="812800" w="2747400">
                  <a:moveTo>
                    <a:pt x="2747400" y="0"/>
                  </a:moveTo>
                  <a:lnTo>
                    <a:pt x="0" y="0"/>
                  </a:lnTo>
                  <a:lnTo>
                    <a:pt x="0" y="624840"/>
                  </a:lnTo>
                  <a:lnTo>
                    <a:pt x="157480" y="624840"/>
                  </a:lnTo>
                  <a:lnTo>
                    <a:pt x="157480" y="812800"/>
                  </a:lnTo>
                  <a:lnTo>
                    <a:pt x="463550" y="624840"/>
                  </a:lnTo>
                  <a:lnTo>
                    <a:pt x="2747400" y="624840"/>
                  </a:lnTo>
                  <a:lnTo>
                    <a:pt x="2747400" y="0"/>
                  </a:lnTo>
                  <a:close/>
                </a:path>
              </a:pathLst>
            </a:custGeom>
            <a:solidFill>
              <a:srgbClr val="000000">
                <a:alpha val="0"/>
              </a:srgbClr>
            </a:solidFill>
            <a:ln w="66675" cap="sq">
              <a:solidFill>
                <a:srgbClr val="56C3D0"/>
              </a:solidFill>
              <a:prstDash val="solid"/>
              <a:miter/>
            </a:ln>
          </p:spPr>
        </p:sp>
        <p:sp>
          <p:nvSpPr>
            <p:cNvPr name="TextBox 9" id="9"/>
            <p:cNvSpPr txBox="true"/>
            <p:nvPr/>
          </p:nvSpPr>
          <p:spPr>
            <a:xfrm>
              <a:off x="0" y="-38100"/>
              <a:ext cx="2747400" cy="660400"/>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8985872" y="4692602"/>
            <a:ext cx="8192530" cy="4846769"/>
          </a:xfrm>
          <a:custGeom>
            <a:avLst/>
            <a:gdLst/>
            <a:ahLst/>
            <a:cxnLst/>
            <a:rect r="r" b="b" t="t" l="l"/>
            <a:pathLst>
              <a:path h="4846769" w="8192530">
                <a:moveTo>
                  <a:pt x="0" y="0"/>
                </a:moveTo>
                <a:lnTo>
                  <a:pt x="8192530" y="0"/>
                </a:lnTo>
                <a:lnTo>
                  <a:pt x="8192530" y="4846770"/>
                </a:lnTo>
                <a:lnTo>
                  <a:pt x="0" y="4846770"/>
                </a:lnTo>
                <a:lnTo>
                  <a:pt x="0" y="0"/>
                </a:lnTo>
                <a:close/>
              </a:path>
            </a:pathLst>
          </a:custGeom>
          <a:blipFill>
            <a:blip r:embed="rId4"/>
            <a:stretch>
              <a:fillRect l="0" t="0" r="0" b="0"/>
            </a:stretch>
          </a:blipFill>
        </p:spPr>
      </p:sp>
      <p:sp>
        <p:nvSpPr>
          <p:cNvPr name="TextBox 11" id="11"/>
          <p:cNvSpPr txBox="true"/>
          <p:nvPr/>
        </p:nvSpPr>
        <p:spPr>
          <a:xfrm rot="0">
            <a:off x="439450" y="1223573"/>
            <a:ext cx="6027748" cy="533400"/>
          </a:xfrm>
          <a:prstGeom prst="rect">
            <a:avLst/>
          </a:prstGeom>
        </p:spPr>
        <p:txBody>
          <a:bodyPr anchor="t" rtlCol="false" tIns="0" lIns="0" bIns="0" rIns="0">
            <a:spAutoFit/>
          </a:bodyPr>
          <a:lstStyle/>
          <a:p>
            <a:pPr algn="ctr">
              <a:lnSpc>
                <a:spcPts val="4237"/>
              </a:lnSpc>
            </a:pPr>
            <a:r>
              <a:rPr lang="en-US" sz="3530">
                <a:solidFill>
                  <a:srgbClr val="000000"/>
                </a:solidFill>
                <a:latin typeface="League Spartan"/>
                <a:ea typeface="League Spartan"/>
                <a:cs typeface="League Spartan"/>
                <a:sym typeface="League Spartan"/>
              </a:rPr>
              <a:t>DATA VISULAIZATION</a:t>
            </a:r>
          </a:p>
        </p:txBody>
      </p:sp>
      <p:sp>
        <p:nvSpPr>
          <p:cNvPr name="TextBox 12" id="12"/>
          <p:cNvSpPr txBox="true"/>
          <p:nvPr/>
        </p:nvSpPr>
        <p:spPr>
          <a:xfrm rot="0">
            <a:off x="770021" y="2697247"/>
            <a:ext cx="8373979" cy="871835"/>
          </a:xfrm>
          <a:prstGeom prst="rect">
            <a:avLst/>
          </a:prstGeom>
        </p:spPr>
        <p:txBody>
          <a:bodyPr anchor="t" rtlCol="false" tIns="0" lIns="0" bIns="0" rIns="0">
            <a:spAutoFit/>
          </a:bodyPr>
          <a:lstStyle/>
          <a:p>
            <a:pPr algn="ctr" marL="1090464" indent="-545232" lvl="1">
              <a:lnSpc>
                <a:spcPts val="7071"/>
              </a:lnSpc>
              <a:buFont typeface="Arial"/>
              <a:buChar char="•"/>
            </a:pPr>
            <a:r>
              <a:rPr lang="en-US" sz="5050">
                <a:solidFill>
                  <a:srgbClr val="000000"/>
                </a:solidFill>
                <a:latin typeface="Montserrat Classic"/>
                <a:ea typeface="Montserrat Classic"/>
                <a:cs typeface="Montserrat Classic"/>
                <a:sym typeface="Montserrat Classic"/>
              </a:rPr>
              <a:t>Correlation Heatmap:</a:t>
            </a:r>
          </a:p>
        </p:txBody>
      </p:sp>
      <p:sp>
        <p:nvSpPr>
          <p:cNvPr name="TextBox 13" id="13"/>
          <p:cNvSpPr txBox="true"/>
          <p:nvPr/>
        </p:nvSpPr>
        <p:spPr>
          <a:xfrm rot="0">
            <a:off x="2171100" y="3594686"/>
            <a:ext cx="14345654" cy="1012191"/>
          </a:xfrm>
          <a:prstGeom prst="rect">
            <a:avLst/>
          </a:prstGeom>
        </p:spPr>
        <p:txBody>
          <a:bodyPr anchor="t" rtlCol="false" tIns="0" lIns="0" bIns="0" rIns="0">
            <a:spAutoFit/>
          </a:bodyPr>
          <a:lstStyle/>
          <a:p>
            <a:pPr algn="l">
              <a:lnSpc>
                <a:spcPts val="4059"/>
              </a:lnSpc>
              <a:spcBef>
                <a:spcPct val="0"/>
              </a:spcBef>
            </a:pPr>
            <a:r>
              <a:rPr lang="en-US" sz="2899">
                <a:solidFill>
                  <a:srgbClr val="000000"/>
                </a:solidFill>
                <a:latin typeface="Montserrat Classic"/>
                <a:ea typeface="Montserrat Classic"/>
                <a:cs typeface="Montserrat Classic"/>
                <a:sym typeface="Montserrat Classic"/>
              </a:rPr>
              <a:t>A correlation heatmap visualizes the relationships between variables in a dataset.</a:t>
            </a:r>
          </a:p>
        </p:txBody>
      </p:sp>
      <p:sp>
        <p:nvSpPr>
          <p:cNvPr name="TextBox 14" id="14"/>
          <p:cNvSpPr txBox="true"/>
          <p:nvPr/>
        </p:nvSpPr>
        <p:spPr>
          <a:xfrm rot="0">
            <a:off x="467427" y="5095875"/>
            <a:ext cx="8676573" cy="3832225"/>
          </a:xfrm>
          <a:prstGeom prst="rect">
            <a:avLst/>
          </a:prstGeom>
        </p:spPr>
        <p:txBody>
          <a:bodyPr anchor="t" rtlCol="false" tIns="0" lIns="0" bIns="0" rIns="0">
            <a:spAutoFit/>
          </a:bodyPr>
          <a:lstStyle/>
          <a:p>
            <a:pPr algn="l">
              <a:lnSpc>
                <a:spcPts val="3359"/>
              </a:lnSpc>
            </a:pPr>
            <a:r>
              <a:rPr lang="en-US" sz="2399" b="true">
                <a:solidFill>
                  <a:srgbClr val="000000"/>
                </a:solidFill>
                <a:latin typeface="Montserrat Classic Bold"/>
                <a:ea typeface="Montserrat Classic Bold"/>
                <a:cs typeface="Montserrat Classic Bold"/>
                <a:sym typeface="Montserrat Classic Bold"/>
              </a:rPr>
              <a:t>Most related variables: </a:t>
            </a:r>
            <a:r>
              <a:rPr lang="en-US" sz="2399">
                <a:solidFill>
                  <a:srgbClr val="000000"/>
                </a:solidFill>
                <a:latin typeface="Montserrat Classic"/>
                <a:ea typeface="Montserrat Classic"/>
                <a:cs typeface="Montserrat Classic"/>
                <a:sym typeface="Montserrat Classic"/>
              </a:rPr>
              <a:t>(xcoord and longitude) or (ycoord and latitude) Both pairs show perfect correlation (1.0), which is expected if they represent the same data in different formats.</a:t>
            </a:r>
          </a:p>
          <a:p>
            <a:pPr algn="l">
              <a:lnSpc>
                <a:spcPts val="3639"/>
              </a:lnSpc>
            </a:pPr>
          </a:p>
          <a:p>
            <a:pPr algn="l">
              <a:lnSpc>
                <a:spcPts val="3359"/>
              </a:lnSpc>
            </a:pPr>
            <a:r>
              <a:rPr lang="en-US" sz="2399" b="true">
                <a:solidFill>
                  <a:srgbClr val="000000"/>
                </a:solidFill>
                <a:latin typeface="Montserrat Classic Bold"/>
                <a:ea typeface="Montserrat Classic Bold"/>
                <a:cs typeface="Montserrat Classic Bold"/>
                <a:sym typeface="Montserrat Classic Bold"/>
              </a:rPr>
              <a:t>Least related variables: </a:t>
            </a:r>
            <a:r>
              <a:rPr lang="en-US" sz="2399">
                <a:solidFill>
                  <a:srgbClr val="000000"/>
                </a:solidFill>
                <a:latin typeface="Montserrat Classic"/>
                <a:ea typeface="Montserrat Classic"/>
                <a:cs typeface="Montserrat Classic"/>
                <a:sym typeface="Montserrat Classic"/>
              </a:rPr>
              <a:t>mar_id and xcoord/longitude show the lowest correlation (-0.25), zipcode and objectid suggesting little to no relationship with other features</a:t>
            </a:r>
          </a:p>
          <a:p>
            <a:pPr algn="l">
              <a:lnSpc>
                <a:spcPts val="363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DAGYObAa19E</dc:identifier>
  <dcterms:modified xsi:type="dcterms:W3CDTF">2011-08-01T06:04:30Z</dcterms:modified>
  <cp:revision>1</cp:revision>
  <dc:title>Blue and White Minimalist Project Presentation</dc:title>
</cp:coreProperties>
</file>