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1" r:id="rId19"/>
    <p:sldId id="287"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84"/>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8/23/20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3384-BF43-E046-BA3B-E02B2738A139}"/>
              </a:ext>
            </a:extLst>
          </p:cNvPr>
          <p:cNvSpPr>
            <a:spLocks noGrp="1"/>
          </p:cNvSpPr>
          <p:nvPr>
            <p:ph type="ctrTitle"/>
          </p:nvPr>
        </p:nvSpPr>
        <p:spPr/>
        <p:txBody>
          <a:bodyPr/>
          <a:lstStyle/>
          <a:p>
            <a:r>
              <a:rPr lang="en-US" dirty="0"/>
              <a:t>PROBABILITY AND DISTRIBUTION</a:t>
            </a:r>
          </a:p>
        </p:txBody>
      </p:sp>
      <p:sp>
        <p:nvSpPr>
          <p:cNvPr id="3" name="Subtitle 2">
            <a:extLst>
              <a:ext uri="{FF2B5EF4-FFF2-40B4-BE49-F238E27FC236}">
                <a16:creationId xmlns:a16="http://schemas.microsoft.com/office/drawing/2014/main" id="{3C0CB63E-6248-1449-9EF0-07832D6AF5D8}"/>
              </a:ext>
            </a:extLst>
          </p:cNvPr>
          <p:cNvSpPr>
            <a:spLocks noGrp="1"/>
          </p:cNvSpPr>
          <p:nvPr>
            <p:ph type="subTitle" idx="1"/>
          </p:nvPr>
        </p:nvSpPr>
        <p:spPr>
          <a:xfrm>
            <a:off x="4994274" y="6411951"/>
            <a:ext cx="7197726" cy="635619"/>
          </a:xfrm>
        </p:spPr>
        <p:txBody>
          <a:bodyPr>
            <a:normAutofit/>
          </a:bodyPr>
          <a:lstStyle/>
          <a:p>
            <a:r>
              <a:rPr lang="en-US" dirty="0"/>
              <a:t>Dhrub Satyam (Data Scientist)</a:t>
            </a:r>
          </a:p>
        </p:txBody>
      </p:sp>
    </p:spTree>
    <p:extLst>
      <p:ext uri="{BB962C8B-B14F-4D97-AF65-F5344CB8AC3E}">
        <p14:creationId xmlns:p14="http://schemas.microsoft.com/office/powerpoint/2010/main" val="58437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A5F-C90A-C248-BF13-993476CA9B88}"/>
              </a:ext>
            </a:extLst>
          </p:cNvPr>
          <p:cNvSpPr>
            <a:spLocks noGrp="1"/>
          </p:cNvSpPr>
          <p:nvPr>
            <p:ph type="title"/>
          </p:nvPr>
        </p:nvSpPr>
        <p:spPr>
          <a:xfrm>
            <a:off x="685800" y="1"/>
            <a:ext cx="10131425" cy="825190"/>
          </a:xfrm>
        </p:spPr>
        <p:txBody>
          <a:bodyPr/>
          <a:lstStyle/>
          <a:p>
            <a:r>
              <a:rPr lang="en-US" dirty="0"/>
              <a:t>Solutions - 1</a:t>
            </a:r>
          </a:p>
        </p:txBody>
      </p:sp>
      <p:sp>
        <p:nvSpPr>
          <p:cNvPr id="3" name="Content Placeholder 2">
            <a:extLst>
              <a:ext uri="{FF2B5EF4-FFF2-40B4-BE49-F238E27FC236}">
                <a16:creationId xmlns:a16="http://schemas.microsoft.com/office/drawing/2014/main" id="{A75F0F73-6377-C941-9AF2-FCBA1DECB2C6}"/>
              </a:ext>
            </a:extLst>
          </p:cNvPr>
          <p:cNvSpPr>
            <a:spLocks noGrp="1"/>
          </p:cNvSpPr>
          <p:nvPr>
            <p:ph idx="1"/>
          </p:nvPr>
        </p:nvSpPr>
        <p:spPr>
          <a:xfrm>
            <a:off x="685801" y="825191"/>
            <a:ext cx="10131425" cy="5553307"/>
          </a:xfrm>
        </p:spPr>
        <p:txBody>
          <a:bodyPr/>
          <a:lstStyle/>
          <a:p>
            <a:r>
              <a:rPr lang="en-GB" dirty="0"/>
              <a:t>Probability of first shooter hitting the target P (A) = 3/7</a:t>
            </a:r>
          </a:p>
          <a:p>
            <a:r>
              <a:rPr lang="en-GB" dirty="0"/>
              <a:t>Probability of second shooter hitting the target P (B) = 2/5</a:t>
            </a:r>
          </a:p>
          <a:p>
            <a:r>
              <a:rPr lang="en-GB" dirty="0"/>
              <a:t>Event A and B are not mutually exclusive as both the shooters may hit target. Hence the additive rule applicable is</a:t>
            </a:r>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pic>
        <p:nvPicPr>
          <p:cNvPr id="4" name="Picture 3">
            <a:extLst>
              <a:ext uri="{FF2B5EF4-FFF2-40B4-BE49-F238E27FC236}">
                <a16:creationId xmlns:a16="http://schemas.microsoft.com/office/drawing/2014/main" id="{AF928369-F932-5347-B22E-7243F25E3735}"/>
              </a:ext>
            </a:extLst>
          </p:cNvPr>
          <p:cNvPicPr>
            <a:picLocks noChangeAspect="1"/>
          </p:cNvPicPr>
          <p:nvPr/>
        </p:nvPicPr>
        <p:blipFill>
          <a:blip r:embed="rId2"/>
          <a:stretch>
            <a:fillRect/>
          </a:stretch>
        </p:blipFill>
        <p:spPr>
          <a:xfrm>
            <a:off x="3045986" y="3072471"/>
            <a:ext cx="4025900" cy="2374900"/>
          </a:xfrm>
          <a:prstGeom prst="rect">
            <a:avLst/>
          </a:prstGeom>
        </p:spPr>
      </p:pic>
    </p:spTree>
    <p:extLst>
      <p:ext uri="{BB962C8B-B14F-4D97-AF65-F5344CB8AC3E}">
        <p14:creationId xmlns:p14="http://schemas.microsoft.com/office/powerpoint/2010/main" val="258374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A5F-C90A-C248-BF13-993476CA9B88}"/>
              </a:ext>
            </a:extLst>
          </p:cNvPr>
          <p:cNvSpPr>
            <a:spLocks noGrp="1"/>
          </p:cNvSpPr>
          <p:nvPr>
            <p:ph type="title"/>
          </p:nvPr>
        </p:nvSpPr>
        <p:spPr>
          <a:xfrm>
            <a:off x="685800" y="1"/>
            <a:ext cx="10131425" cy="825190"/>
          </a:xfrm>
        </p:spPr>
        <p:txBody>
          <a:bodyPr/>
          <a:lstStyle/>
          <a:p>
            <a:r>
              <a:rPr lang="en-US" dirty="0"/>
              <a:t>Solutions - 2</a:t>
            </a:r>
          </a:p>
        </p:txBody>
      </p:sp>
      <p:sp>
        <p:nvSpPr>
          <p:cNvPr id="3" name="Content Placeholder 2">
            <a:extLst>
              <a:ext uri="{FF2B5EF4-FFF2-40B4-BE49-F238E27FC236}">
                <a16:creationId xmlns:a16="http://schemas.microsoft.com/office/drawing/2014/main" id="{A75F0F73-6377-C941-9AF2-FCBA1DECB2C6}"/>
              </a:ext>
            </a:extLst>
          </p:cNvPr>
          <p:cNvSpPr>
            <a:spLocks noGrp="1"/>
          </p:cNvSpPr>
          <p:nvPr>
            <p:ph idx="1"/>
          </p:nvPr>
        </p:nvSpPr>
        <p:spPr>
          <a:xfrm>
            <a:off x="685801" y="825191"/>
            <a:ext cx="10131425" cy="5553307"/>
          </a:xfrm>
        </p:spPr>
        <p:txBody>
          <a:bodyPr/>
          <a:lstStyle/>
          <a:p>
            <a:r>
              <a:rPr lang="en-GB" dirty="0"/>
              <a:t>Let Event (A) = Draw of a card of king</a:t>
            </a:r>
          </a:p>
          <a:p>
            <a:r>
              <a:rPr lang="en-GB" dirty="0"/>
              <a:t>Event (B) Draw of a card of queen</a:t>
            </a:r>
          </a:p>
          <a:p>
            <a:r>
              <a:rPr lang="en-GB" dirty="0"/>
              <a:t>P (card draw is king or queen) = P (card is king) + P (card is queen)</a:t>
            </a:r>
          </a:p>
          <a:p>
            <a:endParaRPr lang="en-GB" dirty="0"/>
          </a:p>
          <a:p>
            <a:endParaRPr lang="en-GB" dirty="0"/>
          </a:p>
          <a:p>
            <a:endParaRPr lang="en-GB" dirty="0"/>
          </a:p>
          <a:p>
            <a:endParaRPr lang="en-GB" dirty="0"/>
          </a:p>
          <a:p>
            <a:endParaRPr lang="en-GB" dirty="0"/>
          </a:p>
          <a:p>
            <a:endParaRPr lang="en-GB" dirty="0"/>
          </a:p>
          <a:p>
            <a:endParaRPr lang="en-US" dirty="0"/>
          </a:p>
        </p:txBody>
      </p:sp>
      <p:pic>
        <p:nvPicPr>
          <p:cNvPr id="5" name="Picture 4">
            <a:extLst>
              <a:ext uri="{FF2B5EF4-FFF2-40B4-BE49-F238E27FC236}">
                <a16:creationId xmlns:a16="http://schemas.microsoft.com/office/drawing/2014/main" id="{0DC12BF8-88F7-2042-B39D-ACD490A4A158}"/>
              </a:ext>
            </a:extLst>
          </p:cNvPr>
          <p:cNvPicPr>
            <a:picLocks noChangeAspect="1"/>
          </p:cNvPicPr>
          <p:nvPr/>
        </p:nvPicPr>
        <p:blipFill>
          <a:blip r:embed="rId2"/>
          <a:stretch>
            <a:fillRect/>
          </a:stretch>
        </p:blipFill>
        <p:spPr>
          <a:xfrm>
            <a:off x="4025280" y="3429000"/>
            <a:ext cx="2870200" cy="2374900"/>
          </a:xfrm>
          <a:prstGeom prst="rect">
            <a:avLst/>
          </a:prstGeom>
        </p:spPr>
      </p:pic>
    </p:spTree>
    <p:extLst>
      <p:ext uri="{BB962C8B-B14F-4D97-AF65-F5344CB8AC3E}">
        <p14:creationId xmlns:p14="http://schemas.microsoft.com/office/powerpoint/2010/main" val="72200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C19-9583-E54E-B995-2E246B85437F}"/>
              </a:ext>
            </a:extLst>
          </p:cNvPr>
          <p:cNvSpPr>
            <a:spLocks noGrp="1"/>
          </p:cNvSpPr>
          <p:nvPr>
            <p:ph type="title"/>
          </p:nvPr>
        </p:nvSpPr>
        <p:spPr>
          <a:xfrm>
            <a:off x="685800" y="0"/>
            <a:ext cx="10131425" cy="1456267"/>
          </a:xfrm>
        </p:spPr>
        <p:txBody>
          <a:bodyPr/>
          <a:lstStyle/>
          <a:p>
            <a:r>
              <a:rPr lang="en-US" dirty="0"/>
              <a:t>Multiplicative theorem of probability</a:t>
            </a:r>
          </a:p>
        </p:txBody>
      </p:sp>
      <p:sp>
        <p:nvSpPr>
          <p:cNvPr id="6" name="TextBox 5">
            <a:extLst>
              <a:ext uri="{FF2B5EF4-FFF2-40B4-BE49-F238E27FC236}">
                <a16:creationId xmlns:a16="http://schemas.microsoft.com/office/drawing/2014/main" id="{B3C5B971-36C3-CF4D-9124-CF901928CF58}"/>
              </a:ext>
            </a:extLst>
          </p:cNvPr>
          <p:cNvSpPr txBox="1"/>
          <p:nvPr/>
        </p:nvSpPr>
        <p:spPr>
          <a:xfrm>
            <a:off x="925551" y="1552687"/>
            <a:ext cx="10749776" cy="2031325"/>
          </a:xfrm>
          <a:prstGeom prst="rect">
            <a:avLst/>
          </a:prstGeom>
          <a:noFill/>
        </p:spPr>
        <p:txBody>
          <a:bodyPr wrap="square" rtlCol="0">
            <a:spAutoFit/>
          </a:bodyPr>
          <a:lstStyle/>
          <a:p>
            <a:r>
              <a:rPr lang="en-GB" b="1" dirty="0"/>
              <a:t>Statement</a:t>
            </a:r>
            <a:r>
              <a:rPr lang="en-GB" dirty="0"/>
              <a:t>:   The theorem states that the probability of the simultaneous occurrence of two events that are independent is given by the product of their individual probabilities.</a:t>
            </a:r>
          </a:p>
          <a:p>
            <a:endParaRPr lang="en-GB" dirty="0"/>
          </a:p>
          <a:p>
            <a:endParaRPr lang="en-GB" dirty="0"/>
          </a:p>
          <a:p>
            <a:endParaRPr lang="en-GB" dirty="0"/>
          </a:p>
          <a:p>
            <a:endParaRPr lang="en-GB" dirty="0"/>
          </a:p>
          <a:p>
            <a:endParaRPr lang="en-GB" dirty="0"/>
          </a:p>
        </p:txBody>
      </p:sp>
      <p:sp>
        <p:nvSpPr>
          <p:cNvPr id="9" name="TextBox 8">
            <a:extLst>
              <a:ext uri="{FF2B5EF4-FFF2-40B4-BE49-F238E27FC236}">
                <a16:creationId xmlns:a16="http://schemas.microsoft.com/office/drawing/2014/main" id="{187E95C2-C97C-F94D-B5A9-5AE952BCAA60}"/>
              </a:ext>
            </a:extLst>
          </p:cNvPr>
          <p:cNvSpPr txBox="1"/>
          <p:nvPr/>
        </p:nvSpPr>
        <p:spPr>
          <a:xfrm>
            <a:off x="685800" y="3795669"/>
            <a:ext cx="5313556" cy="369332"/>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rgbClr val="FF0000"/>
                </a:solidFill>
              </a:rPr>
              <a:t>For Dependent Events (Conditional Probability)</a:t>
            </a:r>
          </a:p>
        </p:txBody>
      </p:sp>
      <p:sp>
        <p:nvSpPr>
          <p:cNvPr id="10" name="TextBox 9">
            <a:extLst>
              <a:ext uri="{FF2B5EF4-FFF2-40B4-BE49-F238E27FC236}">
                <a16:creationId xmlns:a16="http://schemas.microsoft.com/office/drawing/2014/main" id="{EA498EDF-5EB1-ED48-8EB3-EFF92BA510D7}"/>
              </a:ext>
            </a:extLst>
          </p:cNvPr>
          <p:cNvSpPr txBox="1"/>
          <p:nvPr/>
        </p:nvSpPr>
        <p:spPr>
          <a:xfrm>
            <a:off x="685800" y="1160451"/>
            <a:ext cx="5313556"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For </a:t>
            </a:r>
            <a:r>
              <a:rPr lang="en-GB" b="1" dirty="0">
                <a:solidFill>
                  <a:srgbClr val="FF0000"/>
                </a:solidFill>
              </a:rPr>
              <a:t>Independent Events</a:t>
            </a:r>
          </a:p>
          <a:p>
            <a:pPr marL="285750" indent="-285750">
              <a:buFont typeface="Arial" panose="020B0604020202020204" pitchFamily="34" charset="0"/>
              <a:buChar char="•"/>
            </a:pPr>
            <a:endParaRPr lang="en-US" dirty="0">
              <a:solidFill>
                <a:srgbClr val="FF0000"/>
              </a:solidFill>
            </a:endParaRPr>
          </a:p>
          <a:p>
            <a:endParaRPr lang="en-US" dirty="0"/>
          </a:p>
        </p:txBody>
      </p:sp>
      <p:sp>
        <p:nvSpPr>
          <p:cNvPr id="11" name="TextBox 10">
            <a:extLst>
              <a:ext uri="{FF2B5EF4-FFF2-40B4-BE49-F238E27FC236}">
                <a16:creationId xmlns:a16="http://schemas.microsoft.com/office/drawing/2014/main" id="{62024FBF-6670-054A-89E1-4C0DC4058F9B}"/>
              </a:ext>
            </a:extLst>
          </p:cNvPr>
          <p:cNvSpPr txBox="1"/>
          <p:nvPr/>
        </p:nvSpPr>
        <p:spPr>
          <a:xfrm>
            <a:off x="925551" y="4376658"/>
            <a:ext cx="10749776" cy="1200329"/>
          </a:xfrm>
          <a:prstGeom prst="rect">
            <a:avLst/>
          </a:prstGeom>
          <a:noFill/>
        </p:spPr>
        <p:txBody>
          <a:bodyPr wrap="square" rtlCol="0">
            <a:spAutoFit/>
          </a:bodyPr>
          <a:lstStyle/>
          <a:p>
            <a:r>
              <a:rPr lang="en-GB" dirty="0"/>
              <a:t>If we recall dependent event(), the earlier stated multiplicative theorem is not applicable for dependent events. For dependent event, we have an another theorem called the conditional probability which is given as:</a:t>
            </a:r>
          </a:p>
          <a:p>
            <a:r>
              <a:rPr lang="en-GB" i="1" dirty="0">
                <a:solidFill>
                  <a:srgbClr val="FF0000"/>
                </a:solidFill>
              </a:rPr>
              <a:t>The probability of </a:t>
            </a:r>
            <a:r>
              <a:rPr lang="en-GB" b="1" i="1" dirty="0">
                <a:solidFill>
                  <a:srgbClr val="FF0000"/>
                </a:solidFill>
              </a:rPr>
              <a:t>event B given event A</a:t>
            </a:r>
            <a:r>
              <a:rPr lang="en-GB" i="1" dirty="0">
                <a:solidFill>
                  <a:srgbClr val="FF0000"/>
                </a:solidFill>
              </a:rPr>
              <a:t> equals the probability of </a:t>
            </a:r>
            <a:r>
              <a:rPr lang="en-GB" b="1" i="1" dirty="0">
                <a:solidFill>
                  <a:srgbClr val="FF0000"/>
                </a:solidFill>
              </a:rPr>
              <a:t>event A and event B</a:t>
            </a:r>
            <a:r>
              <a:rPr lang="en-GB" i="1" dirty="0">
                <a:solidFill>
                  <a:srgbClr val="FF0000"/>
                </a:solidFill>
              </a:rPr>
              <a:t> divided by the probability of </a:t>
            </a:r>
            <a:r>
              <a:rPr lang="en-GB" b="1" i="1" dirty="0">
                <a:solidFill>
                  <a:srgbClr val="FF0000"/>
                </a:solidFill>
              </a:rPr>
              <a:t>event A</a:t>
            </a:r>
            <a:endParaRPr lang="en-US" dirty="0">
              <a:solidFill>
                <a:srgbClr val="FF0000"/>
              </a:solidFill>
            </a:endParaRPr>
          </a:p>
        </p:txBody>
      </p:sp>
      <p:pic>
        <p:nvPicPr>
          <p:cNvPr id="7" name="Picture 6">
            <a:extLst>
              <a:ext uri="{FF2B5EF4-FFF2-40B4-BE49-F238E27FC236}">
                <a16:creationId xmlns:a16="http://schemas.microsoft.com/office/drawing/2014/main" id="{49ECE7E0-389A-FD4A-9633-B8918CA4C27E}"/>
              </a:ext>
            </a:extLst>
          </p:cNvPr>
          <p:cNvPicPr>
            <a:picLocks noChangeAspect="1"/>
          </p:cNvPicPr>
          <p:nvPr/>
        </p:nvPicPr>
        <p:blipFill>
          <a:blip r:embed="rId2"/>
          <a:stretch>
            <a:fillRect/>
          </a:stretch>
        </p:blipFill>
        <p:spPr>
          <a:xfrm>
            <a:off x="3589144" y="2295438"/>
            <a:ext cx="2644388" cy="1027159"/>
          </a:xfrm>
          <a:prstGeom prst="rect">
            <a:avLst/>
          </a:prstGeom>
        </p:spPr>
      </p:pic>
      <p:pic>
        <p:nvPicPr>
          <p:cNvPr id="13" name="Picture 12">
            <a:extLst>
              <a:ext uri="{FF2B5EF4-FFF2-40B4-BE49-F238E27FC236}">
                <a16:creationId xmlns:a16="http://schemas.microsoft.com/office/drawing/2014/main" id="{533E2E67-432F-6A4E-ACBE-BF78360B8A31}"/>
              </a:ext>
            </a:extLst>
          </p:cNvPr>
          <p:cNvPicPr>
            <a:picLocks noChangeAspect="1"/>
          </p:cNvPicPr>
          <p:nvPr/>
        </p:nvPicPr>
        <p:blipFill>
          <a:blip r:embed="rId3"/>
          <a:stretch>
            <a:fillRect/>
          </a:stretch>
        </p:blipFill>
        <p:spPr>
          <a:xfrm>
            <a:off x="3589144" y="5696533"/>
            <a:ext cx="2984500" cy="673100"/>
          </a:xfrm>
          <a:prstGeom prst="rect">
            <a:avLst/>
          </a:prstGeom>
        </p:spPr>
      </p:pic>
    </p:spTree>
    <p:extLst>
      <p:ext uri="{BB962C8B-B14F-4D97-AF65-F5344CB8AC3E}">
        <p14:creationId xmlns:p14="http://schemas.microsoft.com/office/powerpoint/2010/main" val="278242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Independent Event: You have a cowboy hat, a top hat, and an Indonesian hat called a songkok. You also have four shirts: white, black, green, and pink. If you choose one hat and one shirt at random, what is the probability that you choose the songkok and the black shirt?</a:t>
            </a:r>
            <a:endParaRPr lang="en-US" dirty="0"/>
          </a:p>
        </p:txBody>
      </p:sp>
    </p:spTree>
    <p:extLst>
      <p:ext uri="{BB962C8B-B14F-4D97-AF65-F5344CB8AC3E}">
        <p14:creationId xmlns:p14="http://schemas.microsoft.com/office/powerpoint/2010/main" val="21743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Independent Event: You have a cowboy hat, a top hat, and an Indonesian hat called a songkok. You also have four shirts: white, black, green, and pink. If you choose one hat and one shirt at random, what is the probability that you choose the songkok and the black shirt?</a:t>
            </a:r>
            <a:endParaRPr lang="en-US" dirty="0"/>
          </a:p>
        </p:txBody>
      </p:sp>
      <p:sp>
        <p:nvSpPr>
          <p:cNvPr id="3" name="TextBox 2">
            <a:extLst>
              <a:ext uri="{FF2B5EF4-FFF2-40B4-BE49-F238E27FC236}">
                <a16:creationId xmlns:a16="http://schemas.microsoft.com/office/drawing/2014/main" id="{F89BE58F-62C6-C34B-AC75-EAAAB763064B}"/>
              </a:ext>
            </a:extLst>
          </p:cNvPr>
          <p:cNvSpPr txBox="1"/>
          <p:nvPr/>
        </p:nvSpPr>
        <p:spPr>
          <a:xfrm>
            <a:off x="735980" y="2709746"/>
            <a:ext cx="11039708" cy="2862322"/>
          </a:xfrm>
          <a:prstGeom prst="rect">
            <a:avLst/>
          </a:prstGeom>
          <a:noFill/>
        </p:spPr>
        <p:txBody>
          <a:bodyPr wrap="square" rtlCol="0">
            <a:spAutoFit/>
          </a:bodyPr>
          <a:lstStyle/>
          <a:p>
            <a:r>
              <a:rPr lang="en-GB" dirty="0"/>
              <a:t>The two events are independent events; the choice of hat has no effect on the choice of shirt.</a:t>
            </a:r>
          </a:p>
          <a:p>
            <a:r>
              <a:rPr lang="en-GB" dirty="0"/>
              <a:t>There are three different hats, so the probability of choosing the songkok is 1/3 . </a:t>
            </a:r>
          </a:p>
          <a:p>
            <a:r>
              <a:rPr lang="en-GB" dirty="0"/>
              <a:t>There are four different shirts, so the probability of choosing the black shirt is 1/4.</a:t>
            </a:r>
          </a:p>
          <a:p>
            <a:endParaRPr lang="en-GB" dirty="0"/>
          </a:p>
          <a:p>
            <a:r>
              <a:rPr lang="en-GB" dirty="0"/>
              <a:t>So, by the Multiplication Rule:</a:t>
            </a:r>
          </a:p>
          <a:p>
            <a:endParaRPr lang="en-GB" dirty="0"/>
          </a:p>
          <a:p>
            <a:r>
              <a:rPr lang="en-GB" dirty="0"/>
              <a:t>P(songkok and black shirt)=(1/3)⋅(1/4)=1/12</a:t>
            </a:r>
          </a:p>
          <a:p>
            <a:br>
              <a:rPr lang="en-GB" dirty="0"/>
            </a:br>
            <a:br>
              <a:rPr lang="en-GB" dirty="0"/>
            </a:br>
            <a:endParaRPr lang="en-US" dirty="0"/>
          </a:p>
        </p:txBody>
      </p:sp>
    </p:spTree>
    <p:extLst>
      <p:ext uri="{BB962C8B-B14F-4D97-AF65-F5344CB8AC3E}">
        <p14:creationId xmlns:p14="http://schemas.microsoft.com/office/powerpoint/2010/main" val="95499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Dependent Event: An urn contains 20 red and 10 blue balls. Two balls are drawn from a bag one after the other without replacement. What is the probability that both the balls drawn are red?</a:t>
            </a:r>
            <a:endParaRPr lang="en-US" dirty="0"/>
          </a:p>
        </p:txBody>
      </p:sp>
    </p:spTree>
    <p:extLst>
      <p:ext uri="{BB962C8B-B14F-4D97-AF65-F5344CB8AC3E}">
        <p14:creationId xmlns:p14="http://schemas.microsoft.com/office/powerpoint/2010/main" val="104859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C518-D7CA-5246-BB4E-DD4608DA28C6}"/>
              </a:ext>
            </a:extLst>
          </p:cNvPr>
          <p:cNvSpPr>
            <a:spLocks noGrp="1"/>
          </p:cNvSpPr>
          <p:nvPr>
            <p:ph type="title"/>
          </p:nvPr>
        </p:nvSpPr>
        <p:spPr>
          <a:xfrm>
            <a:off x="685801" y="0"/>
            <a:ext cx="10131425" cy="672790"/>
          </a:xfrm>
        </p:spPr>
        <p:txBody>
          <a:bodyPr>
            <a:normAutofit/>
          </a:bodyPr>
          <a:lstStyle/>
          <a:p>
            <a:r>
              <a:rPr lang="en-US" sz="2800" dirty="0"/>
              <a:t>MULTIPLICATIVE THEOREM/CONDITIONAL PROBABILITY - EXAMPLES</a:t>
            </a:r>
          </a:p>
        </p:txBody>
      </p:sp>
      <p:sp>
        <p:nvSpPr>
          <p:cNvPr id="6" name="Content Placeholder 5">
            <a:extLst>
              <a:ext uri="{FF2B5EF4-FFF2-40B4-BE49-F238E27FC236}">
                <a16:creationId xmlns:a16="http://schemas.microsoft.com/office/drawing/2014/main" id="{86E0D845-D784-8748-92B3-BFA162D81A97}"/>
              </a:ext>
            </a:extLst>
          </p:cNvPr>
          <p:cNvSpPr>
            <a:spLocks noGrp="1"/>
          </p:cNvSpPr>
          <p:nvPr>
            <p:ph idx="1"/>
          </p:nvPr>
        </p:nvSpPr>
        <p:spPr>
          <a:xfrm>
            <a:off x="685801" y="672791"/>
            <a:ext cx="11089887" cy="1523999"/>
          </a:xfrm>
        </p:spPr>
        <p:txBody>
          <a:bodyPr/>
          <a:lstStyle/>
          <a:p>
            <a:pPr marL="0" indent="0">
              <a:buNone/>
            </a:pPr>
            <a:r>
              <a:rPr lang="en-GB" dirty="0"/>
              <a:t>Dependent Event: An urn contains 20 red and 10 blue balls. Two balls are drawn from a bag one after the other without replacement. What is the probability that both the balls drawn are red?</a:t>
            </a:r>
            <a:endParaRPr lang="en-US" dirty="0"/>
          </a:p>
        </p:txBody>
      </p:sp>
      <p:pic>
        <p:nvPicPr>
          <p:cNvPr id="5" name="Picture 4">
            <a:extLst>
              <a:ext uri="{FF2B5EF4-FFF2-40B4-BE49-F238E27FC236}">
                <a16:creationId xmlns:a16="http://schemas.microsoft.com/office/drawing/2014/main" id="{B04E6D66-2820-434A-88C6-4DD33707AE62}"/>
              </a:ext>
            </a:extLst>
          </p:cNvPr>
          <p:cNvPicPr>
            <a:picLocks noChangeAspect="1"/>
          </p:cNvPicPr>
          <p:nvPr/>
        </p:nvPicPr>
        <p:blipFill>
          <a:blip r:embed="rId2"/>
          <a:stretch>
            <a:fillRect/>
          </a:stretch>
        </p:blipFill>
        <p:spPr>
          <a:xfrm>
            <a:off x="1087554" y="2070409"/>
            <a:ext cx="9169400" cy="4114800"/>
          </a:xfrm>
          <a:prstGeom prst="rect">
            <a:avLst/>
          </a:prstGeom>
        </p:spPr>
      </p:pic>
    </p:spTree>
    <p:extLst>
      <p:ext uri="{BB962C8B-B14F-4D97-AF65-F5344CB8AC3E}">
        <p14:creationId xmlns:p14="http://schemas.microsoft.com/office/powerpoint/2010/main" val="315897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BB5A-977D-5A4D-8642-9C9FFD57F292}"/>
              </a:ext>
            </a:extLst>
          </p:cNvPr>
          <p:cNvSpPr>
            <a:spLocks noGrp="1"/>
          </p:cNvSpPr>
          <p:nvPr>
            <p:ph type="title"/>
          </p:nvPr>
        </p:nvSpPr>
        <p:spPr>
          <a:xfrm>
            <a:off x="250904" y="96645"/>
            <a:ext cx="10131425" cy="457200"/>
          </a:xfrm>
        </p:spPr>
        <p:txBody>
          <a:bodyPr>
            <a:normAutofit fontScale="90000"/>
          </a:bodyPr>
          <a:lstStyle/>
          <a:p>
            <a:r>
              <a:rPr lang="en-US" dirty="0"/>
              <a:t>Bayes Theorem</a:t>
            </a:r>
          </a:p>
        </p:txBody>
      </p:sp>
      <p:sp>
        <p:nvSpPr>
          <p:cNvPr id="3" name="Content Placeholder 2">
            <a:extLst>
              <a:ext uri="{FF2B5EF4-FFF2-40B4-BE49-F238E27FC236}">
                <a16:creationId xmlns:a16="http://schemas.microsoft.com/office/drawing/2014/main" id="{BF856F77-7FC3-DE4E-83E9-4FACF9440418}"/>
              </a:ext>
            </a:extLst>
          </p:cNvPr>
          <p:cNvSpPr>
            <a:spLocks noGrp="1"/>
          </p:cNvSpPr>
          <p:nvPr>
            <p:ph idx="1"/>
          </p:nvPr>
        </p:nvSpPr>
        <p:spPr>
          <a:xfrm>
            <a:off x="250904" y="1903143"/>
            <a:ext cx="11941096" cy="6114584"/>
          </a:xfrm>
        </p:spPr>
        <p:txBody>
          <a:bodyPr/>
          <a:lstStyle/>
          <a:p>
            <a:r>
              <a:rPr lang="en-US" dirty="0"/>
              <a:t>Named after Thomas Bayes </a:t>
            </a:r>
          </a:p>
          <a:p>
            <a:r>
              <a:rPr lang="en-US" dirty="0"/>
              <a:t>Bayes' Theorem describes the probability of an event, based on prior knowledge of conditions that might be related to the event.</a:t>
            </a:r>
          </a:p>
          <a:p>
            <a:r>
              <a:rPr lang="en-US" dirty="0"/>
              <a:t>Note: </a:t>
            </a:r>
            <a:r>
              <a:rPr lang="en-GB" dirty="0"/>
              <a:t>This </a:t>
            </a:r>
            <a:r>
              <a:rPr lang="en-GB" i="1" dirty="0"/>
              <a:t>conditional probability is known as a hypothesis</a:t>
            </a:r>
            <a:r>
              <a:rPr lang="en-GB" dirty="0"/>
              <a:t>. This hypothesis is calculated through previous evidence or knowledge. This conditional probability is the probability of the occurrence of an event, given that some other event has already happened.</a:t>
            </a:r>
          </a:p>
          <a:p>
            <a:endParaRPr lang="en-GB" dirty="0"/>
          </a:p>
          <a:p>
            <a:endParaRPr lang="en-GB" dirty="0"/>
          </a:p>
          <a:p>
            <a:endParaRPr lang="en-GB" dirty="0"/>
          </a:p>
          <a:p>
            <a:endParaRPr lang="en-GB" dirty="0"/>
          </a:p>
          <a:p>
            <a:endParaRPr lang="en-GB" dirty="0"/>
          </a:p>
          <a:p>
            <a:pPr marL="0" indent="0">
              <a:buNone/>
            </a:pPr>
            <a:r>
              <a:rPr lang="en-GB" dirty="0"/>
              <a:t>Example:</a:t>
            </a:r>
          </a:p>
          <a:p>
            <a:pPr marL="0" indent="0">
              <a:buNone/>
            </a:pPr>
            <a:r>
              <a:rPr lang="en-GB" dirty="0"/>
              <a:t>Suppose the weather of the day is cloudy. Now, you need to know whether it would rain today, given the cloudiness of the day. Therefore, you are supposed to calculate the probability of rainfall, given the evidence of cloudiness.</a:t>
            </a:r>
          </a:p>
          <a:p>
            <a:endParaRPr lang="en-GB" dirty="0"/>
          </a:p>
          <a:p>
            <a:endParaRPr lang="en-GB" dirty="0"/>
          </a:p>
          <a:p>
            <a:endParaRPr lang="en-GB" dirty="0"/>
          </a:p>
          <a:p>
            <a:endParaRPr lang="en-GB" dirty="0"/>
          </a:p>
          <a:p>
            <a:endParaRPr lang="en-US" dirty="0"/>
          </a:p>
          <a:p>
            <a:endParaRPr lang="en-US" dirty="0"/>
          </a:p>
        </p:txBody>
      </p:sp>
      <p:pic>
        <p:nvPicPr>
          <p:cNvPr id="4" name="Picture 3">
            <a:extLst>
              <a:ext uri="{FF2B5EF4-FFF2-40B4-BE49-F238E27FC236}">
                <a16:creationId xmlns:a16="http://schemas.microsoft.com/office/drawing/2014/main" id="{F41F0FAC-FB38-A74C-9B3D-09DAE8671C1C}"/>
              </a:ext>
            </a:extLst>
          </p:cNvPr>
          <p:cNvPicPr>
            <a:picLocks noChangeAspect="1"/>
          </p:cNvPicPr>
          <p:nvPr/>
        </p:nvPicPr>
        <p:blipFill>
          <a:blip r:embed="rId2"/>
          <a:stretch>
            <a:fillRect/>
          </a:stretch>
        </p:blipFill>
        <p:spPr>
          <a:xfrm>
            <a:off x="4038444" y="3239430"/>
            <a:ext cx="3111500" cy="1371600"/>
          </a:xfrm>
          <a:prstGeom prst="rect">
            <a:avLst/>
          </a:prstGeom>
        </p:spPr>
      </p:pic>
    </p:spTree>
    <p:extLst>
      <p:ext uri="{BB962C8B-B14F-4D97-AF65-F5344CB8AC3E}">
        <p14:creationId xmlns:p14="http://schemas.microsoft.com/office/powerpoint/2010/main" val="422170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BB5A-977D-5A4D-8642-9C9FFD57F292}"/>
              </a:ext>
            </a:extLst>
          </p:cNvPr>
          <p:cNvSpPr>
            <a:spLocks noGrp="1"/>
          </p:cNvSpPr>
          <p:nvPr>
            <p:ph type="title"/>
          </p:nvPr>
        </p:nvSpPr>
        <p:spPr>
          <a:xfrm>
            <a:off x="250904" y="96645"/>
            <a:ext cx="10131425" cy="457200"/>
          </a:xfrm>
        </p:spPr>
        <p:txBody>
          <a:bodyPr>
            <a:normAutofit fontScale="90000"/>
          </a:bodyPr>
          <a:lstStyle/>
          <a:p>
            <a:r>
              <a:rPr lang="en-US" dirty="0"/>
              <a:t>Bayes Theorem – From where it came?</a:t>
            </a:r>
          </a:p>
        </p:txBody>
      </p:sp>
      <p:sp>
        <p:nvSpPr>
          <p:cNvPr id="3" name="Content Placeholder 2">
            <a:extLst>
              <a:ext uri="{FF2B5EF4-FFF2-40B4-BE49-F238E27FC236}">
                <a16:creationId xmlns:a16="http://schemas.microsoft.com/office/drawing/2014/main" id="{BF856F77-7FC3-DE4E-83E9-4FACF9440418}"/>
              </a:ext>
            </a:extLst>
          </p:cNvPr>
          <p:cNvSpPr>
            <a:spLocks noGrp="1"/>
          </p:cNvSpPr>
          <p:nvPr>
            <p:ph idx="1"/>
          </p:nvPr>
        </p:nvSpPr>
        <p:spPr>
          <a:xfrm>
            <a:off x="250904" y="1903143"/>
            <a:ext cx="11941096" cy="6114584"/>
          </a:xfrm>
        </p:spPr>
        <p:txBody>
          <a:bodyPr/>
          <a:lstStyle/>
          <a:p>
            <a:endParaRPr lang="en-GB" dirty="0"/>
          </a:p>
          <a:p>
            <a:endParaRPr lang="en-GB" dirty="0"/>
          </a:p>
          <a:p>
            <a:pPr marL="0" indent="0">
              <a:buNone/>
            </a:pPr>
            <a:endParaRPr lang="en-GB" dirty="0"/>
          </a:p>
          <a:p>
            <a:pPr marL="0" indent="0">
              <a:buNone/>
            </a:pPr>
            <a:r>
              <a:rPr lang="en-GB" dirty="0"/>
              <a:t>Since </a:t>
            </a:r>
          </a:p>
          <a:p>
            <a:endParaRPr lang="en-GB" dirty="0"/>
          </a:p>
          <a:p>
            <a:pPr marL="0" indent="0">
              <a:buNone/>
            </a:pPr>
            <a:r>
              <a:rPr lang="en-US" dirty="0"/>
              <a:t>Hence, </a:t>
            </a:r>
          </a:p>
          <a:p>
            <a:endParaRPr lang="en-US" dirty="0"/>
          </a:p>
        </p:txBody>
      </p:sp>
      <p:sp>
        <p:nvSpPr>
          <p:cNvPr id="5" name="TextBox 4">
            <a:extLst>
              <a:ext uri="{FF2B5EF4-FFF2-40B4-BE49-F238E27FC236}">
                <a16:creationId xmlns:a16="http://schemas.microsoft.com/office/drawing/2014/main" id="{DEC4C56E-07C3-3D44-B42B-A70D8845D3C0}"/>
              </a:ext>
            </a:extLst>
          </p:cNvPr>
          <p:cNvSpPr txBox="1"/>
          <p:nvPr/>
        </p:nvSpPr>
        <p:spPr>
          <a:xfrm>
            <a:off x="273604" y="724365"/>
            <a:ext cx="10928195" cy="923330"/>
          </a:xfrm>
          <a:prstGeom prst="rect">
            <a:avLst/>
          </a:prstGeom>
          <a:noFill/>
        </p:spPr>
        <p:txBody>
          <a:bodyPr wrap="square" rtlCol="0">
            <a:spAutoFit/>
          </a:bodyPr>
          <a:lstStyle/>
          <a:p>
            <a:r>
              <a:rPr lang="en-US" dirty="0"/>
              <a:t>We know from Conditional Probability:</a:t>
            </a:r>
          </a:p>
          <a:p>
            <a:endParaRPr lang="en-US" dirty="0"/>
          </a:p>
          <a:p>
            <a:endParaRPr lang="en-US" dirty="0"/>
          </a:p>
        </p:txBody>
      </p:sp>
      <p:pic>
        <p:nvPicPr>
          <p:cNvPr id="9" name="Picture 8">
            <a:extLst>
              <a:ext uri="{FF2B5EF4-FFF2-40B4-BE49-F238E27FC236}">
                <a16:creationId xmlns:a16="http://schemas.microsoft.com/office/drawing/2014/main" id="{DFD7D97D-416A-F542-8E65-046C0F541DE5}"/>
              </a:ext>
            </a:extLst>
          </p:cNvPr>
          <p:cNvPicPr>
            <a:picLocks noChangeAspect="1"/>
          </p:cNvPicPr>
          <p:nvPr/>
        </p:nvPicPr>
        <p:blipFill>
          <a:blip r:embed="rId2"/>
          <a:stretch>
            <a:fillRect/>
          </a:stretch>
        </p:blipFill>
        <p:spPr>
          <a:xfrm>
            <a:off x="1813215" y="1251384"/>
            <a:ext cx="2526658" cy="1180800"/>
          </a:xfrm>
          <a:prstGeom prst="rect">
            <a:avLst/>
          </a:prstGeom>
        </p:spPr>
      </p:pic>
      <p:pic>
        <p:nvPicPr>
          <p:cNvPr id="10" name="Picture 9">
            <a:extLst>
              <a:ext uri="{FF2B5EF4-FFF2-40B4-BE49-F238E27FC236}">
                <a16:creationId xmlns:a16="http://schemas.microsoft.com/office/drawing/2014/main" id="{43DEF79C-7240-354D-B2D3-1260CE3AF14A}"/>
              </a:ext>
            </a:extLst>
          </p:cNvPr>
          <p:cNvPicPr>
            <a:picLocks noChangeAspect="1"/>
          </p:cNvPicPr>
          <p:nvPr/>
        </p:nvPicPr>
        <p:blipFill>
          <a:blip r:embed="rId3"/>
          <a:stretch>
            <a:fillRect/>
          </a:stretch>
        </p:blipFill>
        <p:spPr>
          <a:xfrm>
            <a:off x="6096000" y="1251084"/>
            <a:ext cx="2527300" cy="1181100"/>
          </a:xfrm>
          <a:prstGeom prst="rect">
            <a:avLst/>
          </a:prstGeom>
        </p:spPr>
      </p:pic>
      <p:sp>
        <p:nvSpPr>
          <p:cNvPr id="11" name="TextBox 10">
            <a:extLst>
              <a:ext uri="{FF2B5EF4-FFF2-40B4-BE49-F238E27FC236}">
                <a16:creationId xmlns:a16="http://schemas.microsoft.com/office/drawing/2014/main" id="{397395F7-5174-5243-84F3-3B4DDF468AFA}"/>
              </a:ext>
            </a:extLst>
          </p:cNvPr>
          <p:cNvSpPr txBox="1"/>
          <p:nvPr/>
        </p:nvSpPr>
        <p:spPr>
          <a:xfrm>
            <a:off x="273604" y="2718739"/>
            <a:ext cx="2432204" cy="369332"/>
          </a:xfrm>
          <a:prstGeom prst="rect">
            <a:avLst/>
          </a:prstGeom>
          <a:noFill/>
        </p:spPr>
        <p:txBody>
          <a:bodyPr wrap="none" rtlCol="0">
            <a:spAutoFit/>
          </a:bodyPr>
          <a:lstStyle/>
          <a:p>
            <a:r>
              <a:rPr lang="en-US" dirty="0"/>
              <a:t>Rearranging Equation 1:</a:t>
            </a:r>
          </a:p>
        </p:txBody>
      </p:sp>
      <p:pic>
        <p:nvPicPr>
          <p:cNvPr id="12" name="Picture 11">
            <a:extLst>
              <a:ext uri="{FF2B5EF4-FFF2-40B4-BE49-F238E27FC236}">
                <a16:creationId xmlns:a16="http://schemas.microsoft.com/office/drawing/2014/main" id="{ABA2E114-775E-2B4E-80EF-4890FA2C2916}"/>
              </a:ext>
            </a:extLst>
          </p:cNvPr>
          <p:cNvPicPr>
            <a:picLocks noChangeAspect="1"/>
          </p:cNvPicPr>
          <p:nvPr/>
        </p:nvPicPr>
        <p:blipFill>
          <a:blip r:embed="rId4"/>
          <a:stretch>
            <a:fillRect/>
          </a:stretch>
        </p:blipFill>
        <p:spPr>
          <a:xfrm>
            <a:off x="1813215" y="3224086"/>
            <a:ext cx="996892" cy="394995"/>
          </a:xfrm>
          <a:prstGeom prst="rect">
            <a:avLst/>
          </a:prstGeom>
        </p:spPr>
      </p:pic>
      <p:pic>
        <p:nvPicPr>
          <p:cNvPr id="13" name="Picture 12">
            <a:extLst>
              <a:ext uri="{FF2B5EF4-FFF2-40B4-BE49-F238E27FC236}">
                <a16:creationId xmlns:a16="http://schemas.microsoft.com/office/drawing/2014/main" id="{8CFFA701-62BF-DA44-9271-15A60653AA1B}"/>
              </a:ext>
            </a:extLst>
          </p:cNvPr>
          <p:cNvPicPr>
            <a:picLocks noChangeAspect="1"/>
          </p:cNvPicPr>
          <p:nvPr/>
        </p:nvPicPr>
        <p:blipFill>
          <a:blip r:embed="rId5"/>
          <a:stretch>
            <a:fillRect/>
          </a:stretch>
        </p:blipFill>
        <p:spPr>
          <a:xfrm>
            <a:off x="4160916" y="3207617"/>
            <a:ext cx="890586" cy="411040"/>
          </a:xfrm>
          <a:prstGeom prst="rect">
            <a:avLst/>
          </a:prstGeom>
        </p:spPr>
      </p:pic>
      <p:pic>
        <p:nvPicPr>
          <p:cNvPr id="14" name="Picture 13">
            <a:extLst>
              <a:ext uri="{FF2B5EF4-FFF2-40B4-BE49-F238E27FC236}">
                <a16:creationId xmlns:a16="http://schemas.microsoft.com/office/drawing/2014/main" id="{3E2D00CA-C1DE-6B42-94AA-B101F66519C1}"/>
              </a:ext>
            </a:extLst>
          </p:cNvPr>
          <p:cNvPicPr>
            <a:picLocks noChangeAspect="1"/>
          </p:cNvPicPr>
          <p:nvPr/>
        </p:nvPicPr>
        <p:blipFill>
          <a:blip r:embed="rId6"/>
          <a:stretch>
            <a:fillRect/>
          </a:stretch>
        </p:blipFill>
        <p:spPr>
          <a:xfrm>
            <a:off x="5897017" y="3201748"/>
            <a:ext cx="890587" cy="403733"/>
          </a:xfrm>
          <a:prstGeom prst="rect">
            <a:avLst/>
          </a:prstGeom>
        </p:spPr>
      </p:pic>
      <p:sp>
        <p:nvSpPr>
          <p:cNvPr id="15" name="TextBox 14">
            <a:extLst>
              <a:ext uri="{FF2B5EF4-FFF2-40B4-BE49-F238E27FC236}">
                <a16:creationId xmlns:a16="http://schemas.microsoft.com/office/drawing/2014/main" id="{B00C5C2F-CF64-564F-A0A9-61A3CF9227AE}"/>
              </a:ext>
            </a:extLst>
          </p:cNvPr>
          <p:cNvSpPr txBox="1"/>
          <p:nvPr/>
        </p:nvSpPr>
        <p:spPr>
          <a:xfrm>
            <a:off x="3509682" y="3283781"/>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7C599601-FABC-C94D-AE25-92612C78F466}"/>
              </a:ext>
            </a:extLst>
          </p:cNvPr>
          <p:cNvSpPr txBox="1"/>
          <p:nvPr/>
        </p:nvSpPr>
        <p:spPr>
          <a:xfrm>
            <a:off x="5456775" y="3323838"/>
            <a:ext cx="300082"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4DDCBCC2-A406-B340-9EB7-DE556D28AA98}"/>
              </a:ext>
            </a:extLst>
          </p:cNvPr>
          <p:cNvSpPr txBox="1"/>
          <p:nvPr/>
        </p:nvSpPr>
        <p:spPr>
          <a:xfrm>
            <a:off x="273604" y="3903667"/>
            <a:ext cx="1043876" cy="369332"/>
          </a:xfrm>
          <a:prstGeom prst="rect">
            <a:avLst/>
          </a:prstGeom>
          <a:noFill/>
        </p:spPr>
        <p:txBody>
          <a:bodyPr wrap="none" rtlCol="0">
            <a:spAutoFit/>
          </a:bodyPr>
          <a:lstStyle/>
          <a:p>
            <a:r>
              <a:rPr lang="en-US" dirty="0"/>
              <a:t>Similarly:</a:t>
            </a:r>
          </a:p>
        </p:txBody>
      </p:sp>
      <p:pic>
        <p:nvPicPr>
          <p:cNvPr id="18" name="Picture 17">
            <a:extLst>
              <a:ext uri="{FF2B5EF4-FFF2-40B4-BE49-F238E27FC236}">
                <a16:creationId xmlns:a16="http://schemas.microsoft.com/office/drawing/2014/main" id="{3B606A53-FC4C-A840-B7AE-5797C1026C9B}"/>
              </a:ext>
            </a:extLst>
          </p:cNvPr>
          <p:cNvPicPr>
            <a:picLocks noChangeAspect="1"/>
          </p:cNvPicPr>
          <p:nvPr/>
        </p:nvPicPr>
        <p:blipFill>
          <a:blip r:embed="rId7"/>
          <a:stretch>
            <a:fillRect/>
          </a:stretch>
        </p:blipFill>
        <p:spPr>
          <a:xfrm>
            <a:off x="1771663" y="3859295"/>
            <a:ext cx="1346200" cy="431800"/>
          </a:xfrm>
          <a:prstGeom prst="rect">
            <a:avLst/>
          </a:prstGeom>
        </p:spPr>
      </p:pic>
      <p:pic>
        <p:nvPicPr>
          <p:cNvPr id="19" name="Picture 18">
            <a:extLst>
              <a:ext uri="{FF2B5EF4-FFF2-40B4-BE49-F238E27FC236}">
                <a16:creationId xmlns:a16="http://schemas.microsoft.com/office/drawing/2014/main" id="{0B96244A-496D-F441-89F7-8571DC67E020}"/>
              </a:ext>
            </a:extLst>
          </p:cNvPr>
          <p:cNvPicPr>
            <a:picLocks noChangeAspect="1"/>
          </p:cNvPicPr>
          <p:nvPr/>
        </p:nvPicPr>
        <p:blipFill>
          <a:blip r:embed="rId8"/>
          <a:stretch>
            <a:fillRect/>
          </a:stretch>
        </p:blipFill>
        <p:spPr>
          <a:xfrm>
            <a:off x="4143640" y="3861959"/>
            <a:ext cx="1063868" cy="411040"/>
          </a:xfrm>
          <a:prstGeom prst="rect">
            <a:avLst/>
          </a:prstGeom>
        </p:spPr>
      </p:pic>
      <p:pic>
        <p:nvPicPr>
          <p:cNvPr id="20" name="Picture 19">
            <a:extLst>
              <a:ext uri="{FF2B5EF4-FFF2-40B4-BE49-F238E27FC236}">
                <a16:creationId xmlns:a16="http://schemas.microsoft.com/office/drawing/2014/main" id="{0F7A625E-A357-6E45-A3EF-F9DC7697766C}"/>
              </a:ext>
            </a:extLst>
          </p:cNvPr>
          <p:cNvPicPr>
            <a:picLocks noChangeAspect="1"/>
          </p:cNvPicPr>
          <p:nvPr/>
        </p:nvPicPr>
        <p:blipFill>
          <a:blip r:embed="rId9"/>
          <a:stretch>
            <a:fillRect/>
          </a:stretch>
        </p:blipFill>
        <p:spPr>
          <a:xfrm>
            <a:off x="5912863" y="3834202"/>
            <a:ext cx="1063867" cy="425546"/>
          </a:xfrm>
          <a:prstGeom prst="rect">
            <a:avLst/>
          </a:prstGeom>
        </p:spPr>
      </p:pic>
      <p:sp>
        <p:nvSpPr>
          <p:cNvPr id="21" name="TextBox 20">
            <a:extLst>
              <a:ext uri="{FF2B5EF4-FFF2-40B4-BE49-F238E27FC236}">
                <a16:creationId xmlns:a16="http://schemas.microsoft.com/office/drawing/2014/main" id="{2E8F4745-06BA-9446-BC32-ADD1E3E1C136}"/>
              </a:ext>
            </a:extLst>
          </p:cNvPr>
          <p:cNvSpPr txBox="1"/>
          <p:nvPr/>
        </p:nvSpPr>
        <p:spPr>
          <a:xfrm>
            <a:off x="3504489" y="3932682"/>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741B4731-43E8-8B41-84E9-48081A3B2312}"/>
              </a:ext>
            </a:extLst>
          </p:cNvPr>
          <p:cNvSpPr txBox="1"/>
          <p:nvPr/>
        </p:nvSpPr>
        <p:spPr>
          <a:xfrm>
            <a:off x="5441482" y="3948618"/>
            <a:ext cx="300082" cy="369332"/>
          </a:xfrm>
          <a:prstGeom prst="rect">
            <a:avLst/>
          </a:prstGeom>
          <a:noFill/>
        </p:spPr>
        <p:txBody>
          <a:bodyPr wrap="none" rtlCol="0">
            <a:spAutoFit/>
          </a:bodyPr>
          <a:lstStyle/>
          <a:p>
            <a:r>
              <a:rPr lang="en-US" dirty="0"/>
              <a:t>*</a:t>
            </a:r>
          </a:p>
        </p:txBody>
      </p:sp>
      <p:pic>
        <p:nvPicPr>
          <p:cNvPr id="23" name="Picture 22">
            <a:extLst>
              <a:ext uri="{FF2B5EF4-FFF2-40B4-BE49-F238E27FC236}">
                <a16:creationId xmlns:a16="http://schemas.microsoft.com/office/drawing/2014/main" id="{4466F496-1EF0-8F49-96D1-CCB9685330FA}"/>
              </a:ext>
            </a:extLst>
          </p:cNvPr>
          <p:cNvPicPr>
            <a:picLocks noChangeAspect="1"/>
          </p:cNvPicPr>
          <p:nvPr/>
        </p:nvPicPr>
        <p:blipFill>
          <a:blip r:embed="rId7"/>
          <a:stretch>
            <a:fillRect/>
          </a:stretch>
        </p:blipFill>
        <p:spPr>
          <a:xfrm>
            <a:off x="4160917" y="4699754"/>
            <a:ext cx="1470449" cy="471653"/>
          </a:xfrm>
          <a:prstGeom prst="rect">
            <a:avLst/>
          </a:prstGeom>
        </p:spPr>
      </p:pic>
      <p:pic>
        <p:nvPicPr>
          <p:cNvPr id="24" name="Picture 23">
            <a:extLst>
              <a:ext uri="{FF2B5EF4-FFF2-40B4-BE49-F238E27FC236}">
                <a16:creationId xmlns:a16="http://schemas.microsoft.com/office/drawing/2014/main" id="{8BBAB69A-63F6-8F49-9AE7-7C5776DA1574}"/>
              </a:ext>
            </a:extLst>
          </p:cNvPr>
          <p:cNvPicPr>
            <a:picLocks noChangeAspect="1"/>
          </p:cNvPicPr>
          <p:nvPr/>
        </p:nvPicPr>
        <p:blipFill>
          <a:blip r:embed="rId4"/>
          <a:stretch>
            <a:fillRect/>
          </a:stretch>
        </p:blipFill>
        <p:spPr>
          <a:xfrm>
            <a:off x="1784524" y="4703049"/>
            <a:ext cx="1181700" cy="468221"/>
          </a:xfrm>
          <a:prstGeom prst="rect">
            <a:avLst/>
          </a:prstGeom>
        </p:spPr>
      </p:pic>
      <p:sp>
        <p:nvSpPr>
          <p:cNvPr id="25" name="TextBox 24">
            <a:extLst>
              <a:ext uri="{FF2B5EF4-FFF2-40B4-BE49-F238E27FC236}">
                <a16:creationId xmlns:a16="http://schemas.microsoft.com/office/drawing/2014/main" id="{8D042CF4-4DEA-9D47-A012-36D0B6AE3023}"/>
              </a:ext>
            </a:extLst>
          </p:cNvPr>
          <p:cNvSpPr txBox="1"/>
          <p:nvPr/>
        </p:nvSpPr>
        <p:spPr>
          <a:xfrm>
            <a:off x="3509682" y="4775769"/>
            <a:ext cx="300082" cy="369332"/>
          </a:xfrm>
          <a:prstGeom prst="rect">
            <a:avLst/>
          </a:prstGeom>
          <a:noFill/>
        </p:spPr>
        <p:txBody>
          <a:bodyPr wrap="none" rtlCol="0">
            <a:spAutoFit/>
          </a:bodyPr>
          <a:lstStyle/>
          <a:p>
            <a:r>
              <a:rPr lang="en-US" dirty="0"/>
              <a:t>=</a:t>
            </a:r>
          </a:p>
        </p:txBody>
      </p:sp>
      <p:pic>
        <p:nvPicPr>
          <p:cNvPr id="26" name="Picture 25">
            <a:extLst>
              <a:ext uri="{FF2B5EF4-FFF2-40B4-BE49-F238E27FC236}">
                <a16:creationId xmlns:a16="http://schemas.microsoft.com/office/drawing/2014/main" id="{4F3B9B00-7BC7-C644-ABAF-22039245D302}"/>
              </a:ext>
            </a:extLst>
          </p:cNvPr>
          <p:cNvPicPr>
            <a:picLocks noChangeAspect="1"/>
          </p:cNvPicPr>
          <p:nvPr/>
        </p:nvPicPr>
        <p:blipFill>
          <a:blip r:embed="rId10"/>
          <a:stretch>
            <a:fillRect/>
          </a:stretch>
        </p:blipFill>
        <p:spPr>
          <a:xfrm>
            <a:off x="1784524" y="5580549"/>
            <a:ext cx="3276600" cy="431800"/>
          </a:xfrm>
          <a:prstGeom prst="rect">
            <a:avLst/>
          </a:prstGeom>
        </p:spPr>
      </p:pic>
      <p:sp>
        <p:nvSpPr>
          <p:cNvPr id="27" name="TextBox 26">
            <a:extLst>
              <a:ext uri="{FF2B5EF4-FFF2-40B4-BE49-F238E27FC236}">
                <a16:creationId xmlns:a16="http://schemas.microsoft.com/office/drawing/2014/main" id="{F58EFDB6-4643-104C-8F3C-BEEC9D419E73}"/>
              </a:ext>
            </a:extLst>
          </p:cNvPr>
          <p:cNvSpPr txBox="1"/>
          <p:nvPr/>
        </p:nvSpPr>
        <p:spPr>
          <a:xfrm>
            <a:off x="273604" y="6447435"/>
            <a:ext cx="901209" cy="369332"/>
          </a:xfrm>
          <a:prstGeom prst="rect">
            <a:avLst/>
          </a:prstGeom>
          <a:noFill/>
        </p:spPr>
        <p:txBody>
          <a:bodyPr wrap="none" rtlCol="0">
            <a:spAutoFit/>
          </a:bodyPr>
          <a:lstStyle/>
          <a:p>
            <a:r>
              <a:rPr lang="en-US" dirty="0"/>
              <a:t>Finally: </a:t>
            </a:r>
          </a:p>
        </p:txBody>
      </p:sp>
      <p:pic>
        <p:nvPicPr>
          <p:cNvPr id="28" name="Picture 27">
            <a:extLst>
              <a:ext uri="{FF2B5EF4-FFF2-40B4-BE49-F238E27FC236}">
                <a16:creationId xmlns:a16="http://schemas.microsoft.com/office/drawing/2014/main" id="{E975E1E3-5918-E843-BD08-FFA72864AA5D}"/>
              </a:ext>
            </a:extLst>
          </p:cNvPr>
          <p:cNvPicPr>
            <a:picLocks noChangeAspect="1"/>
          </p:cNvPicPr>
          <p:nvPr/>
        </p:nvPicPr>
        <p:blipFill>
          <a:blip r:embed="rId11"/>
          <a:stretch>
            <a:fillRect/>
          </a:stretch>
        </p:blipFill>
        <p:spPr>
          <a:xfrm>
            <a:off x="6594744" y="5837682"/>
            <a:ext cx="2314610" cy="1020318"/>
          </a:xfrm>
          <a:prstGeom prst="rect">
            <a:avLst/>
          </a:prstGeom>
        </p:spPr>
      </p:pic>
      <p:cxnSp>
        <p:nvCxnSpPr>
          <p:cNvPr id="30" name="Straight Arrow Connector 29">
            <a:extLst>
              <a:ext uri="{FF2B5EF4-FFF2-40B4-BE49-F238E27FC236}">
                <a16:creationId xmlns:a16="http://schemas.microsoft.com/office/drawing/2014/main" id="{BA9C65C4-8A95-6246-A13E-239AAF48418E}"/>
              </a:ext>
            </a:extLst>
          </p:cNvPr>
          <p:cNvCxnSpPr/>
          <p:nvPr/>
        </p:nvCxnSpPr>
        <p:spPr>
          <a:xfrm>
            <a:off x="1550020" y="6568068"/>
            <a:ext cx="454598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81838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BB5A-977D-5A4D-8642-9C9FFD57F292}"/>
              </a:ext>
            </a:extLst>
          </p:cNvPr>
          <p:cNvSpPr>
            <a:spLocks noGrp="1"/>
          </p:cNvSpPr>
          <p:nvPr>
            <p:ph type="title"/>
          </p:nvPr>
        </p:nvSpPr>
        <p:spPr>
          <a:xfrm>
            <a:off x="250904" y="96645"/>
            <a:ext cx="10131425" cy="457200"/>
          </a:xfrm>
        </p:spPr>
        <p:txBody>
          <a:bodyPr>
            <a:normAutofit fontScale="90000"/>
          </a:bodyPr>
          <a:lstStyle/>
          <a:p>
            <a:r>
              <a:rPr lang="en-US" dirty="0"/>
              <a:t>Bayes Theorem – Generalized Form?</a:t>
            </a:r>
          </a:p>
        </p:txBody>
      </p:sp>
      <p:pic>
        <p:nvPicPr>
          <p:cNvPr id="29" name="Picture 28">
            <a:extLst>
              <a:ext uri="{FF2B5EF4-FFF2-40B4-BE49-F238E27FC236}">
                <a16:creationId xmlns:a16="http://schemas.microsoft.com/office/drawing/2014/main" id="{753D4AD2-D606-FA4F-8DC7-E0E993377058}"/>
              </a:ext>
            </a:extLst>
          </p:cNvPr>
          <p:cNvPicPr>
            <a:picLocks noChangeAspect="1"/>
          </p:cNvPicPr>
          <p:nvPr/>
        </p:nvPicPr>
        <p:blipFill>
          <a:blip r:embed="rId2"/>
          <a:stretch>
            <a:fillRect/>
          </a:stretch>
        </p:blipFill>
        <p:spPr>
          <a:xfrm>
            <a:off x="0" y="1335668"/>
            <a:ext cx="4250009" cy="1279573"/>
          </a:xfrm>
          <a:prstGeom prst="rect">
            <a:avLst/>
          </a:prstGeom>
        </p:spPr>
      </p:pic>
      <p:pic>
        <p:nvPicPr>
          <p:cNvPr id="31" name="Picture 30">
            <a:extLst>
              <a:ext uri="{FF2B5EF4-FFF2-40B4-BE49-F238E27FC236}">
                <a16:creationId xmlns:a16="http://schemas.microsoft.com/office/drawing/2014/main" id="{3D866091-8FB6-5B42-B025-6028D29D1F40}"/>
              </a:ext>
            </a:extLst>
          </p:cNvPr>
          <p:cNvPicPr>
            <a:picLocks noChangeAspect="1"/>
          </p:cNvPicPr>
          <p:nvPr/>
        </p:nvPicPr>
        <p:blipFill>
          <a:blip r:embed="rId3"/>
          <a:stretch>
            <a:fillRect/>
          </a:stretch>
        </p:blipFill>
        <p:spPr>
          <a:xfrm>
            <a:off x="4914900" y="1223810"/>
            <a:ext cx="7061510" cy="1391431"/>
          </a:xfrm>
          <a:prstGeom prst="rect">
            <a:avLst/>
          </a:prstGeom>
        </p:spPr>
      </p:pic>
    </p:spTree>
    <p:extLst>
      <p:ext uri="{BB962C8B-B14F-4D97-AF65-F5344CB8AC3E}">
        <p14:creationId xmlns:p14="http://schemas.microsoft.com/office/powerpoint/2010/main" val="167599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a:t>
            </a:r>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685800" y="414326"/>
            <a:ext cx="10131425" cy="5481650"/>
          </a:xfrm>
        </p:spPr>
        <p:txBody>
          <a:bodyPr/>
          <a:lstStyle/>
          <a:p>
            <a:r>
              <a:rPr lang="en-GB" dirty="0"/>
              <a:t>Probability implies 'likelihood' or 'chance'. When an event is certain to happen then the probability of occurrence of that event is 1 and when it is certain that the event cannot happen then the probability of that event is 0.</a:t>
            </a:r>
          </a:p>
          <a:p>
            <a:r>
              <a:rPr lang="en-GB" dirty="0"/>
              <a:t>Hence the value of probability ranges from 0 to 1.</a:t>
            </a:r>
          </a:p>
          <a:p>
            <a:pPr marL="0" indent="0">
              <a:buNone/>
            </a:pPr>
            <a:r>
              <a:rPr lang="en-GB" sz="2400" dirty="0"/>
              <a:t>Classical Definition of Probability</a:t>
            </a:r>
          </a:p>
          <a:p>
            <a:r>
              <a:rPr lang="en-GB" dirty="0"/>
              <a:t>As the name suggests the classical approach to defining probability is the oldest approach. It states that if there are n exhaustive, mutually exclusive and equally likely cases out of which m cases are favourable to the happening of event A,</a:t>
            </a:r>
          </a:p>
          <a:p>
            <a:r>
              <a:rPr lang="en-GB" dirty="0"/>
              <a:t>Then the probabilities of event A is defined as given by the following probability function:</a:t>
            </a:r>
          </a:p>
          <a:p>
            <a:endParaRPr lang="en-GB" dirty="0"/>
          </a:p>
          <a:p>
            <a:endParaRPr lang="en-US" dirty="0"/>
          </a:p>
        </p:txBody>
      </p:sp>
      <p:pic>
        <p:nvPicPr>
          <p:cNvPr id="5" name="Picture 4">
            <a:extLst>
              <a:ext uri="{FF2B5EF4-FFF2-40B4-BE49-F238E27FC236}">
                <a16:creationId xmlns:a16="http://schemas.microsoft.com/office/drawing/2014/main" id="{39F250E4-974E-EF44-A3FE-1A152E3816DD}"/>
              </a:ext>
            </a:extLst>
          </p:cNvPr>
          <p:cNvPicPr>
            <a:picLocks noChangeAspect="1"/>
          </p:cNvPicPr>
          <p:nvPr/>
        </p:nvPicPr>
        <p:blipFill>
          <a:blip r:embed="rId2"/>
          <a:stretch>
            <a:fillRect/>
          </a:stretch>
        </p:blipFill>
        <p:spPr>
          <a:xfrm>
            <a:off x="3797610" y="4631577"/>
            <a:ext cx="3195192" cy="1678724"/>
          </a:xfrm>
          <a:prstGeom prst="rect">
            <a:avLst/>
          </a:prstGeom>
        </p:spPr>
      </p:pic>
    </p:spTree>
    <p:extLst>
      <p:ext uri="{BB962C8B-B14F-4D97-AF65-F5344CB8AC3E}">
        <p14:creationId xmlns:p14="http://schemas.microsoft.com/office/powerpoint/2010/main" val="3702271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E00-6BA4-F142-8D9A-36645D7D5EB6}"/>
              </a:ext>
            </a:extLst>
          </p:cNvPr>
          <p:cNvSpPr>
            <a:spLocks noGrp="1"/>
          </p:cNvSpPr>
          <p:nvPr>
            <p:ph type="title"/>
          </p:nvPr>
        </p:nvSpPr>
        <p:spPr>
          <a:xfrm>
            <a:off x="0" y="0"/>
            <a:ext cx="10131425" cy="628185"/>
          </a:xfrm>
        </p:spPr>
        <p:txBody>
          <a:bodyPr>
            <a:normAutofit fontScale="90000"/>
          </a:bodyPr>
          <a:lstStyle/>
          <a:p>
            <a:r>
              <a:rPr lang="en-US" dirty="0"/>
              <a:t>Bayes Theorem - Examples</a:t>
            </a:r>
          </a:p>
        </p:txBody>
      </p:sp>
      <p:sp>
        <p:nvSpPr>
          <p:cNvPr id="3" name="Content Placeholder 2">
            <a:extLst>
              <a:ext uri="{FF2B5EF4-FFF2-40B4-BE49-F238E27FC236}">
                <a16:creationId xmlns:a16="http://schemas.microsoft.com/office/drawing/2014/main" id="{567B12E2-B86E-0D45-8629-67001EE51EBC}"/>
              </a:ext>
            </a:extLst>
          </p:cNvPr>
          <p:cNvSpPr>
            <a:spLocks noGrp="1"/>
          </p:cNvSpPr>
          <p:nvPr>
            <p:ph idx="1"/>
          </p:nvPr>
        </p:nvSpPr>
        <p:spPr>
          <a:xfrm>
            <a:off x="97961" y="1338146"/>
            <a:ext cx="12102789" cy="6311589"/>
          </a:xfrm>
        </p:spPr>
        <p:txBody>
          <a:bodyPr/>
          <a:lstStyle/>
          <a:p>
            <a:r>
              <a:rPr lang="en-GB" dirty="0"/>
              <a:t>Epidemiologists claim that the probability of breast cancer among Caucasian women in their mid -50s is </a:t>
            </a:r>
            <a:r>
              <a:rPr lang="en-GB" dirty="0">
                <a:solidFill>
                  <a:srgbClr val="FF0000"/>
                </a:solidFill>
                <a:highlight>
                  <a:srgbClr val="FFFF00"/>
                </a:highlight>
              </a:rPr>
              <a:t>0.005</a:t>
            </a:r>
            <a:r>
              <a:rPr lang="en-GB" dirty="0"/>
              <a:t>. An established test identified people who had breast cancer and those that were healthy. A new mammography test in clinical trials has a probability of </a:t>
            </a:r>
            <a:r>
              <a:rPr lang="en-GB" dirty="0">
                <a:solidFill>
                  <a:srgbClr val="00B050"/>
                </a:solidFill>
                <a:highlight>
                  <a:srgbClr val="FFFF00"/>
                </a:highlight>
              </a:rPr>
              <a:t>0.85</a:t>
            </a:r>
            <a:r>
              <a:rPr lang="en-GB" dirty="0"/>
              <a:t> for detecting cancer correctly. In women without breast cancer, it has a chance of </a:t>
            </a:r>
            <a:r>
              <a:rPr lang="en-GB" dirty="0">
                <a:solidFill>
                  <a:srgbClr val="7030A0"/>
                </a:solidFill>
                <a:highlight>
                  <a:srgbClr val="FFFF00"/>
                </a:highlight>
              </a:rPr>
              <a:t>0.925</a:t>
            </a:r>
            <a:r>
              <a:rPr lang="en-GB" dirty="0"/>
              <a:t> for a negative result. If a 55-year-old Caucasian woman tests positive for breast cancer, what is the probability that she, in fact, has breast cancer?</a:t>
            </a:r>
          </a:p>
          <a:p>
            <a:pPr marL="0" indent="0">
              <a:buNone/>
            </a:pPr>
            <a:r>
              <a:rPr lang="en-GB" dirty="0"/>
              <a:t>Solution: </a:t>
            </a:r>
          </a:p>
          <a:p>
            <a:r>
              <a:rPr lang="en-GB" sz="1100" dirty="0"/>
              <a:t>P(Cancer) = 0.005</a:t>
            </a:r>
          </a:p>
          <a:p>
            <a:r>
              <a:rPr lang="en-GB" sz="1100" dirty="0"/>
              <a:t>P(Test Positive | Cancer) = 0.85</a:t>
            </a:r>
          </a:p>
          <a:p>
            <a:r>
              <a:rPr lang="en-GB" sz="1100" dirty="0"/>
              <a:t>P(Test -</a:t>
            </a:r>
            <a:r>
              <a:rPr lang="en-GB" sz="1100" dirty="0" err="1"/>
              <a:t>ve|No</a:t>
            </a:r>
            <a:r>
              <a:rPr lang="en-GB" sz="1100" dirty="0"/>
              <a:t> cancer) = 0.925</a:t>
            </a:r>
          </a:p>
          <a:p>
            <a:r>
              <a:rPr lang="en-GB" sz="1100" dirty="0"/>
              <a:t>P(</a:t>
            </a:r>
            <a:r>
              <a:rPr lang="en-GB" sz="1100" dirty="0" err="1"/>
              <a:t>Cancer|Test</a:t>
            </a:r>
            <a:r>
              <a:rPr lang="en-GB" sz="1100" dirty="0"/>
              <a:t> +</a:t>
            </a:r>
            <a:r>
              <a:rPr lang="en-GB" sz="1100" dirty="0" err="1"/>
              <a:t>ve</a:t>
            </a:r>
            <a:r>
              <a:rPr lang="en-GB" sz="1100" dirty="0"/>
              <a:t>)= P(Cancer) * P(Test Positive | Cancer) / P(Test Positive)</a:t>
            </a:r>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pic>
        <p:nvPicPr>
          <p:cNvPr id="4" name="Picture 3">
            <a:extLst>
              <a:ext uri="{FF2B5EF4-FFF2-40B4-BE49-F238E27FC236}">
                <a16:creationId xmlns:a16="http://schemas.microsoft.com/office/drawing/2014/main" id="{B0EFA210-53DB-C84F-9B87-E84B49B80B2B}"/>
              </a:ext>
            </a:extLst>
          </p:cNvPr>
          <p:cNvPicPr>
            <a:picLocks noChangeAspect="1"/>
          </p:cNvPicPr>
          <p:nvPr/>
        </p:nvPicPr>
        <p:blipFill>
          <a:blip r:embed="rId2"/>
          <a:stretch>
            <a:fillRect/>
          </a:stretch>
        </p:blipFill>
        <p:spPr>
          <a:xfrm>
            <a:off x="1392044" y="4700704"/>
            <a:ext cx="8382000" cy="1638300"/>
          </a:xfrm>
          <a:prstGeom prst="rect">
            <a:avLst/>
          </a:prstGeom>
        </p:spPr>
      </p:pic>
      <p:pic>
        <p:nvPicPr>
          <p:cNvPr id="5" name="Picture 4">
            <a:extLst>
              <a:ext uri="{FF2B5EF4-FFF2-40B4-BE49-F238E27FC236}">
                <a16:creationId xmlns:a16="http://schemas.microsoft.com/office/drawing/2014/main" id="{AD424A8E-4625-764A-87B2-D841D0040389}"/>
              </a:ext>
            </a:extLst>
          </p:cNvPr>
          <p:cNvPicPr>
            <a:picLocks noChangeAspect="1"/>
          </p:cNvPicPr>
          <p:nvPr/>
        </p:nvPicPr>
        <p:blipFill>
          <a:blip r:embed="rId3"/>
          <a:stretch>
            <a:fillRect/>
          </a:stretch>
        </p:blipFill>
        <p:spPr>
          <a:xfrm>
            <a:off x="5065712" y="2325943"/>
            <a:ext cx="6562493" cy="1919032"/>
          </a:xfrm>
          <a:prstGeom prst="rect">
            <a:avLst/>
          </a:prstGeom>
        </p:spPr>
      </p:pic>
    </p:spTree>
    <p:extLst>
      <p:ext uri="{BB962C8B-B14F-4D97-AF65-F5344CB8AC3E}">
        <p14:creationId xmlns:p14="http://schemas.microsoft.com/office/powerpoint/2010/main" val="351017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a:t>
            </a:r>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0" y="1075267"/>
            <a:ext cx="10131425" cy="3251406"/>
          </a:xfrm>
        </p:spPr>
        <p:txBody>
          <a:bodyPr>
            <a:normAutofit lnSpcReduction="10000"/>
          </a:bodyPr>
          <a:lstStyle/>
          <a:p>
            <a:pPr marL="0" indent="0">
              <a:buNone/>
            </a:pPr>
            <a:r>
              <a:rPr lang="en-GB" dirty="0"/>
              <a:t>Example</a:t>
            </a:r>
          </a:p>
          <a:p>
            <a:pPr marL="0" indent="0">
              <a:buNone/>
            </a:pPr>
            <a:r>
              <a:rPr lang="en-GB" b="1" dirty="0"/>
              <a:t>Problem Statement:</a:t>
            </a:r>
            <a:endParaRPr lang="en-GB" dirty="0"/>
          </a:p>
          <a:p>
            <a:r>
              <a:rPr lang="en-GB" dirty="0"/>
              <a:t>A coin is tossed. What is the probability of getting a head?</a:t>
            </a:r>
          </a:p>
          <a:p>
            <a:pPr marL="0" indent="0">
              <a:buNone/>
            </a:pPr>
            <a:endParaRPr lang="en-GB" b="1" dirty="0"/>
          </a:p>
          <a:p>
            <a:pPr marL="0" indent="0">
              <a:buNone/>
            </a:pPr>
            <a:r>
              <a:rPr lang="en-GB" b="1" dirty="0"/>
              <a:t>Solution:</a:t>
            </a:r>
          </a:p>
          <a:p>
            <a:pPr marL="0" indent="0">
              <a:buNone/>
            </a:pPr>
            <a:endParaRPr lang="en-GB" dirty="0"/>
          </a:p>
          <a:p>
            <a:r>
              <a:rPr lang="en-GB" dirty="0"/>
              <a:t>Number of outcomes favourable to head (m) = 1</a:t>
            </a:r>
          </a:p>
          <a:p>
            <a:r>
              <a:rPr lang="en-GB" dirty="0"/>
              <a:t>Total number of outcomes (n) = 2 (i.e. head or tail)</a:t>
            </a:r>
          </a:p>
          <a:p>
            <a:endParaRPr lang="en-GB" dirty="0"/>
          </a:p>
          <a:p>
            <a:endParaRPr lang="en-US" dirty="0"/>
          </a:p>
        </p:txBody>
      </p:sp>
      <p:pic>
        <p:nvPicPr>
          <p:cNvPr id="5" name="Picture 4">
            <a:extLst>
              <a:ext uri="{FF2B5EF4-FFF2-40B4-BE49-F238E27FC236}">
                <a16:creationId xmlns:a16="http://schemas.microsoft.com/office/drawing/2014/main" id="{39F250E4-974E-EF44-A3FE-1A152E3816DD}"/>
              </a:ext>
            </a:extLst>
          </p:cNvPr>
          <p:cNvPicPr>
            <a:picLocks noChangeAspect="1"/>
          </p:cNvPicPr>
          <p:nvPr/>
        </p:nvPicPr>
        <p:blipFill>
          <a:blip r:embed="rId2"/>
          <a:stretch>
            <a:fillRect/>
          </a:stretch>
        </p:blipFill>
        <p:spPr>
          <a:xfrm>
            <a:off x="8548030" y="1465921"/>
            <a:ext cx="3195192" cy="1678724"/>
          </a:xfrm>
          <a:prstGeom prst="rect">
            <a:avLst/>
          </a:prstGeom>
        </p:spPr>
      </p:pic>
    </p:spTree>
    <p:extLst>
      <p:ext uri="{BB962C8B-B14F-4D97-AF65-F5344CB8AC3E}">
        <p14:creationId xmlns:p14="http://schemas.microsoft.com/office/powerpoint/2010/main" val="325097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541866"/>
            <a:ext cx="10131425" cy="1066800"/>
          </a:xfrm>
        </p:spPr>
        <p:txBody>
          <a:bodyPr>
            <a:normAutofit fontScale="90000"/>
          </a:bodyPr>
          <a:lstStyle/>
          <a:p>
            <a:r>
              <a:rPr lang="en-US" dirty="0"/>
              <a:t>PROBABILITY - </a:t>
            </a:r>
            <a:r>
              <a:rPr lang="en-GB" dirty="0"/>
              <a:t>Basic Concepts</a:t>
            </a:r>
            <a:br>
              <a:rPr lang="en-GB" dirty="0"/>
            </a:b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1" y="1608666"/>
            <a:ext cx="9885556" cy="5137821"/>
          </a:xfrm>
        </p:spPr>
        <p:txBody>
          <a:bodyPr>
            <a:normAutofit lnSpcReduction="10000"/>
          </a:bodyPr>
          <a:lstStyle/>
          <a:p>
            <a:r>
              <a:rPr lang="en-GB" sz="2000" b="1" dirty="0">
                <a:solidFill>
                  <a:srgbClr val="FF0000"/>
                </a:solidFill>
              </a:rPr>
              <a:t>Random Experiment</a:t>
            </a:r>
          </a:p>
          <a:p>
            <a:pPr marL="0" indent="0">
              <a:buNone/>
            </a:pPr>
            <a:r>
              <a:rPr lang="en-GB" dirty="0"/>
              <a:t>An experiment is said to be a random experiment, if it's out-come can't be predicted with certainty.</a:t>
            </a:r>
          </a:p>
          <a:p>
            <a:pPr marL="0" indent="0">
              <a:buNone/>
            </a:pPr>
            <a:r>
              <a:rPr lang="en-GB" dirty="0"/>
              <a:t>Example</a:t>
            </a:r>
          </a:p>
          <a:p>
            <a:pPr marL="0" indent="0">
              <a:buNone/>
            </a:pPr>
            <a:r>
              <a:rPr lang="en-GB" dirty="0"/>
              <a:t>If a coin is tossed, we can't say, whether head or tail will appear. So it is a random experiment.</a:t>
            </a:r>
          </a:p>
          <a:p>
            <a:pPr marL="0" indent="0">
              <a:buNone/>
            </a:pPr>
            <a:endParaRPr lang="en-GB" dirty="0"/>
          </a:p>
          <a:p>
            <a:pPr marL="0" indent="0">
              <a:buNone/>
            </a:pPr>
            <a:endParaRPr lang="en-GB" dirty="0"/>
          </a:p>
          <a:p>
            <a:r>
              <a:rPr lang="en-GB" sz="2000" b="1" dirty="0">
                <a:solidFill>
                  <a:srgbClr val="FF0000"/>
                </a:solidFill>
              </a:rPr>
              <a:t>Sample Space</a:t>
            </a:r>
          </a:p>
          <a:p>
            <a:pPr marL="0" indent="0">
              <a:buNone/>
            </a:pPr>
            <a:r>
              <a:rPr lang="en-GB" dirty="0"/>
              <a:t>The set of all possible out-comes of an experiment is called the sample space. It is denoted by 'S' and its number of elements are n(s).</a:t>
            </a:r>
          </a:p>
          <a:p>
            <a:pPr marL="0" indent="0">
              <a:buNone/>
            </a:pPr>
            <a:r>
              <a:rPr lang="en-GB" dirty="0"/>
              <a:t>Example</a:t>
            </a:r>
          </a:p>
          <a:p>
            <a:pPr marL="0" indent="0">
              <a:buNone/>
            </a:pPr>
            <a:r>
              <a:rPr lang="en-GB" dirty="0"/>
              <a:t>In throwing a dice, the number that appears at top is any one of 1,2,3,4,5,6. So here:</a:t>
            </a:r>
          </a:p>
          <a:p>
            <a:pPr marL="0" indent="0">
              <a:buNone/>
            </a:pPr>
            <a:r>
              <a:rPr lang="en-GB" dirty="0"/>
              <a:t>S ={1,2,3,4,5,6} and n(s) = 6</a:t>
            </a:r>
          </a:p>
          <a:p>
            <a:pPr marL="0" indent="0">
              <a:buNone/>
            </a:pPr>
            <a:r>
              <a:rPr lang="en-GB" dirty="0"/>
              <a:t>Similarly in the case of a coin, S={</a:t>
            </a:r>
            <a:r>
              <a:rPr lang="en-GB" dirty="0" err="1"/>
              <a:t>Head,Tail</a:t>
            </a:r>
            <a:r>
              <a:rPr lang="en-GB" dirty="0"/>
              <a:t>} or {H,T} and n(s)=2.</a:t>
            </a:r>
          </a:p>
          <a:p>
            <a:endParaRPr lang="en-GB" dirty="0"/>
          </a:p>
          <a:p>
            <a:endParaRPr lang="en-US" dirty="0"/>
          </a:p>
        </p:txBody>
      </p:sp>
    </p:spTree>
    <p:extLst>
      <p:ext uri="{BB962C8B-B14F-4D97-AF65-F5344CB8AC3E}">
        <p14:creationId xmlns:p14="http://schemas.microsoft.com/office/powerpoint/2010/main" val="320843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 - </a:t>
            </a:r>
            <a:r>
              <a:rPr lang="en-GB" dirty="0"/>
              <a:t>Basic Concepts</a:t>
            </a: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0" y="1075266"/>
            <a:ext cx="10131425" cy="5671221"/>
          </a:xfrm>
        </p:spPr>
        <p:txBody>
          <a:bodyPr>
            <a:normAutofit/>
          </a:bodyPr>
          <a:lstStyle/>
          <a:p>
            <a:pPr marL="0" indent="0">
              <a:buNone/>
            </a:pPr>
            <a:r>
              <a:rPr lang="en-GB" sz="2000" b="1" dirty="0">
                <a:solidFill>
                  <a:srgbClr val="FF0000"/>
                </a:solidFill>
              </a:rPr>
              <a:t>Event</a:t>
            </a:r>
          </a:p>
          <a:p>
            <a:pPr marL="0" indent="0">
              <a:buNone/>
            </a:pPr>
            <a:r>
              <a:rPr lang="en-GB" dirty="0"/>
              <a:t>Every subset of a sample space is an event. It is denoted by 'E'.</a:t>
            </a:r>
          </a:p>
          <a:p>
            <a:pPr marL="0" indent="0">
              <a:buNone/>
            </a:pPr>
            <a:r>
              <a:rPr lang="en-GB" dirty="0"/>
              <a:t>Example</a:t>
            </a:r>
          </a:p>
          <a:p>
            <a:pPr marL="0" indent="0">
              <a:buNone/>
            </a:pPr>
            <a:r>
              <a:rPr lang="en-GB" dirty="0"/>
              <a:t>In throwing a dice S={1,2,3,4,5,6}, the appearance of an even number will be the event E={2,4,6}.</a:t>
            </a:r>
          </a:p>
          <a:p>
            <a:pPr marL="0" indent="0">
              <a:buNone/>
            </a:pPr>
            <a:r>
              <a:rPr lang="en-GB" dirty="0"/>
              <a:t>Clearly E is a sub set of 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49925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 - </a:t>
            </a:r>
            <a:r>
              <a:rPr lang="en-GB" dirty="0"/>
              <a:t>Basic Concepts</a:t>
            </a: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775010" y="1075266"/>
            <a:ext cx="11156795" cy="5671221"/>
          </a:xfrm>
        </p:spPr>
        <p:txBody>
          <a:bodyPr>
            <a:normAutofit/>
          </a:bodyPr>
          <a:lstStyle/>
          <a:p>
            <a:r>
              <a:rPr lang="en-GB" sz="2000" b="1" dirty="0">
                <a:solidFill>
                  <a:srgbClr val="FF0000"/>
                </a:solidFill>
              </a:rPr>
              <a:t>Equally likely events</a:t>
            </a:r>
          </a:p>
          <a:p>
            <a:pPr marL="0" indent="0">
              <a:buNone/>
            </a:pPr>
            <a:r>
              <a:rPr lang="en-GB" dirty="0"/>
              <a:t>Events are said to be equally likely, if the probability of occurrence of the events are same.</a:t>
            </a:r>
          </a:p>
          <a:p>
            <a:pPr marL="0" indent="0">
              <a:buNone/>
            </a:pPr>
            <a:r>
              <a:rPr lang="en-GB" dirty="0"/>
              <a:t>Example</a:t>
            </a:r>
          </a:p>
          <a:p>
            <a:pPr marL="0" indent="0">
              <a:buNone/>
            </a:pPr>
            <a:r>
              <a:rPr lang="en-GB" dirty="0"/>
              <a:t>When a dice is thrown, all the six faces {1,2,3,4,5,6} are equally likely to come up.</a:t>
            </a:r>
          </a:p>
          <a:p>
            <a:pPr marL="0" indent="0">
              <a:buNone/>
            </a:pPr>
            <a:endParaRPr lang="en-GB" dirty="0"/>
          </a:p>
          <a:p>
            <a:pPr marL="0" indent="0">
              <a:buNone/>
            </a:pPr>
            <a:endParaRPr lang="en-GB" dirty="0"/>
          </a:p>
          <a:p>
            <a:r>
              <a:rPr lang="en-GB" sz="2000" b="1" dirty="0">
                <a:solidFill>
                  <a:srgbClr val="FF0000"/>
                </a:solidFill>
              </a:rPr>
              <a:t>Exhaustive events</a:t>
            </a:r>
          </a:p>
          <a:p>
            <a:pPr marL="0" indent="0">
              <a:buNone/>
            </a:pPr>
            <a:r>
              <a:rPr lang="en-GB" dirty="0"/>
              <a:t>When every possible out come of an experiment is considered.</a:t>
            </a:r>
          </a:p>
          <a:p>
            <a:pPr marL="0" indent="0">
              <a:buNone/>
            </a:pPr>
            <a:r>
              <a:rPr lang="en-GB" dirty="0"/>
              <a:t>Example</a:t>
            </a:r>
          </a:p>
          <a:p>
            <a:pPr marL="0" indent="0">
              <a:buNone/>
            </a:pPr>
            <a:r>
              <a:rPr lang="en-GB" dirty="0"/>
              <a:t>A dice is thrown, cases 1,2,3,4,5,6 form an exhaustive set of events.</a:t>
            </a:r>
            <a:endParaRPr lang="en-US" dirty="0"/>
          </a:p>
        </p:txBody>
      </p:sp>
    </p:spTree>
    <p:extLst>
      <p:ext uri="{BB962C8B-B14F-4D97-AF65-F5344CB8AC3E}">
        <p14:creationId xmlns:p14="http://schemas.microsoft.com/office/powerpoint/2010/main" val="9083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C04-A9B2-2B4B-B892-A2FB03229D28}"/>
              </a:ext>
            </a:extLst>
          </p:cNvPr>
          <p:cNvSpPr>
            <a:spLocks noGrp="1"/>
          </p:cNvSpPr>
          <p:nvPr>
            <p:ph type="title"/>
          </p:nvPr>
        </p:nvSpPr>
        <p:spPr>
          <a:xfrm>
            <a:off x="685800" y="1"/>
            <a:ext cx="10131425" cy="1066800"/>
          </a:xfrm>
        </p:spPr>
        <p:txBody>
          <a:bodyPr/>
          <a:lstStyle/>
          <a:p>
            <a:r>
              <a:rPr lang="en-US" dirty="0"/>
              <a:t>PROBABILITY - </a:t>
            </a:r>
            <a:r>
              <a:rPr lang="en-GB" dirty="0"/>
              <a:t>Basic Concepts</a:t>
            </a:r>
            <a:endParaRPr lang="en-US" dirty="0"/>
          </a:p>
        </p:txBody>
      </p:sp>
      <p:sp>
        <p:nvSpPr>
          <p:cNvPr id="3" name="Content Placeholder 2">
            <a:extLst>
              <a:ext uri="{FF2B5EF4-FFF2-40B4-BE49-F238E27FC236}">
                <a16:creationId xmlns:a16="http://schemas.microsoft.com/office/drawing/2014/main" id="{D531653A-C35D-D34C-B026-49D761FC5066}"/>
              </a:ext>
            </a:extLst>
          </p:cNvPr>
          <p:cNvSpPr>
            <a:spLocks noGrp="1"/>
          </p:cNvSpPr>
          <p:nvPr>
            <p:ph idx="1"/>
          </p:nvPr>
        </p:nvSpPr>
        <p:spPr>
          <a:xfrm>
            <a:off x="594732" y="825192"/>
            <a:ext cx="10589941" cy="5932448"/>
          </a:xfrm>
        </p:spPr>
        <p:txBody>
          <a:bodyPr>
            <a:normAutofit fontScale="92500" lnSpcReduction="20000"/>
          </a:bodyPr>
          <a:lstStyle/>
          <a:p>
            <a:r>
              <a:rPr lang="en-GB" sz="2400" b="1" dirty="0">
                <a:solidFill>
                  <a:srgbClr val="FF0000"/>
                </a:solidFill>
              </a:rPr>
              <a:t>Mutually exclusive or Disjoint event</a:t>
            </a:r>
          </a:p>
          <a:p>
            <a:pPr marL="0" indent="0">
              <a:buNone/>
            </a:pPr>
            <a:r>
              <a:rPr lang="en-GB" dirty="0"/>
              <a:t>If two or more events can't occur simultaneously, </a:t>
            </a:r>
          </a:p>
          <a:p>
            <a:pPr marL="0" indent="0">
              <a:buNone/>
            </a:pPr>
            <a:r>
              <a:rPr lang="en-GB" dirty="0"/>
              <a:t>that is no two of them can occur together.</a:t>
            </a:r>
          </a:p>
          <a:p>
            <a:pPr marL="0" indent="0">
              <a:buNone/>
            </a:pPr>
            <a:endParaRPr lang="en-GB" dirty="0"/>
          </a:p>
          <a:p>
            <a:pPr marL="0" indent="0">
              <a:buNone/>
            </a:pPr>
            <a:r>
              <a:rPr lang="en-GB" dirty="0"/>
              <a:t>Example</a:t>
            </a:r>
          </a:p>
          <a:p>
            <a:pPr marL="0" indent="0">
              <a:buNone/>
            </a:pPr>
            <a:r>
              <a:rPr lang="en-GB" dirty="0"/>
              <a:t>When a coin is tossed, the event of occurrence of a head and the event of occurrence of a tail are mutually exclusive events.</a:t>
            </a:r>
          </a:p>
          <a:p>
            <a:pPr marL="0" indent="0">
              <a:buNone/>
            </a:pPr>
            <a:endParaRPr lang="en-GB" sz="2200" b="1" dirty="0">
              <a:solidFill>
                <a:srgbClr val="FF0000"/>
              </a:solidFill>
            </a:endParaRPr>
          </a:p>
          <a:p>
            <a:r>
              <a:rPr lang="en-GB" sz="2400" b="1" dirty="0">
                <a:solidFill>
                  <a:srgbClr val="FF0000"/>
                </a:solidFill>
              </a:rPr>
              <a:t>Independent or Mutually independent events</a:t>
            </a:r>
          </a:p>
          <a:p>
            <a:pPr marL="0" indent="0">
              <a:buNone/>
            </a:pPr>
            <a:r>
              <a:rPr lang="en-GB" dirty="0"/>
              <a:t>Two or more events are said to be independent if occurrence or non-occurrence of any of them does not affect the probability of occurrence or non-occurrence of the other event.</a:t>
            </a:r>
          </a:p>
          <a:p>
            <a:pPr marL="0" indent="0">
              <a:buNone/>
            </a:pPr>
            <a:r>
              <a:rPr lang="en-GB" dirty="0"/>
              <a:t>Example</a:t>
            </a:r>
          </a:p>
          <a:p>
            <a:pPr marL="0" indent="0">
              <a:buNone/>
            </a:pPr>
            <a:r>
              <a:rPr lang="en-GB" dirty="0"/>
              <a:t>When a coin is tossed twice, the event of occurrence of head in the first throw and the event of occurrence of head in the second throw are independent events.</a:t>
            </a:r>
          </a:p>
          <a:p>
            <a:pPr marL="0" indent="0">
              <a:buNone/>
            </a:pPr>
            <a:r>
              <a:rPr lang="en-GB" sz="2400" b="1" i="1" dirty="0">
                <a:solidFill>
                  <a:srgbClr val="FF0000"/>
                </a:solidFill>
              </a:rPr>
              <a:t>Difference between mutually exclusive and mutually independent events</a:t>
            </a:r>
          </a:p>
          <a:p>
            <a:pPr marL="0" indent="0">
              <a:buNone/>
            </a:pPr>
            <a:r>
              <a:rPr lang="en-GB" i="1" dirty="0"/>
              <a:t>Mutually exclusiveness is used when the events are taken from the same experiment, where as independence is used when the events are taken from different experiments.</a:t>
            </a:r>
          </a:p>
          <a:p>
            <a:pPr marL="0" indent="0">
              <a:buNone/>
            </a:pPr>
            <a:endParaRPr lang="en-GB" dirty="0"/>
          </a:p>
        </p:txBody>
      </p:sp>
    </p:spTree>
    <p:extLst>
      <p:ext uri="{BB962C8B-B14F-4D97-AF65-F5344CB8AC3E}">
        <p14:creationId xmlns:p14="http://schemas.microsoft.com/office/powerpoint/2010/main" val="161034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C19-9583-E54E-B995-2E246B85437F}"/>
              </a:ext>
            </a:extLst>
          </p:cNvPr>
          <p:cNvSpPr>
            <a:spLocks noGrp="1"/>
          </p:cNvSpPr>
          <p:nvPr>
            <p:ph type="title"/>
          </p:nvPr>
        </p:nvSpPr>
        <p:spPr>
          <a:xfrm>
            <a:off x="685800" y="0"/>
            <a:ext cx="10131425" cy="1456267"/>
          </a:xfrm>
        </p:spPr>
        <p:txBody>
          <a:bodyPr/>
          <a:lstStyle/>
          <a:p>
            <a:r>
              <a:rPr lang="en-US" dirty="0"/>
              <a:t>Additive theorem of probability</a:t>
            </a:r>
          </a:p>
        </p:txBody>
      </p:sp>
      <p:pic>
        <p:nvPicPr>
          <p:cNvPr id="4" name="Content Placeholder 3">
            <a:extLst>
              <a:ext uri="{FF2B5EF4-FFF2-40B4-BE49-F238E27FC236}">
                <a16:creationId xmlns:a16="http://schemas.microsoft.com/office/drawing/2014/main" id="{DB235EFD-8E73-3E4A-9644-AFD7A0E83BF0}"/>
              </a:ext>
            </a:extLst>
          </p:cNvPr>
          <p:cNvPicPr>
            <a:picLocks noGrp="1" noChangeAspect="1"/>
          </p:cNvPicPr>
          <p:nvPr>
            <p:ph idx="1"/>
          </p:nvPr>
        </p:nvPicPr>
        <p:blipFill>
          <a:blip r:embed="rId2"/>
          <a:stretch>
            <a:fillRect/>
          </a:stretch>
        </p:blipFill>
        <p:spPr>
          <a:xfrm>
            <a:off x="3719551" y="2734578"/>
            <a:ext cx="4330700" cy="1117600"/>
          </a:xfrm>
          <a:prstGeom prst="rect">
            <a:avLst/>
          </a:prstGeom>
        </p:spPr>
      </p:pic>
      <p:sp>
        <p:nvSpPr>
          <p:cNvPr id="6" name="TextBox 5">
            <a:extLst>
              <a:ext uri="{FF2B5EF4-FFF2-40B4-BE49-F238E27FC236}">
                <a16:creationId xmlns:a16="http://schemas.microsoft.com/office/drawing/2014/main" id="{B3C5B971-36C3-CF4D-9124-CF901928CF58}"/>
              </a:ext>
            </a:extLst>
          </p:cNvPr>
          <p:cNvSpPr txBox="1"/>
          <p:nvPr/>
        </p:nvSpPr>
        <p:spPr>
          <a:xfrm>
            <a:off x="925551" y="1552687"/>
            <a:ext cx="10749776" cy="1200329"/>
          </a:xfrm>
          <a:prstGeom prst="rect">
            <a:avLst/>
          </a:prstGeom>
          <a:noFill/>
        </p:spPr>
        <p:txBody>
          <a:bodyPr wrap="square" rtlCol="0">
            <a:spAutoFit/>
          </a:bodyPr>
          <a:lstStyle/>
          <a:p>
            <a:r>
              <a:rPr lang="en-GB" b="1" dirty="0"/>
              <a:t>Statement</a:t>
            </a:r>
            <a:r>
              <a:rPr lang="en-GB" dirty="0"/>
              <a:t>:  If A and B are not mutually exclusive events, the probability of the occurrence of either A or B or both is equal to the probability that event A occurs, plus the probability that event B occurs minus the probability of occurrence of the events common to both A and B. In other words the probability of occurrence of at least one of them is given by</a:t>
            </a:r>
            <a:endParaRPr lang="en-US" dirty="0"/>
          </a:p>
        </p:txBody>
      </p:sp>
      <p:sp>
        <p:nvSpPr>
          <p:cNvPr id="9" name="TextBox 8">
            <a:extLst>
              <a:ext uri="{FF2B5EF4-FFF2-40B4-BE49-F238E27FC236}">
                <a16:creationId xmlns:a16="http://schemas.microsoft.com/office/drawing/2014/main" id="{187E95C2-C97C-F94D-B5A9-5AE952BCAA60}"/>
              </a:ext>
            </a:extLst>
          </p:cNvPr>
          <p:cNvSpPr txBox="1"/>
          <p:nvPr/>
        </p:nvSpPr>
        <p:spPr>
          <a:xfrm>
            <a:off x="685800" y="4104985"/>
            <a:ext cx="373185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For Mutually Exclusive Events</a:t>
            </a:r>
          </a:p>
        </p:txBody>
      </p:sp>
      <p:sp>
        <p:nvSpPr>
          <p:cNvPr id="10" name="TextBox 9">
            <a:extLst>
              <a:ext uri="{FF2B5EF4-FFF2-40B4-BE49-F238E27FC236}">
                <a16:creationId xmlns:a16="http://schemas.microsoft.com/office/drawing/2014/main" id="{EA498EDF-5EB1-ED48-8EB3-EFF92BA510D7}"/>
              </a:ext>
            </a:extLst>
          </p:cNvPr>
          <p:cNvSpPr txBox="1"/>
          <p:nvPr/>
        </p:nvSpPr>
        <p:spPr>
          <a:xfrm>
            <a:off x="685800" y="1151509"/>
            <a:ext cx="531355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For Non Mutually Exclusive Events</a:t>
            </a:r>
          </a:p>
          <a:p>
            <a:endParaRPr lang="en-US" dirty="0"/>
          </a:p>
        </p:txBody>
      </p:sp>
      <p:sp>
        <p:nvSpPr>
          <p:cNvPr id="11" name="TextBox 10">
            <a:extLst>
              <a:ext uri="{FF2B5EF4-FFF2-40B4-BE49-F238E27FC236}">
                <a16:creationId xmlns:a16="http://schemas.microsoft.com/office/drawing/2014/main" id="{62024FBF-6670-054A-89E1-4C0DC4058F9B}"/>
              </a:ext>
            </a:extLst>
          </p:cNvPr>
          <p:cNvSpPr txBox="1"/>
          <p:nvPr/>
        </p:nvSpPr>
        <p:spPr>
          <a:xfrm>
            <a:off x="1014761" y="4658982"/>
            <a:ext cx="10749776" cy="646331"/>
          </a:xfrm>
          <a:prstGeom prst="rect">
            <a:avLst/>
          </a:prstGeom>
          <a:noFill/>
        </p:spPr>
        <p:txBody>
          <a:bodyPr wrap="square" rtlCol="0">
            <a:spAutoFit/>
          </a:bodyPr>
          <a:lstStyle/>
          <a:p>
            <a:r>
              <a:rPr lang="en-GB" b="1" dirty="0"/>
              <a:t>Statement: </a:t>
            </a:r>
            <a:r>
              <a:rPr lang="en-GB" dirty="0"/>
              <a:t>If A and B are two mutually exclusive events, then the probability of occurrence of either A or B is the sum of the individual probabilities of A and B. Symbolically</a:t>
            </a:r>
            <a:endParaRPr lang="en-US" dirty="0"/>
          </a:p>
        </p:txBody>
      </p:sp>
      <p:pic>
        <p:nvPicPr>
          <p:cNvPr id="12" name="Picture 11">
            <a:extLst>
              <a:ext uri="{FF2B5EF4-FFF2-40B4-BE49-F238E27FC236}">
                <a16:creationId xmlns:a16="http://schemas.microsoft.com/office/drawing/2014/main" id="{2ED61A7F-0364-4242-8365-111CA856E0FC}"/>
              </a:ext>
            </a:extLst>
          </p:cNvPr>
          <p:cNvPicPr>
            <a:picLocks noChangeAspect="1"/>
          </p:cNvPicPr>
          <p:nvPr/>
        </p:nvPicPr>
        <p:blipFill>
          <a:blip r:embed="rId3"/>
          <a:stretch>
            <a:fillRect/>
          </a:stretch>
        </p:blipFill>
        <p:spPr>
          <a:xfrm>
            <a:off x="4430751" y="5489978"/>
            <a:ext cx="2908300" cy="1117600"/>
          </a:xfrm>
          <a:prstGeom prst="rect">
            <a:avLst/>
          </a:prstGeom>
        </p:spPr>
      </p:pic>
    </p:spTree>
    <p:extLst>
      <p:ext uri="{BB962C8B-B14F-4D97-AF65-F5344CB8AC3E}">
        <p14:creationId xmlns:p14="http://schemas.microsoft.com/office/powerpoint/2010/main" val="300815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C19-9583-E54E-B995-2E246B85437F}"/>
              </a:ext>
            </a:extLst>
          </p:cNvPr>
          <p:cNvSpPr>
            <a:spLocks noGrp="1"/>
          </p:cNvSpPr>
          <p:nvPr>
            <p:ph type="title"/>
          </p:nvPr>
        </p:nvSpPr>
        <p:spPr>
          <a:xfrm>
            <a:off x="685800" y="0"/>
            <a:ext cx="10131425" cy="1456267"/>
          </a:xfrm>
        </p:spPr>
        <p:txBody>
          <a:bodyPr/>
          <a:lstStyle/>
          <a:p>
            <a:r>
              <a:rPr lang="en-US" dirty="0"/>
              <a:t>Additive theorem of probability - Examples</a:t>
            </a:r>
          </a:p>
        </p:txBody>
      </p:sp>
      <p:sp>
        <p:nvSpPr>
          <p:cNvPr id="6" name="TextBox 5">
            <a:extLst>
              <a:ext uri="{FF2B5EF4-FFF2-40B4-BE49-F238E27FC236}">
                <a16:creationId xmlns:a16="http://schemas.microsoft.com/office/drawing/2014/main" id="{B3C5B971-36C3-CF4D-9124-CF901928CF58}"/>
              </a:ext>
            </a:extLst>
          </p:cNvPr>
          <p:cNvSpPr txBox="1"/>
          <p:nvPr/>
        </p:nvSpPr>
        <p:spPr>
          <a:xfrm>
            <a:off x="925551" y="1552687"/>
            <a:ext cx="10749776" cy="1477328"/>
          </a:xfrm>
          <a:prstGeom prst="rect">
            <a:avLst/>
          </a:prstGeom>
          <a:noFill/>
        </p:spPr>
        <p:txBody>
          <a:bodyPr wrap="square" rtlCol="0">
            <a:spAutoFit/>
          </a:bodyPr>
          <a:lstStyle/>
          <a:p>
            <a:pPr marL="342900" indent="-342900">
              <a:buAutoNum type="arabicPeriod"/>
            </a:pPr>
            <a:r>
              <a:rPr lang="en-GB" dirty="0"/>
              <a:t>A shooter is known to hit a target 3 out of 7 shots; whereas another shooter is known to hit the target 2 out of 5 shots. Find the probability of the target being hit at all when both of them try.</a:t>
            </a:r>
          </a:p>
          <a:p>
            <a:endParaRPr lang="en-GB" dirty="0"/>
          </a:p>
          <a:p>
            <a:r>
              <a:rPr lang="en-GB" dirty="0"/>
              <a:t>2.   In a math class of 30 students, 17 are boys and 13 are girls. On a unit test, 4 boys and 5 girls made an A grade. If a student is chosen at random from the class, what is the probability of choosing a girl or an A student?</a:t>
            </a:r>
            <a:endParaRPr lang="en-US" dirty="0"/>
          </a:p>
        </p:txBody>
      </p:sp>
      <p:sp>
        <p:nvSpPr>
          <p:cNvPr id="9" name="TextBox 8">
            <a:extLst>
              <a:ext uri="{FF2B5EF4-FFF2-40B4-BE49-F238E27FC236}">
                <a16:creationId xmlns:a16="http://schemas.microsoft.com/office/drawing/2014/main" id="{187E95C2-C97C-F94D-B5A9-5AE952BCAA60}"/>
              </a:ext>
            </a:extLst>
          </p:cNvPr>
          <p:cNvSpPr txBox="1"/>
          <p:nvPr/>
        </p:nvSpPr>
        <p:spPr>
          <a:xfrm>
            <a:off x="685800" y="3550182"/>
            <a:ext cx="373185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For Mutually Exclusive Events</a:t>
            </a:r>
          </a:p>
        </p:txBody>
      </p:sp>
      <p:sp>
        <p:nvSpPr>
          <p:cNvPr id="10" name="TextBox 9">
            <a:extLst>
              <a:ext uri="{FF2B5EF4-FFF2-40B4-BE49-F238E27FC236}">
                <a16:creationId xmlns:a16="http://schemas.microsoft.com/office/drawing/2014/main" id="{EA498EDF-5EB1-ED48-8EB3-EFF92BA510D7}"/>
              </a:ext>
            </a:extLst>
          </p:cNvPr>
          <p:cNvSpPr txBox="1"/>
          <p:nvPr/>
        </p:nvSpPr>
        <p:spPr>
          <a:xfrm>
            <a:off x="685800" y="1151509"/>
            <a:ext cx="531355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For Non Mutually Exclusive Events</a:t>
            </a:r>
          </a:p>
          <a:p>
            <a:endParaRPr lang="en-US" dirty="0"/>
          </a:p>
        </p:txBody>
      </p:sp>
      <p:sp>
        <p:nvSpPr>
          <p:cNvPr id="11" name="TextBox 10">
            <a:extLst>
              <a:ext uri="{FF2B5EF4-FFF2-40B4-BE49-F238E27FC236}">
                <a16:creationId xmlns:a16="http://schemas.microsoft.com/office/drawing/2014/main" id="{62024FBF-6670-054A-89E1-4C0DC4058F9B}"/>
              </a:ext>
            </a:extLst>
          </p:cNvPr>
          <p:cNvSpPr txBox="1"/>
          <p:nvPr/>
        </p:nvSpPr>
        <p:spPr>
          <a:xfrm>
            <a:off x="925551" y="4173944"/>
            <a:ext cx="10749776" cy="923330"/>
          </a:xfrm>
          <a:prstGeom prst="rect">
            <a:avLst/>
          </a:prstGeom>
          <a:noFill/>
        </p:spPr>
        <p:txBody>
          <a:bodyPr wrap="square" rtlCol="0">
            <a:spAutoFit/>
          </a:bodyPr>
          <a:lstStyle/>
          <a:p>
            <a:pPr marL="342900" indent="-342900">
              <a:buAutoNum type="arabicPeriod"/>
            </a:pPr>
            <a:r>
              <a:rPr lang="en-GB" dirty="0"/>
              <a:t>A card is drawn from a pack of 52, what is the probability that it is a king or a queen?</a:t>
            </a:r>
          </a:p>
          <a:p>
            <a:pPr marL="342900" indent="-342900">
              <a:buAutoNum type="arabicPeriod"/>
            </a:pPr>
            <a:endParaRPr lang="en-GB" dirty="0"/>
          </a:p>
          <a:p>
            <a:pPr marL="342900" indent="-342900">
              <a:buAutoNum type="arabicPeriod"/>
            </a:pPr>
            <a:r>
              <a:rPr lang="en-GB" dirty="0"/>
              <a:t>A single 6-sided die is rolled. What is the probability of rolling a 2 or a 5?</a:t>
            </a:r>
            <a:endParaRPr lang="en-US" dirty="0"/>
          </a:p>
        </p:txBody>
      </p:sp>
    </p:spTree>
    <p:extLst>
      <p:ext uri="{BB962C8B-B14F-4D97-AF65-F5344CB8AC3E}">
        <p14:creationId xmlns:p14="http://schemas.microsoft.com/office/powerpoint/2010/main" val="1876711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4418</TotalTime>
  <Words>1701</Words>
  <Application>Microsoft Macintosh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PROBABILITY AND DISTRIBUTION</vt:lpstr>
      <vt:lpstr>PROBABILITY</vt:lpstr>
      <vt:lpstr>PROBABILITY</vt:lpstr>
      <vt:lpstr>PROBABILITY - Basic Concepts </vt:lpstr>
      <vt:lpstr>PROBABILITY - Basic Concepts</vt:lpstr>
      <vt:lpstr>PROBABILITY - Basic Concepts</vt:lpstr>
      <vt:lpstr>PROBABILITY - Basic Concepts</vt:lpstr>
      <vt:lpstr>Additive theorem of probability</vt:lpstr>
      <vt:lpstr>Additive theorem of probability - Examples</vt:lpstr>
      <vt:lpstr>Solutions - 1</vt:lpstr>
      <vt:lpstr>Solutions - 2</vt:lpstr>
      <vt:lpstr>Multiplicative theorem of probability</vt:lpstr>
      <vt:lpstr>MULTIPLICATIVE THEOREM/CONDITIONAL PROBABILITY - EXAMPLES</vt:lpstr>
      <vt:lpstr>MULTIPLICATIVE THEOREM/CONDITIONAL PROBABILITY - EXAMPLES</vt:lpstr>
      <vt:lpstr>MULTIPLICATIVE THEOREM/CONDITIONAL PROBABILITY - EXAMPLES</vt:lpstr>
      <vt:lpstr>MULTIPLICATIVE THEOREM/CONDITIONAL PROBABILITY - EXAMPLES</vt:lpstr>
      <vt:lpstr>Bayes Theorem</vt:lpstr>
      <vt:lpstr>Bayes Theorem – From where it came?</vt:lpstr>
      <vt:lpstr>Bayes Theorem – Generalized Form?</vt:lpstr>
      <vt:lpstr>Bayes Theorem -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DISTRIBUTION</dc:title>
  <dc:creator>Microsoft Office User</dc:creator>
  <cp:lastModifiedBy>Microsoft Office User</cp:lastModifiedBy>
  <cp:revision>79</cp:revision>
  <dcterms:created xsi:type="dcterms:W3CDTF">2020-06-08T09:28:28Z</dcterms:created>
  <dcterms:modified xsi:type="dcterms:W3CDTF">2020-08-23T07:02:52Z</dcterms:modified>
</cp:coreProperties>
</file>