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64" r:id="rId4"/>
    <p:sldId id="265" r:id="rId5"/>
    <p:sldId id="266"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5884"/>
  </p:normalViewPr>
  <p:slideViewPr>
    <p:cSldViewPr snapToGrid="0" snapToObjects="1">
      <p:cViewPr varScale="1">
        <p:scale>
          <a:sx n="109" d="100"/>
          <a:sy n="109"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B4B27-8333-AF41-9756-228811165BC5}" type="datetimeFigureOut">
              <a:rPr lang="en-US" smtClean="0"/>
              <a:t>8/8/20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7F29F-D657-074C-917C-B948BA0E68EA}" type="slidenum">
              <a:rPr lang="en-US" smtClean="0"/>
              <a:t>‹#›</a:t>
            </a:fld>
            <a:endParaRPr lang="en-US"/>
          </a:p>
        </p:txBody>
      </p:sp>
    </p:spTree>
    <p:extLst>
      <p:ext uri="{BB962C8B-B14F-4D97-AF65-F5344CB8AC3E}">
        <p14:creationId xmlns:p14="http://schemas.microsoft.com/office/powerpoint/2010/main" val="320095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8/8/20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8/8/20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8/8/20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8/8/20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8/8/20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15310-FA07-A040-A253-9ACF1A388715}"/>
              </a:ext>
            </a:extLst>
          </p:cNvPr>
          <p:cNvSpPr>
            <a:spLocks noGrp="1"/>
          </p:cNvSpPr>
          <p:nvPr>
            <p:ph type="ctrTitle"/>
          </p:nvPr>
        </p:nvSpPr>
        <p:spPr/>
        <p:txBody>
          <a:bodyPr/>
          <a:lstStyle/>
          <a:p>
            <a:r>
              <a:rPr lang="en-US" dirty="0"/>
              <a:t>Statistics</a:t>
            </a:r>
          </a:p>
        </p:txBody>
      </p:sp>
      <p:sp>
        <p:nvSpPr>
          <p:cNvPr id="3" name="Subtitle 2">
            <a:extLst>
              <a:ext uri="{FF2B5EF4-FFF2-40B4-BE49-F238E27FC236}">
                <a16:creationId xmlns:a16="http://schemas.microsoft.com/office/drawing/2014/main" id="{B094D4DF-D010-E544-AD02-EE68A059115C}"/>
              </a:ext>
            </a:extLst>
          </p:cNvPr>
          <p:cNvSpPr>
            <a:spLocks noGrp="1"/>
          </p:cNvSpPr>
          <p:nvPr>
            <p:ph type="subTitle" idx="1"/>
          </p:nvPr>
        </p:nvSpPr>
        <p:spPr>
          <a:xfrm>
            <a:off x="4185320" y="4591899"/>
            <a:ext cx="6831673" cy="1086237"/>
          </a:xfrm>
        </p:spPr>
        <p:txBody>
          <a:bodyPr/>
          <a:lstStyle/>
          <a:p>
            <a:pPr algn="r"/>
            <a:r>
              <a:rPr lang="en-US" b="1" dirty="0">
                <a:latin typeface="Avenir Book" panose="02000503020000020003" pitchFamily="2" charset="0"/>
                <a:ea typeface="Ayuthaya" pitchFamily="2" charset="-34"/>
                <a:cs typeface="Ayuthaya" pitchFamily="2" charset="-34"/>
              </a:rPr>
              <a:t>Dhrub Satyam</a:t>
            </a:r>
          </a:p>
          <a:p>
            <a:pPr algn="r"/>
            <a:r>
              <a:rPr lang="en-US" b="1" dirty="0">
                <a:latin typeface="Avenir Book" panose="02000503020000020003" pitchFamily="2" charset="0"/>
                <a:ea typeface="Ayuthaya" pitchFamily="2" charset="-34"/>
                <a:cs typeface="Ayuthaya" pitchFamily="2" charset="-34"/>
              </a:rPr>
              <a:t>(Data Scientist)</a:t>
            </a:r>
          </a:p>
        </p:txBody>
      </p:sp>
    </p:spTree>
    <p:extLst>
      <p:ext uri="{BB962C8B-B14F-4D97-AF65-F5344CB8AC3E}">
        <p14:creationId xmlns:p14="http://schemas.microsoft.com/office/powerpoint/2010/main" val="309073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334A5D-73F9-D740-A56E-4EF679029958}"/>
              </a:ext>
            </a:extLst>
          </p:cNvPr>
          <p:cNvSpPr/>
          <p:nvPr/>
        </p:nvSpPr>
        <p:spPr>
          <a:xfrm>
            <a:off x="1048215" y="156117"/>
            <a:ext cx="10883590" cy="2585323"/>
          </a:xfrm>
          <a:prstGeom prst="rect">
            <a:avLst/>
          </a:prstGeom>
        </p:spPr>
        <p:txBody>
          <a:bodyPr wrap="square">
            <a:spAutoFit/>
          </a:bodyPr>
          <a:lstStyle/>
          <a:p>
            <a:endParaRPr lang="en-GB" b="1" dirty="0">
              <a:solidFill>
                <a:srgbClr val="FF0000"/>
              </a:solidFill>
              <a:latin typeface="Arial" panose="020B0604020202020204" pitchFamily="34" charset="0"/>
            </a:endParaRPr>
          </a:p>
          <a:p>
            <a:r>
              <a:rPr lang="en-GB" b="1" dirty="0">
                <a:solidFill>
                  <a:srgbClr val="FF0000"/>
                </a:solidFill>
                <a:latin typeface="Arial" panose="020B0604020202020204" pitchFamily="34" charset="0"/>
              </a:rPr>
              <a:t>What is Statistics?</a:t>
            </a:r>
          </a:p>
          <a:p>
            <a:endParaRPr lang="en-GB" b="1" dirty="0">
              <a:solidFill>
                <a:srgbClr val="000000"/>
              </a:solidFill>
              <a:latin typeface="Arial" panose="020B0604020202020204" pitchFamily="34" charset="0"/>
            </a:endParaRPr>
          </a:p>
          <a:p>
            <a:r>
              <a:rPr lang="en-GB" dirty="0">
                <a:solidFill>
                  <a:srgbClr val="000000"/>
                </a:solidFill>
                <a:latin typeface="Arial" panose="020B0604020202020204" pitchFamily="34" charset="0"/>
              </a:rPr>
              <a:t>Statistics is a mathematical science including methods of collecting, organizing and analyzing data in such a way that meaningful conclusions can be drawn from them. In general, its investigations and analyses fall into two broad categories called descriptive and inferential statistics.</a:t>
            </a:r>
          </a:p>
          <a:p>
            <a:endParaRPr lang="en-GB" dirty="0">
              <a:solidFill>
                <a:srgbClr val="000000"/>
              </a:solidFill>
              <a:latin typeface="Arial" panose="020B0604020202020204" pitchFamily="34" charset="0"/>
            </a:endParaRPr>
          </a:p>
          <a:p>
            <a:br>
              <a:rPr lang="en-GB" dirty="0">
                <a:solidFill>
                  <a:srgbClr val="000000"/>
                </a:solidFill>
                <a:latin typeface="Arial" panose="020B0604020202020204" pitchFamily="34" charset="0"/>
              </a:rPr>
            </a:br>
            <a:endParaRPr lang="en-GB" dirty="0">
              <a:solidFill>
                <a:srgbClr val="000000"/>
              </a:solidFill>
              <a:latin typeface="Arial" panose="020B0604020202020204" pitchFamily="34" charset="0"/>
            </a:endParaRPr>
          </a:p>
        </p:txBody>
      </p:sp>
    </p:spTree>
    <p:extLst>
      <p:ext uri="{BB962C8B-B14F-4D97-AF65-F5344CB8AC3E}">
        <p14:creationId xmlns:p14="http://schemas.microsoft.com/office/powerpoint/2010/main" val="425636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7C78FE-1FF3-674B-BCFD-3F2FB5F03E03}"/>
              </a:ext>
            </a:extLst>
          </p:cNvPr>
          <p:cNvSpPr/>
          <p:nvPr/>
        </p:nvSpPr>
        <p:spPr>
          <a:xfrm>
            <a:off x="914400" y="156117"/>
            <a:ext cx="11084312" cy="6555641"/>
          </a:xfrm>
          <a:prstGeom prst="rect">
            <a:avLst/>
          </a:prstGeom>
        </p:spPr>
        <p:txBody>
          <a:bodyPr wrap="square">
            <a:spAutoFit/>
          </a:bodyPr>
          <a:lstStyle/>
          <a:p>
            <a:r>
              <a:rPr lang="en-GB" sz="2800" b="1" u="sng" dirty="0"/>
              <a:t>Developing Statistical Thinking</a:t>
            </a:r>
          </a:p>
          <a:p>
            <a:endParaRPr lang="en-GB" dirty="0"/>
          </a:p>
          <a:p>
            <a:endParaRPr lang="en-GB" dirty="0"/>
          </a:p>
          <a:p>
            <a:r>
              <a:rPr lang="en-GB" dirty="0"/>
              <a:t>Statistics include numerical facts and figures. For instance: </a:t>
            </a:r>
          </a:p>
          <a:p>
            <a:endParaRPr lang="en-GB" dirty="0"/>
          </a:p>
          <a:p>
            <a:r>
              <a:rPr lang="en-GB" dirty="0"/>
              <a:t>• The largest earthquake measured 9.2 on the Richter scale. </a:t>
            </a:r>
          </a:p>
          <a:p>
            <a:r>
              <a:rPr lang="en-GB" dirty="0"/>
              <a:t>• Men are at least 10 times more likely than women to commit murder. </a:t>
            </a:r>
          </a:p>
          <a:p>
            <a:r>
              <a:rPr lang="en-GB" dirty="0"/>
              <a:t>• One in every 8 Americans is </a:t>
            </a:r>
            <a:r>
              <a:rPr lang="en-GB" b="1" dirty="0"/>
              <a:t>COVID</a:t>
            </a:r>
            <a:r>
              <a:rPr lang="en-GB" dirty="0"/>
              <a:t> </a:t>
            </a:r>
            <a:r>
              <a:rPr lang="en-GB" b="1" dirty="0"/>
              <a:t>positive</a:t>
            </a:r>
            <a:r>
              <a:rPr lang="en-GB" dirty="0"/>
              <a:t>. </a:t>
            </a:r>
            <a:endParaRPr lang="en-US" dirty="0"/>
          </a:p>
          <a:p>
            <a:endParaRPr lang="en-US" dirty="0"/>
          </a:p>
          <a:p>
            <a:endParaRPr lang="en-US" dirty="0"/>
          </a:p>
          <a:p>
            <a:endParaRPr lang="en-US" dirty="0"/>
          </a:p>
          <a:p>
            <a:r>
              <a:rPr lang="en-GB" dirty="0"/>
              <a:t>The study of statistics involves math and relies upon calculations of numbers. But it also relies heavily on how the numbers are chosen and how the statistics are interpreted. For example, consider some scenarios and the interpretations based upon the presented statistics. </a:t>
            </a:r>
          </a:p>
          <a:p>
            <a:endParaRPr lang="en-GB" dirty="0"/>
          </a:p>
          <a:p>
            <a:r>
              <a:rPr lang="en-GB" dirty="0"/>
              <a:t>1. A new advertisement for Amul’s ice cream introduced in late May of last year resulted in a 30% increase in ice cream sales for the following three months. Thus, the advertisement was effective.</a:t>
            </a:r>
          </a:p>
          <a:p>
            <a:endParaRPr lang="en-GB" dirty="0"/>
          </a:p>
          <a:p>
            <a:r>
              <a:rPr lang="en-GB" dirty="0"/>
              <a:t>2. The more liquor shop in a city, the more crime there is. Thus, liquor shops lead to crime.</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019258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591329-975F-CE4D-8E3E-DE29B33DA469}"/>
              </a:ext>
            </a:extLst>
          </p:cNvPr>
          <p:cNvSpPr/>
          <p:nvPr/>
        </p:nvSpPr>
        <p:spPr>
          <a:xfrm>
            <a:off x="1092819" y="702527"/>
            <a:ext cx="10671717" cy="5632311"/>
          </a:xfrm>
          <a:prstGeom prst="rect">
            <a:avLst/>
          </a:prstGeom>
        </p:spPr>
        <p:txBody>
          <a:bodyPr wrap="square">
            <a:spAutoFit/>
          </a:bodyPr>
          <a:lstStyle/>
          <a:p>
            <a:pPr marL="342900" indent="-342900">
              <a:buAutoNum type="arabicPeriod"/>
            </a:pPr>
            <a:r>
              <a:rPr lang="en-GB" dirty="0"/>
              <a:t>Flaw: A major flaw is that ice cream consumption generally increases in the months of June, July, and August regardless of advertisements. This effect is called a history effect and leads people to interpret outcomes as the result of one variable when another variable (in this case, one having to do with the passage of time) is actually responsible. </a:t>
            </a:r>
          </a:p>
          <a:p>
            <a:pPr marL="342900" indent="-342900">
              <a:buAutoNum type="arabicPeriod"/>
            </a:pPr>
            <a:endParaRPr lang="en-GB" dirty="0"/>
          </a:p>
          <a:p>
            <a:pPr marL="342900" indent="-342900">
              <a:buAutoNum type="arabicPeriod"/>
            </a:pPr>
            <a:r>
              <a:rPr lang="en-GB" dirty="0"/>
              <a:t>Flaw: A major flaw is that both increased liquor shops and increased crime rates can be explained by larger populations. In bigger cities, there are both more liquor shops and more crime. This problem refers to the third-variable problem. Namely, a third variable can cause both situations; however, people erroneously believe that there is a causal relationship between the two primary variables rather than recognize that a third variable can cause both. </a:t>
            </a:r>
          </a:p>
          <a:p>
            <a:pPr marL="342900" indent="-342900">
              <a:buAutoNum type="arabicPeriod"/>
            </a:pPr>
            <a:endParaRPr lang="en-GB" dirty="0"/>
          </a:p>
          <a:p>
            <a:pPr marL="342900" indent="-342900">
              <a:buAutoNum type="arabicPeriod"/>
            </a:pPr>
            <a:endParaRPr lang="en-GB" dirty="0"/>
          </a:p>
          <a:p>
            <a:r>
              <a:rPr lang="en-GB" dirty="0"/>
              <a:t>                            Hence, the </a:t>
            </a:r>
            <a:r>
              <a:rPr lang="en-GB" dirty="0">
                <a:solidFill>
                  <a:srgbClr val="00B050"/>
                </a:solidFill>
              </a:rPr>
              <a:t>correct</a:t>
            </a:r>
            <a:r>
              <a:rPr lang="en-GB" dirty="0"/>
              <a:t> Interpretation of the numbers are necessary!!!!</a:t>
            </a:r>
          </a:p>
          <a:p>
            <a:pPr marL="342900" indent="-342900">
              <a:buAutoNum type="arabicPeriod"/>
            </a:pPr>
            <a:endParaRPr lang="en-GB" dirty="0"/>
          </a:p>
          <a:p>
            <a:endParaRPr lang="en-GB" dirty="0"/>
          </a:p>
          <a:p>
            <a:endParaRPr lang="en-GB" dirty="0"/>
          </a:p>
          <a:p>
            <a:endParaRPr lang="en-GB" dirty="0"/>
          </a:p>
          <a:p>
            <a:endParaRPr lang="en-GB" dirty="0"/>
          </a:p>
          <a:p>
            <a:endParaRPr lang="en-GB" dirty="0"/>
          </a:p>
          <a:p>
            <a:endParaRPr lang="en-US" dirty="0"/>
          </a:p>
        </p:txBody>
      </p:sp>
    </p:spTree>
    <p:extLst>
      <p:ext uri="{BB962C8B-B14F-4D97-AF65-F5344CB8AC3E}">
        <p14:creationId xmlns:p14="http://schemas.microsoft.com/office/powerpoint/2010/main" val="179850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18B775-2865-1B45-86D1-4102A34D6D3C}"/>
              </a:ext>
            </a:extLst>
          </p:cNvPr>
          <p:cNvSpPr txBox="1"/>
          <p:nvPr/>
        </p:nvSpPr>
        <p:spPr>
          <a:xfrm>
            <a:off x="1159727" y="512956"/>
            <a:ext cx="9857678" cy="4801314"/>
          </a:xfrm>
          <a:prstGeom prst="rect">
            <a:avLst/>
          </a:prstGeom>
          <a:noFill/>
        </p:spPr>
        <p:txBody>
          <a:bodyPr wrap="square" rtlCol="0">
            <a:spAutoFit/>
          </a:bodyPr>
          <a:lstStyle/>
          <a:p>
            <a:r>
              <a:rPr lang="en-GB" dirty="0">
                <a:solidFill>
                  <a:srgbClr val="000000"/>
                </a:solidFill>
                <a:latin typeface="Arial" panose="020B0604020202020204" pitchFamily="34" charset="0"/>
              </a:rPr>
              <a:t>Types of Statistics:</a:t>
            </a:r>
          </a:p>
          <a:p>
            <a:endParaRPr lang="en-GB" dirty="0">
              <a:solidFill>
                <a:srgbClr val="000000"/>
              </a:solidFill>
              <a:latin typeface="Arial" panose="020B0604020202020204" pitchFamily="34" charset="0"/>
            </a:endParaRPr>
          </a:p>
          <a:p>
            <a:endParaRPr lang="en-GB" dirty="0">
              <a:solidFill>
                <a:srgbClr val="000000"/>
              </a:solidFill>
              <a:latin typeface="Arial" panose="020B0604020202020204" pitchFamily="34" charset="0"/>
            </a:endParaRPr>
          </a:p>
          <a:p>
            <a:r>
              <a:rPr lang="en-GB" dirty="0">
                <a:solidFill>
                  <a:srgbClr val="000000"/>
                </a:solidFill>
                <a:latin typeface="Arial" panose="020B0604020202020204" pitchFamily="34" charset="0"/>
              </a:rPr>
              <a:t>1. Descriptive statistics deals with the processing of data without attempting to draw any inferences from it. The characteristics of the data are described in simple terms. Events that are dealt with include everyday happenings such as accidents, prices of goods, business, incomes, epidemics, sports data, population data.</a:t>
            </a:r>
          </a:p>
          <a:p>
            <a:endParaRPr lang="en-GB" dirty="0">
              <a:solidFill>
                <a:srgbClr val="000000"/>
              </a:solidFill>
              <a:latin typeface="Arial" panose="020B0604020202020204" pitchFamily="34" charset="0"/>
            </a:endParaRPr>
          </a:p>
          <a:p>
            <a:endParaRPr lang="en-GB" dirty="0">
              <a:solidFill>
                <a:srgbClr val="000000"/>
              </a:solidFill>
              <a:latin typeface="Arial" panose="020B0604020202020204" pitchFamily="34" charset="0"/>
            </a:endParaRPr>
          </a:p>
          <a:p>
            <a:endParaRPr lang="en-GB" dirty="0">
              <a:solidFill>
                <a:srgbClr val="000000"/>
              </a:solidFill>
              <a:latin typeface="Arial" panose="020B0604020202020204" pitchFamily="34" charset="0"/>
            </a:endParaRPr>
          </a:p>
          <a:p>
            <a:endParaRPr lang="en-GB" dirty="0">
              <a:solidFill>
                <a:srgbClr val="000000"/>
              </a:solidFill>
              <a:latin typeface="Arial" panose="020B0604020202020204" pitchFamily="34" charset="0"/>
            </a:endParaRPr>
          </a:p>
          <a:p>
            <a:br>
              <a:rPr lang="en-GB" dirty="0">
                <a:solidFill>
                  <a:srgbClr val="000000"/>
                </a:solidFill>
                <a:latin typeface="Arial" panose="020B0604020202020204" pitchFamily="34" charset="0"/>
              </a:rPr>
            </a:br>
            <a:r>
              <a:rPr lang="en-GB" dirty="0">
                <a:solidFill>
                  <a:srgbClr val="000000"/>
                </a:solidFill>
                <a:latin typeface="Arial" panose="020B0604020202020204" pitchFamily="34" charset="0"/>
              </a:rPr>
              <a:t>2. Inferential statistics is a scientific discipline that uses mathematical tools to make forecasts and projections by analysing the given data. This is of use to people employed in such fields as engineering, economics, biology, the social sciences, business, agriculture and communications.</a:t>
            </a:r>
            <a:endParaRPr lang="en-US" dirty="0"/>
          </a:p>
          <a:p>
            <a:endParaRPr lang="en-US" dirty="0"/>
          </a:p>
        </p:txBody>
      </p:sp>
    </p:spTree>
    <p:extLst>
      <p:ext uri="{BB962C8B-B14F-4D97-AF65-F5344CB8AC3E}">
        <p14:creationId xmlns:p14="http://schemas.microsoft.com/office/powerpoint/2010/main" val="80292994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11385</TotalTime>
  <Words>488</Words>
  <Application>Microsoft Macintosh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Book</vt:lpstr>
      <vt:lpstr>Calibri</vt:lpstr>
      <vt:lpstr>Franklin Gothic Book</vt:lpstr>
      <vt:lpstr>Crop</vt:lpstr>
      <vt:lpstr>Statistics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Microsoft Office User</dc:creator>
  <cp:lastModifiedBy>Microsoft Office User</cp:lastModifiedBy>
  <cp:revision>218</cp:revision>
  <dcterms:created xsi:type="dcterms:W3CDTF">2020-05-11T06:39:20Z</dcterms:created>
  <dcterms:modified xsi:type="dcterms:W3CDTF">2020-08-08T07:18:38Z</dcterms:modified>
</cp:coreProperties>
</file>