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CEA1-4E52-427A-BDB2-88F6508BDFBF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FDF6-0F41-4B2D-AB16-E827BA7F8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3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CEA1-4E52-427A-BDB2-88F6508BDFBF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FDF6-0F41-4B2D-AB16-E827BA7F8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12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CEA1-4E52-427A-BDB2-88F6508BDFBF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FDF6-0F41-4B2D-AB16-E827BA7F8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810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CEA1-4E52-427A-BDB2-88F6508BDFBF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FDF6-0F41-4B2D-AB16-E827BA7F832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2687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CEA1-4E52-427A-BDB2-88F6508BDFBF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FDF6-0F41-4B2D-AB16-E827BA7F8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752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CEA1-4E52-427A-BDB2-88F6508BDFBF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FDF6-0F41-4B2D-AB16-E827BA7F8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826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CEA1-4E52-427A-BDB2-88F6508BDFBF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FDF6-0F41-4B2D-AB16-E827BA7F8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936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CEA1-4E52-427A-BDB2-88F6508BDFBF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FDF6-0F41-4B2D-AB16-E827BA7F8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861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CEA1-4E52-427A-BDB2-88F6508BDFBF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FDF6-0F41-4B2D-AB16-E827BA7F8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13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CEA1-4E52-427A-BDB2-88F6508BDFBF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FDF6-0F41-4B2D-AB16-E827BA7F8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61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CEA1-4E52-427A-BDB2-88F6508BDFBF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FDF6-0F41-4B2D-AB16-E827BA7F8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7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CEA1-4E52-427A-BDB2-88F6508BDFBF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FDF6-0F41-4B2D-AB16-E827BA7F8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80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CEA1-4E52-427A-BDB2-88F6508BDFBF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FDF6-0F41-4B2D-AB16-E827BA7F8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69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CEA1-4E52-427A-BDB2-88F6508BDFBF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FDF6-0F41-4B2D-AB16-E827BA7F8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24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CEA1-4E52-427A-BDB2-88F6508BDFBF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FDF6-0F41-4B2D-AB16-E827BA7F8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1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CEA1-4E52-427A-BDB2-88F6508BDFBF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FDF6-0F41-4B2D-AB16-E827BA7F8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14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CEA1-4E52-427A-BDB2-88F6508BDFBF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FDF6-0F41-4B2D-AB16-E827BA7F8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96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17ECEA1-4E52-427A-BDB2-88F6508BDFBF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2FDF6-0F41-4B2D-AB16-E827BA7F8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0846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4041" y="2002971"/>
            <a:ext cx="8825658" cy="485502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Title: </a:t>
            </a:r>
            <a:r>
              <a:rPr lang="en-US" dirty="0">
                <a:solidFill>
                  <a:schemeClr val="tx1"/>
                </a:solidFill>
              </a:rPr>
              <a:t>K-Nearest Neighbors (KNN) in Machine </a:t>
            </a:r>
            <a:r>
              <a:rPr lang="en-US" dirty="0" smtClean="0">
                <a:solidFill>
                  <a:schemeClr val="tx1"/>
                </a:solidFill>
              </a:rPr>
              <a:t>Learning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3200" b="1" dirty="0">
                <a:solidFill>
                  <a:schemeClr val="tx1"/>
                </a:solidFill>
              </a:rPr>
              <a:t>Introduction: </a:t>
            </a:r>
            <a:r>
              <a:rPr lang="en-US" dirty="0">
                <a:solidFill>
                  <a:schemeClr val="tx1"/>
                </a:solidFill>
              </a:rPr>
              <a:t>Welcome to the presentation on K-Nearest Neighbors, a popular algorithm in machine </a:t>
            </a:r>
            <a:r>
              <a:rPr lang="en-US" dirty="0" smtClean="0">
                <a:solidFill>
                  <a:schemeClr val="tx1"/>
                </a:solidFill>
              </a:rPr>
              <a:t>learning.</a:t>
            </a:r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246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2090" y="3032633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Thank You !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405272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632" y="955638"/>
            <a:ext cx="8946541" cy="4195481"/>
          </a:xfrm>
        </p:spPr>
        <p:txBody>
          <a:bodyPr/>
          <a:lstStyle/>
          <a:p>
            <a:r>
              <a:rPr lang="en-US" sz="3200" b="1" dirty="0"/>
              <a:t>Agenda</a:t>
            </a:r>
            <a:r>
              <a:rPr lang="en-US" sz="3200" b="1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Definition </a:t>
            </a:r>
            <a:r>
              <a:rPr lang="en-US" dirty="0"/>
              <a:t>and Purpose of K-Nearest Neighbors.</a:t>
            </a:r>
          </a:p>
          <a:p>
            <a:r>
              <a:rPr lang="en-US" dirty="0"/>
              <a:t>Working Principle of KNN.</a:t>
            </a:r>
          </a:p>
          <a:p>
            <a:r>
              <a:rPr lang="en-US" dirty="0"/>
              <a:t>Choosing the Value of K.</a:t>
            </a:r>
          </a:p>
          <a:p>
            <a:r>
              <a:rPr lang="en-US" dirty="0"/>
              <a:t>Distance Metrics in KNN.</a:t>
            </a:r>
          </a:p>
          <a:p>
            <a:r>
              <a:rPr lang="en-US" dirty="0"/>
              <a:t>Pros and Cons of KNN.</a:t>
            </a:r>
          </a:p>
          <a:p>
            <a:r>
              <a:rPr lang="en-US" dirty="0"/>
              <a:t>Real-world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160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51135"/>
            <a:ext cx="8946541" cy="4195481"/>
          </a:xfrm>
        </p:spPr>
        <p:txBody>
          <a:bodyPr/>
          <a:lstStyle/>
          <a:p>
            <a:r>
              <a:rPr lang="en-US" sz="3200" dirty="0"/>
              <a:t>Definition and Purpose of K-Nearest Neighbors</a:t>
            </a:r>
            <a:r>
              <a:rPr lang="en-US" sz="3200" dirty="0" smtClean="0"/>
              <a:t>:  </a:t>
            </a:r>
          </a:p>
          <a:p>
            <a:endParaRPr lang="en-US" dirty="0"/>
          </a:p>
          <a:p>
            <a:r>
              <a:rPr lang="en-US" sz="2800" b="1" dirty="0" smtClean="0"/>
              <a:t>Definition</a:t>
            </a:r>
            <a:r>
              <a:rPr lang="en-US" sz="2800" b="1" dirty="0"/>
              <a:t>: </a:t>
            </a:r>
            <a:r>
              <a:rPr lang="en-US" dirty="0"/>
              <a:t>KNN is a supervised learning algorithm used for classification and regression tasks based on similarity to neighboring data points.</a:t>
            </a:r>
          </a:p>
          <a:p>
            <a:r>
              <a:rPr lang="en-US" sz="2800" b="1" dirty="0"/>
              <a:t>Purpose: </a:t>
            </a:r>
            <a:r>
              <a:rPr lang="en-US" dirty="0"/>
              <a:t>It aims to classify new data points or predict their values based on the characteristics of their nearest neighbors.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156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249" y="916450"/>
            <a:ext cx="8946541" cy="4195481"/>
          </a:xfrm>
        </p:spPr>
        <p:txBody>
          <a:bodyPr/>
          <a:lstStyle/>
          <a:p>
            <a:r>
              <a:rPr lang="en-US" sz="2800" b="1" dirty="0"/>
              <a:t>Working Principle of KNN</a:t>
            </a:r>
            <a:r>
              <a:rPr lang="en-US" sz="2800" b="1" dirty="0" smtClean="0"/>
              <a:t>:</a:t>
            </a:r>
          </a:p>
          <a:p>
            <a:endParaRPr lang="en-US" dirty="0"/>
          </a:p>
          <a:p>
            <a:r>
              <a:rPr lang="en-US" sz="2800" b="1" dirty="0" smtClean="0"/>
              <a:t>Step </a:t>
            </a:r>
            <a:r>
              <a:rPr lang="en-US" sz="2800" b="1" dirty="0"/>
              <a:t>1: </a:t>
            </a:r>
            <a:r>
              <a:rPr lang="en-US" dirty="0"/>
              <a:t>Calculate the distance between the new data point and all other data points in the training set.</a:t>
            </a:r>
          </a:p>
          <a:p>
            <a:r>
              <a:rPr lang="en-US" sz="2800" b="1" dirty="0"/>
              <a:t>Step 2: </a:t>
            </a:r>
            <a:r>
              <a:rPr lang="en-US" dirty="0"/>
              <a:t>Select the K nearest neighbors based on the calculated distances.</a:t>
            </a:r>
          </a:p>
          <a:p>
            <a:r>
              <a:rPr lang="en-US" sz="2800" b="1" dirty="0"/>
              <a:t>Step 3: </a:t>
            </a:r>
            <a:r>
              <a:rPr lang="en-US" dirty="0"/>
              <a:t>For classification, assign the class label based on the majority vote of the K neighbors. For regression, calculate the average or weighted average of the K neighbors' values.</a:t>
            </a:r>
          </a:p>
        </p:txBody>
      </p:sp>
    </p:spTree>
    <p:extLst>
      <p:ext uri="{BB962C8B-B14F-4D97-AF65-F5344CB8AC3E}">
        <p14:creationId xmlns:p14="http://schemas.microsoft.com/office/powerpoint/2010/main" val="354243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123" y="733569"/>
            <a:ext cx="8946541" cy="4195481"/>
          </a:xfrm>
        </p:spPr>
        <p:txBody>
          <a:bodyPr/>
          <a:lstStyle/>
          <a:p>
            <a:r>
              <a:rPr lang="en-US" sz="2800" b="1" dirty="0"/>
              <a:t>Choosing the Value of K</a:t>
            </a:r>
            <a:r>
              <a:rPr lang="en-US" sz="2800" b="1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value of K determines the number of neighbors considered for classification or regression.</a:t>
            </a:r>
          </a:p>
          <a:p>
            <a:r>
              <a:rPr lang="en-US" dirty="0"/>
              <a:t>Small K values can lead to overfitting, while large K values can lead to </a:t>
            </a:r>
            <a:r>
              <a:rPr lang="en-US" dirty="0" err="1"/>
              <a:t>underfitting</a:t>
            </a:r>
            <a:r>
              <a:rPr lang="en-US" dirty="0"/>
              <a:t>.</a:t>
            </a:r>
          </a:p>
          <a:p>
            <a:r>
              <a:rPr lang="en-US" dirty="0"/>
              <a:t>Cross-validation and experimentation help in selecting the optimal K value.</a:t>
            </a:r>
          </a:p>
        </p:txBody>
      </p:sp>
    </p:spTree>
    <p:extLst>
      <p:ext uri="{BB962C8B-B14F-4D97-AF65-F5344CB8AC3E}">
        <p14:creationId xmlns:p14="http://schemas.microsoft.com/office/powerpoint/2010/main" val="4292055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375" y="798884"/>
            <a:ext cx="8946541" cy="4195481"/>
          </a:xfrm>
        </p:spPr>
        <p:txBody>
          <a:bodyPr/>
          <a:lstStyle/>
          <a:p>
            <a:r>
              <a:rPr lang="en-IN" sz="2800" b="1" dirty="0"/>
              <a:t>Distance Metrics in KNN</a:t>
            </a:r>
            <a:r>
              <a:rPr lang="en-IN" sz="2800" b="1" dirty="0" smtClean="0"/>
              <a:t>:</a:t>
            </a:r>
          </a:p>
          <a:p>
            <a:endParaRPr lang="en-IN" dirty="0"/>
          </a:p>
          <a:p>
            <a:r>
              <a:rPr lang="en-IN" sz="2400" b="1" dirty="0" smtClean="0"/>
              <a:t>Euclidean </a:t>
            </a:r>
            <a:r>
              <a:rPr lang="en-IN" sz="2400" b="1" dirty="0"/>
              <a:t>Distance: </a:t>
            </a:r>
            <a:r>
              <a:rPr lang="en-IN" dirty="0"/>
              <a:t>Commonly used for continuous variables.</a:t>
            </a:r>
          </a:p>
          <a:p>
            <a:r>
              <a:rPr lang="en-IN" sz="2400" b="1" dirty="0"/>
              <a:t>Manhattan Distance: </a:t>
            </a:r>
            <a:r>
              <a:rPr lang="en-IN" dirty="0"/>
              <a:t>Suitable for datasets with categorical variables or features on different scales.</a:t>
            </a:r>
          </a:p>
          <a:p>
            <a:r>
              <a:rPr lang="en-IN" dirty="0"/>
              <a:t>Other distance metrics like </a:t>
            </a:r>
            <a:r>
              <a:rPr lang="en-IN" dirty="0" err="1"/>
              <a:t>Minkowski</a:t>
            </a:r>
            <a:r>
              <a:rPr lang="en-IN" dirty="0"/>
              <a:t> distance and Hamming distance can be used based on the problem's requirements.</a:t>
            </a:r>
          </a:p>
        </p:txBody>
      </p:sp>
    </p:spTree>
    <p:extLst>
      <p:ext uri="{BB962C8B-B14F-4D97-AF65-F5344CB8AC3E}">
        <p14:creationId xmlns:p14="http://schemas.microsoft.com/office/powerpoint/2010/main" val="3335652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123" y="838072"/>
            <a:ext cx="8946541" cy="4195481"/>
          </a:xfrm>
        </p:spPr>
        <p:txBody>
          <a:bodyPr/>
          <a:lstStyle/>
          <a:p>
            <a:r>
              <a:rPr lang="en-US" sz="2800" b="1" dirty="0"/>
              <a:t>Pros and Cons of KNN</a:t>
            </a:r>
            <a:r>
              <a:rPr lang="en-US" sz="2800" b="1" dirty="0" smtClean="0"/>
              <a:t>:</a:t>
            </a:r>
          </a:p>
          <a:p>
            <a:endParaRPr lang="en-US" dirty="0"/>
          </a:p>
          <a:p>
            <a:r>
              <a:rPr lang="en-US" sz="2400" b="1" dirty="0" smtClean="0"/>
              <a:t>Pros</a:t>
            </a:r>
            <a:r>
              <a:rPr lang="en-US" sz="2400" b="1" dirty="0"/>
              <a:t>: </a:t>
            </a:r>
            <a:r>
              <a:rPr lang="en-US" dirty="0"/>
              <a:t>Simple implementation, non-parametric, handles both classification and regression, robust to noisy data.</a:t>
            </a:r>
          </a:p>
          <a:p>
            <a:r>
              <a:rPr lang="en-US" sz="2400" b="1" dirty="0"/>
              <a:t>Cons: </a:t>
            </a:r>
            <a:r>
              <a:rPr lang="en-US" dirty="0"/>
              <a:t>Computationally expensive for large datasets, sensitive to feature scaling, requires careful selection of K and appropriate distance metric.</a:t>
            </a:r>
          </a:p>
        </p:txBody>
      </p:sp>
    </p:spTree>
    <p:extLst>
      <p:ext uri="{BB962C8B-B14F-4D97-AF65-F5344CB8AC3E}">
        <p14:creationId xmlns:p14="http://schemas.microsoft.com/office/powerpoint/2010/main" val="2058848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576815"/>
            <a:ext cx="8946541" cy="4195481"/>
          </a:xfrm>
        </p:spPr>
        <p:txBody>
          <a:bodyPr/>
          <a:lstStyle/>
          <a:p>
            <a:r>
              <a:rPr lang="en-IN" sz="2800" b="1" dirty="0"/>
              <a:t>Real-world Applications</a:t>
            </a:r>
            <a:r>
              <a:rPr lang="en-IN" sz="2800" b="1" dirty="0" smtClean="0"/>
              <a:t>:</a:t>
            </a:r>
          </a:p>
          <a:p>
            <a:endParaRPr lang="en-IN" dirty="0"/>
          </a:p>
          <a:p>
            <a:r>
              <a:rPr lang="en-IN" dirty="0" smtClean="0"/>
              <a:t>Image </a:t>
            </a:r>
            <a:r>
              <a:rPr lang="en-IN" dirty="0"/>
              <a:t>classification.</a:t>
            </a:r>
          </a:p>
          <a:p>
            <a:r>
              <a:rPr lang="en-IN" dirty="0"/>
              <a:t>Recommender systems.</a:t>
            </a:r>
          </a:p>
          <a:p>
            <a:r>
              <a:rPr lang="en-IN" dirty="0"/>
              <a:t>Fraud detection.</a:t>
            </a:r>
          </a:p>
          <a:p>
            <a:r>
              <a:rPr lang="en-IN" dirty="0"/>
              <a:t>Disease diagnosis.</a:t>
            </a:r>
          </a:p>
          <a:p>
            <a:r>
              <a:rPr lang="en-IN" dirty="0"/>
              <a:t>Anomaly detection.</a:t>
            </a:r>
          </a:p>
          <a:p>
            <a:r>
              <a:rPr lang="en-IN" dirty="0"/>
              <a:t>Handwriting recognition.</a:t>
            </a:r>
          </a:p>
          <a:p>
            <a:r>
              <a:rPr lang="en-IN" dirty="0"/>
              <a:t>Text categorization.</a:t>
            </a:r>
          </a:p>
        </p:txBody>
      </p:sp>
    </p:spTree>
    <p:extLst>
      <p:ext uri="{BB962C8B-B14F-4D97-AF65-F5344CB8AC3E}">
        <p14:creationId xmlns:p14="http://schemas.microsoft.com/office/powerpoint/2010/main" val="727075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060" y="472313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 smtClean="0"/>
              <a:t>Conclusion:</a:t>
            </a:r>
          </a:p>
          <a:p>
            <a:endParaRPr lang="en-US" dirty="0"/>
          </a:p>
          <a:p>
            <a:r>
              <a:rPr lang="en-US" dirty="0" smtClean="0"/>
              <a:t>K-Nearest </a:t>
            </a:r>
            <a:r>
              <a:rPr lang="en-US" dirty="0"/>
              <a:t>Neighbors is a versatile algorithm used for classification and regression tasks.</a:t>
            </a:r>
          </a:p>
          <a:p>
            <a:r>
              <a:rPr lang="en-US" dirty="0"/>
              <a:t>It works by finding the K nearest neighbors based on distance metrics and makes predictions based on majority voting or averaging.</a:t>
            </a:r>
          </a:p>
          <a:p>
            <a:r>
              <a:rPr lang="en-US" dirty="0"/>
              <a:t>The choice of K and the distance metric play a crucial role in model performance.</a:t>
            </a:r>
          </a:p>
          <a:p>
            <a:r>
              <a:rPr lang="en-US" dirty="0"/>
              <a:t>KNN has both advantages, such as simplicity and robustness, and limitations, such as computational complexity and sensitivity to scaling.</a:t>
            </a:r>
          </a:p>
          <a:p>
            <a:r>
              <a:rPr lang="en-US" dirty="0"/>
              <a:t>The algorithm finds applications in various fields, demonstrating its usefulness in diverse domains.</a:t>
            </a:r>
          </a:p>
        </p:txBody>
      </p:sp>
    </p:spTree>
    <p:extLst>
      <p:ext uri="{BB962C8B-B14F-4D97-AF65-F5344CB8AC3E}">
        <p14:creationId xmlns:p14="http://schemas.microsoft.com/office/powerpoint/2010/main" val="2124706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449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PC-1</dc:creator>
  <cp:lastModifiedBy>PC-1</cp:lastModifiedBy>
  <cp:revision>2</cp:revision>
  <dcterms:created xsi:type="dcterms:W3CDTF">2023-07-11T12:35:05Z</dcterms:created>
  <dcterms:modified xsi:type="dcterms:W3CDTF">2023-07-11T12:44:05Z</dcterms:modified>
</cp:coreProperties>
</file>