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7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9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4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705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2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1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59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9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3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1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2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1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3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045DD2-E0FC-4F3D-A6BE-FC80CB2AE24B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399A-BFCF-46FD-A745-75BBFE706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04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601" y="2886892"/>
            <a:ext cx="8825658" cy="3313611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Title</a:t>
            </a:r>
            <a:r>
              <a:rPr lang="en-US" dirty="0">
                <a:solidFill>
                  <a:schemeClr val="tx1"/>
                </a:solidFill>
              </a:rPr>
              <a:t>: Support Vector Machines (SVM) in Machine Learning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8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003" y="994827"/>
            <a:ext cx="8946541" cy="4195481"/>
          </a:xfrm>
        </p:spPr>
        <p:txBody>
          <a:bodyPr/>
          <a:lstStyle/>
          <a:p>
            <a:r>
              <a:rPr lang="en-US" sz="3200" b="1" dirty="0"/>
              <a:t>Applications</a:t>
            </a:r>
          </a:p>
          <a:p>
            <a:r>
              <a:rPr lang="en-US" dirty="0"/>
              <a:t>Highlight real-world applications of SVM:</a:t>
            </a:r>
          </a:p>
          <a:p>
            <a:pPr lvl="1"/>
            <a:r>
              <a:rPr lang="en-US" dirty="0"/>
              <a:t>Image classification and object detection</a:t>
            </a:r>
          </a:p>
          <a:p>
            <a:pPr lvl="1"/>
            <a:r>
              <a:rPr lang="en-US" dirty="0"/>
              <a:t>Text classification and sentiment analysis</a:t>
            </a:r>
          </a:p>
          <a:p>
            <a:pPr lvl="1"/>
            <a:r>
              <a:rPr lang="en-US" dirty="0"/>
              <a:t>Bioinformatics and genomics</a:t>
            </a:r>
          </a:p>
          <a:p>
            <a:pPr lvl="1"/>
            <a:r>
              <a:rPr lang="en-US" dirty="0"/>
              <a:t>Fraud detection and anomaly detection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77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66" y="707444"/>
            <a:ext cx="8946541" cy="4195481"/>
          </a:xfrm>
        </p:spPr>
        <p:txBody>
          <a:bodyPr/>
          <a:lstStyle/>
          <a:p>
            <a:r>
              <a:rPr lang="en-US" sz="3200" b="1" dirty="0"/>
              <a:t>Conclusion</a:t>
            </a:r>
          </a:p>
          <a:p>
            <a:r>
              <a:rPr lang="en-US" dirty="0"/>
              <a:t>Recap the key points discussed:</a:t>
            </a:r>
          </a:p>
          <a:p>
            <a:pPr lvl="1"/>
            <a:r>
              <a:rPr lang="en-US" dirty="0"/>
              <a:t>Linear SVM, margin, and support vectors.</a:t>
            </a:r>
          </a:p>
          <a:p>
            <a:pPr lvl="1"/>
            <a:r>
              <a:rPr lang="en-US" dirty="0"/>
              <a:t>Kernel trick for nonlinear classification.</a:t>
            </a:r>
          </a:p>
          <a:p>
            <a:pPr lvl="1"/>
            <a:r>
              <a:rPr lang="en-US" dirty="0"/>
              <a:t>Soft margin SVM and handling misclassification.</a:t>
            </a:r>
          </a:p>
          <a:p>
            <a:pPr lvl="1"/>
            <a:r>
              <a:rPr lang="en-US" dirty="0"/>
              <a:t>Applications and advantages of SVM.</a:t>
            </a:r>
          </a:p>
          <a:p>
            <a:r>
              <a:rPr lang="en-US" dirty="0"/>
              <a:t>Emphasize the versatility and power of SVM in various domains.</a:t>
            </a:r>
          </a:p>
        </p:txBody>
      </p:sp>
    </p:spTree>
    <p:extLst>
      <p:ext uri="{BB962C8B-B14F-4D97-AF65-F5344CB8AC3E}">
        <p14:creationId xmlns:p14="http://schemas.microsoft.com/office/powerpoint/2010/main" val="77147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2272" y="286281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Thank You !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50923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44" y="903387"/>
            <a:ext cx="8946541" cy="4195481"/>
          </a:xfrm>
        </p:spPr>
        <p:txBody>
          <a:bodyPr/>
          <a:lstStyle/>
          <a:p>
            <a:r>
              <a:rPr lang="en-US" sz="3200" b="1" dirty="0"/>
              <a:t>Introduction</a:t>
            </a:r>
          </a:p>
          <a:p>
            <a:r>
              <a:rPr lang="en-US" dirty="0"/>
              <a:t>Support Vector Machines (SVM) is a powerful machine learning algorithm used for classification and regression tasks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SVM finds an optimal hyperplane to separate different classes while maximizing the margin.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1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255" y="838072"/>
            <a:ext cx="8946541" cy="4195481"/>
          </a:xfrm>
        </p:spPr>
        <p:txBody>
          <a:bodyPr/>
          <a:lstStyle/>
          <a:p>
            <a:r>
              <a:rPr lang="en-IN" sz="3200" b="1" dirty="0"/>
              <a:t>Linear </a:t>
            </a:r>
            <a:r>
              <a:rPr lang="en-IN" sz="3200" b="1" dirty="0" smtClean="0"/>
              <a:t>SVM</a:t>
            </a:r>
          </a:p>
          <a:p>
            <a:endParaRPr lang="en-IN" sz="3200" b="1" dirty="0"/>
          </a:p>
          <a:p>
            <a:r>
              <a:rPr lang="en-IN" sz="2400" b="1" dirty="0"/>
              <a:t>Basic form of linear SVM:</a:t>
            </a:r>
          </a:p>
          <a:p>
            <a:pPr lvl="1"/>
            <a:r>
              <a:rPr lang="en-IN" dirty="0"/>
              <a:t>Hyperplane equation: </a:t>
            </a:r>
            <a:r>
              <a:rPr lang="en-IN" dirty="0" err="1"/>
              <a:t>wᵀx</a:t>
            </a:r>
            <a:r>
              <a:rPr lang="en-IN" dirty="0"/>
              <a:t> + b = 0</a:t>
            </a:r>
          </a:p>
          <a:p>
            <a:pPr lvl="1"/>
            <a:r>
              <a:rPr lang="en-IN" dirty="0"/>
              <a:t>w: Weight vector</a:t>
            </a:r>
          </a:p>
          <a:p>
            <a:pPr lvl="1"/>
            <a:r>
              <a:rPr lang="en-IN" dirty="0"/>
              <a:t>x: Input vector</a:t>
            </a:r>
          </a:p>
          <a:p>
            <a:pPr lvl="1"/>
            <a:r>
              <a:rPr lang="en-IN" dirty="0"/>
              <a:t>b: Bias term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02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998" y="655192"/>
            <a:ext cx="8946541" cy="5432099"/>
          </a:xfrm>
        </p:spPr>
        <p:txBody>
          <a:bodyPr>
            <a:normAutofit/>
          </a:bodyPr>
          <a:lstStyle/>
          <a:p>
            <a:r>
              <a:rPr lang="en-US" sz="3200" b="1" dirty="0"/>
              <a:t>Margin and Support Vectors</a:t>
            </a:r>
          </a:p>
          <a:p>
            <a:r>
              <a:rPr lang="en-US" dirty="0"/>
              <a:t>Explain the concept of margin and support vectors:</a:t>
            </a:r>
          </a:p>
          <a:p>
            <a:pPr lvl="1"/>
            <a:r>
              <a:rPr lang="en-US" b="1" dirty="0"/>
              <a:t>Margin</a:t>
            </a:r>
            <a:r>
              <a:rPr lang="en-US" dirty="0"/>
              <a:t>: Distance between the hyperplane and the nearest data points of each class.</a:t>
            </a:r>
          </a:p>
          <a:p>
            <a:pPr lvl="1"/>
            <a:r>
              <a:rPr lang="en-US" b="1" dirty="0"/>
              <a:t>Support</a:t>
            </a:r>
            <a:r>
              <a:rPr lang="en-US" dirty="0"/>
              <a:t> </a:t>
            </a:r>
            <a:r>
              <a:rPr lang="en-US" b="1" dirty="0"/>
              <a:t>vectors</a:t>
            </a:r>
            <a:r>
              <a:rPr lang="en-US" dirty="0"/>
              <a:t>: Data points that lie on the margin or violate the margin.</a:t>
            </a:r>
          </a:p>
          <a:p>
            <a:r>
              <a:rPr lang="en-IN" sz="3200" b="1" dirty="0"/>
              <a:t>Maximizing the Margin</a:t>
            </a:r>
          </a:p>
          <a:p>
            <a:r>
              <a:rPr lang="en-IN" dirty="0"/>
              <a:t>SVM's objective: Maximize the margin while minimizing classification errors.</a:t>
            </a:r>
          </a:p>
          <a:p>
            <a:r>
              <a:rPr lang="en-IN" dirty="0"/>
              <a:t>Formulate the optimization problem:</a:t>
            </a:r>
          </a:p>
          <a:p>
            <a:pPr lvl="1"/>
            <a:r>
              <a:rPr lang="en-IN" dirty="0"/>
              <a:t>Minimize ½||w||² subject to </a:t>
            </a:r>
            <a:r>
              <a:rPr lang="en-IN" dirty="0" err="1"/>
              <a:t>yi</a:t>
            </a:r>
            <a:r>
              <a:rPr lang="en-IN" dirty="0"/>
              <a:t>(</a:t>
            </a:r>
            <a:r>
              <a:rPr lang="en-IN" dirty="0" err="1"/>
              <a:t>wᵀxi</a:t>
            </a:r>
            <a:r>
              <a:rPr lang="en-IN" dirty="0"/>
              <a:t> + b) ≥ 1 for all data points (xi, </a:t>
            </a:r>
            <a:r>
              <a:rPr lang="en-IN" dirty="0" err="1"/>
              <a:t>yi</a:t>
            </a:r>
            <a:r>
              <a:rPr lang="en-IN" dirty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23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689" y="746632"/>
            <a:ext cx="8946541" cy="4739768"/>
          </a:xfrm>
        </p:spPr>
        <p:txBody>
          <a:bodyPr/>
          <a:lstStyle/>
          <a:p>
            <a:r>
              <a:rPr lang="en-IN" sz="2800" b="1" dirty="0"/>
              <a:t>Kernel Trick</a:t>
            </a:r>
          </a:p>
          <a:p>
            <a:r>
              <a:rPr lang="en-IN" dirty="0"/>
              <a:t>Extend SVM to nonlinear classification using the kernel trick:</a:t>
            </a:r>
          </a:p>
          <a:p>
            <a:pPr lvl="1"/>
            <a:r>
              <a:rPr lang="en-IN" b="1" dirty="0"/>
              <a:t>Nonlinear transformation: </a:t>
            </a:r>
            <a:r>
              <a:rPr lang="el-GR" dirty="0"/>
              <a:t>φ(</a:t>
            </a:r>
            <a:r>
              <a:rPr lang="en-IN" dirty="0"/>
              <a:t>x) maps input to a higher-dimensional feature space.</a:t>
            </a:r>
          </a:p>
          <a:p>
            <a:pPr lvl="1"/>
            <a:r>
              <a:rPr lang="en-IN" b="1" dirty="0"/>
              <a:t>Kernel function: </a:t>
            </a:r>
            <a:r>
              <a:rPr lang="en-IN" dirty="0"/>
              <a:t>K(x, y) computes the inner product of transformed features.</a:t>
            </a:r>
          </a:p>
          <a:p>
            <a:pPr lvl="1"/>
            <a:r>
              <a:rPr lang="en-IN" b="1" dirty="0"/>
              <a:t>Popular kernels</a:t>
            </a:r>
            <a:r>
              <a:rPr lang="en-IN" dirty="0"/>
              <a:t>: Linear, Polynomial, Radial Basis Function (RBF), Sigmoid.</a:t>
            </a:r>
          </a:p>
        </p:txBody>
      </p:sp>
    </p:spTree>
    <p:extLst>
      <p:ext uri="{BB962C8B-B14F-4D97-AF65-F5344CB8AC3E}">
        <p14:creationId xmlns:p14="http://schemas.microsoft.com/office/powerpoint/2010/main" val="341017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1181689" y="785821"/>
            <a:ext cx="8946541" cy="4195481"/>
          </a:xfrm>
        </p:spPr>
        <p:txBody>
          <a:bodyPr/>
          <a:lstStyle/>
          <a:p>
            <a:r>
              <a:rPr lang="en-IN" sz="3200" b="1" dirty="0"/>
              <a:t>Soft Margin SVM</a:t>
            </a:r>
          </a:p>
          <a:p>
            <a:r>
              <a:rPr lang="en-IN" dirty="0"/>
              <a:t>Introduce soft margin SVM to handle overlapping classes or noisy data:</a:t>
            </a:r>
          </a:p>
          <a:p>
            <a:pPr lvl="1"/>
            <a:r>
              <a:rPr lang="en-IN" dirty="0"/>
              <a:t>Allow some misclassification by introducing slack variables (</a:t>
            </a:r>
            <a:r>
              <a:rPr lang="el-GR" dirty="0"/>
              <a:t>ξ).</a:t>
            </a:r>
          </a:p>
          <a:p>
            <a:pPr lvl="1"/>
            <a:r>
              <a:rPr lang="en-IN" dirty="0"/>
              <a:t>Update the optimization problem: Minimize ½||w||² + C</a:t>
            </a:r>
            <a:r>
              <a:rPr lang="el-GR" dirty="0"/>
              <a:t>Σξ</a:t>
            </a:r>
            <a:r>
              <a:rPr lang="en-IN" dirty="0"/>
              <a:t>ᵢ subject to </a:t>
            </a:r>
            <a:r>
              <a:rPr lang="en-IN" dirty="0" err="1"/>
              <a:t>yi</a:t>
            </a:r>
            <a:r>
              <a:rPr lang="en-IN" dirty="0"/>
              <a:t>(</a:t>
            </a:r>
            <a:r>
              <a:rPr lang="en-IN" dirty="0" err="1"/>
              <a:t>wᵀxi</a:t>
            </a:r>
            <a:r>
              <a:rPr lang="en-IN" dirty="0"/>
              <a:t> + b) ≥ 1 - </a:t>
            </a:r>
            <a:r>
              <a:rPr lang="el-GR" dirty="0"/>
              <a:t>ξ</a:t>
            </a:r>
            <a:r>
              <a:rPr lang="en-IN" dirty="0"/>
              <a:t>ᵢ.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41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004" y="1047078"/>
            <a:ext cx="8946541" cy="4739768"/>
          </a:xfrm>
        </p:spPr>
        <p:txBody>
          <a:bodyPr/>
          <a:lstStyle/>
          <a:p>
            <a:r>
              <a:rPr lang="en-IN" sz="3200" b="1" dirty="0"/>
              <a:t>Kernel SVM</a:t>
            </a:r>
          </a:p>
          <a:p>
            <a:r>
              <a:rPr lang="en-IN" dirty="0"/>
              <a:t>Discuss the application of kernels in SVM:</a:t>
            </a:r>
          </a:p>
          <a:p>
            <a:pPr lvl="1"/>
            <a:r>
              <a:rPr lang="en-IN" dirty="0"/>
              <a:t>Kernels allow SVM to classify nonlinearly separable data.</a:t>
            </a:r>
          </a:p>
          <a:p>
            <a:pPr lvl="1"/>
            <a:r>
              <a:rPr lang="en-IN" dirty="0"/>
              <a:t>Kernels implicitly map the data into higher-dimensional spaces</a:t>
            </a:r>
            <a:r>
              <a:rPr lang="en-IN" dirty="0" smtClean="0"/>
              <a:t>.</a:t>
            </a:r>
          </a:p>
          <a:p>
            <a:r>
              <a:rPr lang="en-US" sz="3200" b="1" dirty="0"/>
              <a:t>SVM for Regression</a:t>
            </a:r>
          </a:p>
          <a:p>
            <a:r>
              <a:rPr lang="en-US" dirty="0"/>
              <a:t>Briefly explain SVM for regression tasks:</a:t>
            </a:r>
          </a:p>
          <a:p>
            <a:pPr lvl="1"/>
            <a:r>
              <a:rPr lang="en-US" dirty="0"/>
              <a:t>Find a hyperplane that fits as many points within a given ε-tube as possible.</a:t>
            </a:r>
          </a:p>
          <a:p>
            <a:pPr lvl="1"/>
            <a:r>
              <a:rPr lang="en-US" dirty="0"/>
              <a:t>Support vectors within the ε-tube determine the regression line.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6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500" y="1138518"/>
            <a:ext cx="8946541" cy="4195481"/>
          </a:xfrm>
        </p:spPr>
        <p:txBody>
          <a:bodyPr/>
          <a:lstStyle/>
          <a:p>
            <a:r>
              <a:rPr lang="en-US" sz="3200" b="1" dirty="0"/>
              <a:t>Advantages of SVM</a:t>
            </a:r>
          </a:p>
          <a:p>
            <a:r>
              <a:rPr lang="en-US" dirty="0"/>
              <a:t>Highlight the advantages of SVM:</a:t>
            </a:r>
          </a:p>
          <a:p>
            <a:pPr lvl="1"/>
            <a:r>
              <a:rPr lang="en-US" dirty="0"/>
              <a:t>Effective in high-dimensional spaces and with limited samples.</a:t>
            </a:r>
          </a:p>
          <a:p>
            <a:pPr lvl="1"/>
            <a:r>
              <a:rPr lang="en-US" dirty="0"/>
              <a:t>Handles both linear and nonlinear classification and regression tasks.</a:t>
            </a:r>
          </a:p>
          <a:p>
            <a:pPr lvl="1"/>
            <a:r>
              <a:rPr lang="en-US" dirty="0"/>
              <a:t>Robust against overfitting with the use of regularization parameter (C).</a:t>
            </a:r>
          </a:p>
        </p:txBody>
      </p:sp>
    </p:spTree>
    <p:extLst>
      <p:ext uri="{BB962C8B-B14F-4D97-AF65-F5344CB8AC3E}">
        <p14:creationId xmlns:p14="http://schemas.microsoft.com/office/powerpoint/2010/main" val="167062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878" y="1073204"/>
            <a:ext cx="8946541" cy="4195481"/>
          </a:xfrm>
        </p:spPr>
        <p:txBody>
          <a:bodyPr/>
          <a:lstStyle/>
          <a:p>
            <a:r>
              <a:rPr lang="en-US" sz="3200" b="1" dirty="0"/>
              <a:t>Tuning Parameters</a:t>
            </a:r>
          </a:p>
          <a:p>
            <a:r>
              <a:rPr lang="en-US" dirty="0"/>
              <a:t>Explain the importance of tuning SVM parameters:</a:t>
            </a:r>
          </a:p>
          <a:p>
            <a:pPr lvl="1"/>
            <a:r>
              <a:rPr lang="en-US" dirty="0"/>
              <a:t>C: Controls the trade-off between margin size and misclassification.</a:t>
            </a:r>
          </a:p>
          <a:p>
            <a:pPr lvl="1"/>
            <a:r>
              <a:rPr lang="en-US" dirty="0"/>
              <a:t>Gamma (for RBF kernel): Controls the influence of individual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073142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476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</dc:creator>
  <cp:lastModifiedBy>PC-1</cp:lastModifiedBy>
  <cp:revision>2</cp:revision>
  <dcterms:created xsi:type="dcterms:W3CDTF">2023-07-13T09:58:36Z</dcterms:created>
  <dcterms:modified xsi:type="dcterms:W3CDTF">2023-07-13T10:08:53Z</dcterms:modified>
</cp:coreProperties>
</file>