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1" r:id="rId3"/>
    <p:sldId id="265" r:id="rId4"/>
    <p:sldId id="266" r:id="rId5"/>
    <p:sldId id="273" r:id="rId6"/>
    <p:sldId id="274" r:id="rId7"/>
    <p:sldId id="279" r:id="rId8"/>
    <p:sldId id="281" r:id="rId9"/>
    <p:sldId id="282" r:id="rId10"/>
    <p:sldId id="280" r:id="rId11"/>
    <p:sldId id="276" r:id="rId12"/>
    <p:sldId id="277" r:id="rId13"/>
    <p:sldId id="269" r:id="rId14"/>
    <p:sldId id="270"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4660"/>
  </p:normalViewPr>
  <p:slideViewPr>
    <p:cSldViewPr>
      <p:cViewPr varScale="1">
        <p:scale>
          <a:sx n="58" d="100"/>
          <a:sy n="58" d="100"/>
        </p:scale>
        <p:origin x="1184"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04066D-CCBC-4E59-A3AB-01F8C7013DAC}" type="datetimeFigureOut">
              <a:rPr lang="en-US" smtClean="0"/>
              <a:t>2/27/2023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803C2E-2F5B-4380-B3ED-79F93EB108D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DC2D4F-0380-4ADB-9684-5757AED6B7B6}"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2752A-6DC9-42D9-85EF-03A14DBC1832}"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3EA2E-764C-4F64-A9A7-3099F556DE7A}"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1C9925-891E-4FFF-9189-6370A5D10E2A}"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1651D-1703-43A1-8931-931D59B3F356}"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E0E16F-B040-4A6B-8C00-8D2AE822FCF5}" type="datetime1">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7A7DFD-53E6-4A12-910C-4B86B755CFE0}" type="datetime1">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DF6A33-CF01-4BE6-BEE4-29F106A680FB}" type="datetime1">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AABB7-1153-4E7F-B349-073869511C4B}" type="datetime1">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9FC48-B4AB-4F38-9475-8F5ED24BE253}" type="datetime1">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D7315-AF0A-48E7-956E-BCBE30215124}" type="datetime1">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6C815-EF6A-4560-8650-56843F6BAD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EE170-3BBB-46F1-8760-62ACCBCBAE35}" type="datetime1">
              <a:rPr lang="en-US" smtClean="0"/>
              <a:t>2/27/2023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6C815-EF6A-4560-8650-56843F6BAD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5000"/>
            <a:ext cx="8305800" cy="1470025"/>
          </a:xfrm>
        </p:spPr>
        <p:txBody>
          <a:bodyPr/>
          <a:lstStyle/>
          <a:p>
            <a:r>
              <a:rPr lang="en-US" sz="4400" dirty="0"/>
              <a:t>Blockchain Enabled Crowd Funding</a:t>
            </a:r>
            <a:endParaRPr lang="en-US" dirty="0"/>
          </a:p>
        </p:txBody>
      </p:sp>
      <p:sp>
        <p:nvSpPr>
          <p:cNvPr id="3" name="Subtitle 2"/>
          <p:cNvSpPr>
            <a:spLocks noGrp="1"/>
          </p:cNvSpPr>
          <p:nvPr>
            <p:ph type="subTitle" idx="1"/>
          </p:nvPr>
        </p:nvSpPr>
        <p:spPr>
          <a:xfrm>
            <a:off x="457200" y="3429000"/>
            <a:ext cx="8001000" cy="2209800"/>
          </a:xfrm>
        </p:spPr>
        <p:txBody>
          <a:bodyPr>
            <a:normAutofit lnSpcReduction="10000"/>
          </a:bodyPr>
          <a:lstStyle/>
          <a:p>
            <a:r>
              <a:rPr lang="en-US" dirty="0">
                <a:solidFill>
                  <a:schemeClr val="tx1"/>
                </a:solidFill>
              </a:rPr>
              <a:t>Uttam Pandey</a:t>
            </a:r>
          </a:p>
          <a:p>
            <a:r>
              <a:rPr lang="en-US" dirty="0">
                <a:solidFill>
                  <a:schemeClr val="tx1"/>
                </a:solidFill>
              </a:rPr>
              <a:t>Sandeep Sahani</a:t>
            </a:r>
          </a:p>
          <a:p>
            <a:r>
              <a:rPr lang="en-US" dirty="0">
                <a:solidFill>
                  <a:schemeClr val="tx1"/>
                </a:solidFill>
              </a:rPr>
              <a:t>Dhruyash Mahale</a:t>
            </a:r>
          </a:p>
          <a:p>
            <a:r>
              <a:rPr lang="en-US" dirty="0">
                <a:solidFill>
                  <a:schemeClr val="tx1"/>
                </a:solidFill>
              </a:rPr>
              <a:t>Under the guidance of Prof. Sulochana Devi</a:t>
            </a:r>
          </a:p>
          <a:p>
            <a:endParaRPr lang="en-US" dirty="0">
              <a:solidFill>
                <a:schemeClr val="tx1"/>
              </a:solidFill>
            </a:endParaRPr>
          </a:p>
          <a:p>
            <a:endParaRPr lang="en-US" dirty="0"/>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381000" y="284252"/>
            <a:ext cx="8077200" cy="1638300"/>
          </a:xfrm>
          <a:prstGeom prst="rect">
            <a:avLst/>
          </a:prstGeom>
          <a:noFill/>
          <a:ln w="9525">
            <a:noFill/>
            <a:miter lim="800000"/>
            <a:headEnd/>
            <a:tailEnd/>
          </a:ln>
          <a:effectLst/>
        </p:spPr>
      </p:pic>
      <p:sp>
        <p:nvSpPr>
          <p:cNvPr id="5" name="TextBox 4"/>
          <p:cNvSpPr txBox="1"/>
          <p:nvPr/>
        </p:nvSpPr>
        <p:spPr>
          <a:xfrm>
            <a:off x="381000" y="6248400"/>
            <a:ext cx="8305800" cy="369332"/>
          </a:xfrm>
          <a:prstGeom prst="rect">
            <a:avLst/>
          </a:prstGeom>
          <a:noFill/>
        </p:spPr>
        <p:txBody>
          <a:bodyPr wrap="square" rtlCol="0">
            <a:spAutoFit/>
          </a:bodyPr>
          <a:lstStyle/>
          <a:p>
            <a:pPr algn="ctr"/>
            <a:r>
              <a:rPr lang="en-US" i="1" dirty="0"/>
              <a:t>Copyright @Information Technology Dept , XIE</a:t>
            </a:r>
          </a:p>
        </p:txBody>
      </p:sp>
      <p:sp>
        <p:nvSpPr>
          <p:cNvPr id="6" name="Slide Number Placeholder 5"/>
          <p:cNvSpPr>
            <a:spLocks noGrp="1"/>
          </p:cNvSpPr>
          <p:nvPr>
            <p:ph type="sldNum" sz="quarter" idx="12"/>
          </p:nvPr>
        </p:nvSpPr>
        <p:spPr/>
        <p:txBody>
          <a:bodyPr/>
          <a:lstStyle/>
          <a:p>
            <a:fld id="{D1E6C815-EF6A-4560-8650-56843F6BADC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9637-D577-BCB4-446E-E45FA99F5030}"/>
              </a:ext>
            </a:extLst>
          </p:cNvPr>
          <p:cNvSpPr>
            <a:spLocks noGrp="1"/>
          </p:cNvSpPr>
          <p:nvPr>
            <p:ph type="title"/>
          </p:nvPr>
        </p:nvSpPr>
        <p:spPr/>
        <p:txBody>
          <a:bodyPr/>
          <a:lstStyle/>
          <a:p>
            <a:r>
              <a:rPr lang="en-GB" dirty="0"/>
              <a:t>GUI</a:t>
            </a:r>
            <a:endParaRPr lang="en-IN" dirty="0"/>
          </a:p>
        </p:txBody>
      </p:sp>
      <p:sp>
        <p:nvSpPr>
          <p:cNvPr id="3" name="Content Placeholder 2">
            <a:extLst>
              <a:ext uri="{FF2B5EF4-FFF2-40B4-BE49-F238E27FC236}">
                <a16:creationId xmlns:a16="http://schemas.microsoft.com/office/drawing/2014/main" id="{D53535E3-94AD-587E-38D3-5318FF30508A}"/>
              </a:ext>
            </a:extLst>
          </p:cNvPr>
          <p:cNvSpPr>
            <a:spLocks noGrp="1"/>
          </p:cNvSpPr>
          <p:nvPr>
            <p:ph idx="1"/>
          </p:nvPr>
        </p:nvSpPr>
        <p:spPr/>
        <p:txBody>
          <a:bodyPr>
            <a:normAutofit/>
          </a:bodyPr>
          <a:lstStyle/>
          <a:p>
            <a:pPr marL="0" indent="0" algn="just">
              <a:buNone/>
            </a:pPr>
            <a:r>
              <a:rPr lang="en-GB" sz="2000" dirty="0">
                <a:ea typeface="Calibri" panose="020F0502020204030204" pitchFamily="34" charset="0"/>
              </a:rPr>
              <a:t>Login Page:</a:t>
            </a:r>
          </a:p>
          <a:p>
            <a:pPr marL="0" indent="0" algn="just">
              <a:buNone/>
            </a:pPr>
            <a:endParaRPr lang="en-GB" sz="2000" dirty="0">
              <a:effectLst/>
              <a:ea typeface="Calibri" panose="020F0502020204030204" pitchFamily="34" charset="0"/>
            </a:endParaRPr>
          </a:p>
          <a:p>
            <a:pPr marL="0" indent="0" algn="just">
              <a:buNone/>
            </a:pPr>
            <a:endParaRPr lang="en-IN" sz="2000" dirty="0">
              <a:effectLst/>
              <a:ea typeface="Calibri" panose="020F0502020204030204" pitchFamily="34" charset="0"/>
            </a:endParaRPr>
          </a:p>
        </p:txBody>
      </p:sp>
      <p:sp>
        <p:nvSpPr>
          <p:cNvPr id="4" name="Slide Number Placeholder 3">
            <a:extLst>
              <a:ext uri="{FF2B5EF4-FFF2-40B4-BE49-F238E27FC236}">
                <a16:creationId xmlns:a16="http://schemas.microsoft.com/office/drawing/2014/main" id="{67F81771-3EBA-7C3B-F600-D997698F583A}"/>
              </a:ext>
            </a:extLst>
          </p:cNvPr>
          <p:cNvSpPr>
            <a:spLocks noGrp="1"/>
          </p:cNvSpPr>
          <p:nvPr>
            <p:ph type="sldNum" sz="quarter" idx="12"/>
          </p:nvPr>
        </p:nvSpPr>
        <p:spPr/>
        <p:txBody>
          <a:bodyPr/>
          <a:lstStyle/>
          <a:p>
            <a:fld id="{D1E6C815-EF6A-4560-8650-56843F6BADC2}" type="slidenum">
              <a:rPr lang="en-US" smtClean="0"/>
              <a:pPr/>
              <a:t>10</a:t>
            </a:fld>
            <a:endParaRPr lang="en-US"/>
          </a:p>
        </p:txBody>
      </p:sp>
      <p:pic>
        <p:nvPicPr>
          <p:cNvPr id="5" name="Picture 2">
            <a:extLst>
              <a:ext uri="{FF2B5EF4-FFF2-40B4-BE49-F238E27FC236}">
                <a16:creationId xmlns:a16="http://schemas.microsoft.com/office/drawing/2014/main" id="{F345F25F-63E1-1BB6-2F55-BF467BF53E60}"/>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8A7F364C-9770-A98D-423D-AF0298D3B6A2}"/>
              </a:ext>
            </a:extLst>
          </p:cNvPr>
          <p:cNvPicPr>
            <a:picLocks noChangeAspect="1"/>
          </p:cNvPicPr>
          <p:nvPr/>
        </p:nvPicPr>
        <p:blipFill>
          <a:blip r:embed="rId3"/>
          <a:stretch>
            <a:fillRect/>
          </a:stretch>
        </p:blipFill>
        <p:spPr>
          <a:xfrm>
            <a:off x="228599" y="2079625"/>
            <a:ext cx="8763001" cy="4276725"/>
          </a:xfrm>
          <a:prstGeom prst="rect">
            <a:avLst/>
          </a:prstGeom>
        </p:spPr>
      </p:pic>
    </p:spTree>
    <p:extLst>
      <p:ext uri="{BB962C8B-B14F-4D97-AF65-F5344CB8AC3E}">
        <p14:creationId xmlns:p14="http://schemas.microsoft.com/office/powerpoint/2010/main" val="158787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B090-AF70-C63A-228F-DBF5E3405C99}"/>
              </a:ext>
            </a:extLst>
          </p:cNvPr>
          <p:cNvSpPr>
            <a:spLocks noGrp="1"/>
          </p:cNvSpPr>
          <p:nvPr>
            <p:ph type="title"/>
          </p:nvPr>
        </p:nvSpPr>
        <p:spPr>
          <a:xfrm>
            <a:off x="457200" y="274638"/>
            <a:ext cx="8229600" cy="792162"/>
          </a:xfrm>
        </p:spPr>
        <p:txBody>
          <a:bodyPr/>
          <a:lstStyle/>
          <a:p>
            <a:r>
              <a:rPr lang="en-GB" dirty="0"/>
              <a:t>Requirement Analysis</a:t>
            </a:r>
            <a:endParaRPr lang="en-IN" dirty="0"/>
          </a:p>
        </p:txBody>
      </p:sp>
      <p:sp>
        <p:nvSpPr>
          <p:cNvPr id="3" name="Content Placeholder 2">
            <a:extLst>
              <a:ext uri="{FF2B5EF4-FFF2-40B4-BE49-F238E27FC236}">
                <a16:creationId xmlns:a16="http://schemas.microsoft.com/office/drawing/2014/main" id="{0368DAAE-F2D2-5A24-01EF-B452A27C8647}"/>
              </a:ext>
            </a:extLst>
          </p:cNvPr>
          <p:cNvSpPr>
            <a:spLocks noGrp="1"/>
          </p:cNvSpPr>
          <p:nvPr>
            <p:ph idx="1"/>
          </p:nvPr>
        </p:nvSpPr>
        <p:spPr>
          <a:xfrm>
            <a:off x="457200" y="1066800"/>
            <a:ext cx="8229600" cy="5654675"/>
          </a:xfrm>
        </p:spPr>
        <p:txBody>
          <a:bodyPr>
            <a:normAutofit fontScale="25000" lnSpcReduction="20000"/>
          </a:bodyPr>
          <a:lstStyle/>
          <a:p>
            <a:pPr algn="just"/>
            <a:r>
              <a:rPr lang="en-US" sz="8000" b="1" dirty="0">
                <a:effectLst/>
                <a:ea typeface="Calibri" panose="020F0502020204030204" pitchFamily="34" charset="0"/>
              </a:rPr>
              <a:t>Backend</a:t>
            </a:r>
            <a:r>
              <a:rPr lang="en-US" sz="8000" b="1" spc="240" dirty="0">
                <a:effectLst/>
                <a:ea typeface="Calibri" panose="020F0502020204030204" pitchFamily="34" charset="0"/>
              </a:rPr>
              <a:t> </a:t>
            </a:r>
            <a:r>
              <a:rPr lang="en-US" sz="8000" b="1" dirty="0">
                <a:effectLst/>
                <a:ea typeface="Calibri" panose="020F0502020204030204" pitchFamily="34" charset="0"/>
              </a:rPr>
              <a:t>Requirements</a:t>
            </a:r>
          </a:p>
          <a:p>
            <a:pPr marL="228600" indent="-228600" algn="just">
              <a:buFont typeface="+mj-lt"/>
              <a:buAutoNum type="arabicPeriod"/>
            </a:pPr>
            <a:r>
              <a:rPr lang="en-US" sz="8000" b="1" dirty="0">
                <a:effectLst/>
                <a:ea typeface="Calibri" panose="020F0502020204030204" pitchFamily="34" charset="0"/>
              </a:rPr>
              <a:t>Web3.0</a:t>
            </a:r>
          </a:p>
          <a:p>
            <a:pPr marL="0" indent="0" algn="just">
              <a:buNone/>
            </a:pPr>
            <a:r>
              <a:rPr lang="en-US" sz="8000" dirty="0">
                <a:solidFill>
                  <a:srgbClr val="333333"/>
                </a:solidFill>
                <a:effectLst/>
                <a:ea typeface="Calibri" panose="020F0502020204030204" pitchFamily="34" charset="0"/>
                <a:cs typeface="Calibri" panose="020F0502020204030204" pitchFamily="34" charset="0"/>
              </a:rPr>
              <a:t>Web3 is a collection of JS libraries that lets you interact with an         Ethereum node remotely or locally. Simply, it provides us with an API to use so we can easily work with the blockchain. Web3 works as a wrapper for JSON RPC to connect to a remote or local Ethereum node with either a HTTP or IPC connection. Web3 is basically a connection between the Ethereum blockchain and your smart contract.</a:t>
            </a:r>
          </a:p>
          <a:p>
            <a:pPr marL="0" indent="0" algn="just">
              <a:buNone/>
            </a:pPr>
            <a:r>
              <a:rPr lang="en-IN" sz="8000" b="1" dirty="0">
                <a:ea typeface="Calibri" panose="020F0502020204030204" pitchFamily="34" charset="0"/>
              </a:rPr>
              <a:t>2.Solidity</a:t>
            </a:r>
          </a:p>
          <a:p>
            <a:pPr marL="0" indent="0" algn="just">
              <a:buNone/>
            </a:pPr>
            <a:r>
              <a:rPr lang="en-GB" sz="8000" dirty="0">
                <a:effectLst/>
                <a:ea typeface="Calibri" panose="020F0502020204030204" pitchFamily="34" charset="0"/>
              </a:rPr>
              <a:t>Solidity is an object-oriented programming language created specifically by the Ethereum Network team for constructing and designing smart contracts on Blockchain platforms.</a:t>
            </a:r>
          </a:p>
          <a:p>
            <a:pPr algn="just"/>
            <a:r>
              <a:rPr lang="en-GB" sz="8000" dirty="0">
                <a:effectLst/>
                <a:ea typeface="Calibri" panose="020F0502020204030204" pitchFamily="34" charset="0"/>
              </a:rPr>
              <a:t>It's used to create smart contracts that implement business logic and generate a chain of transaction records in the blockchain system.</a:t>
            </a:r>
          </a:p>
          <a:p>
            <a:pPr algn="just"/>
            <a:r>
              <a:rPr lang="en-GB" sz="8000" dirty="0">
                <a:effectLst/>
                <a:ea typeface="Calibri" panose="020F0502020204030204" pitchFamily="34" charset="0"/>
              </a:rPr>
              <a:t>It acts as a tool for creating machine-level code and compiling it on the Ethereum Virtual Machine (EVM).</a:t>
            </a:r>
          </a:p>
          <a:p>
            <a:pPr marL="0" indent="0" algn="just">
              <a:buNone/>
            </a:pPr>
            <a:r>
              <a:rPr lang="en-GB" sz="8000" b="1" dirty="0">
                <a:effectLst/>
                <a:ea typeface="Calibri" panose="020F0502020204030204" pitchFamily="34" charset="0"/>
              </a:rPr>
              <a:t>3.Metamask</a:t>
            </a:r>
          </a:p>
          <a:p>
            <a:pPr marL="0" indent="0" algn="just">
              <a:buNone/>
            </a:pPr>
            <a:r>
              <a:rPr lang="en-GB" sz="8000" dirty="0">
                <a:effectLst/>
                <a:ea typeface="Calibri" panose="020F0502020204030204" pitchFamily="34" charset="0"/>
              </a:rPr>
              <a:t>MetaMask is a software cryptocurrency wallet used to interact with the Ethereum blockchain. It allows users to access their Ethereum wallet through a browser extension or mobile app, which can then be used to interact with decentralized applications.</a:t>
            </a:r>
          </a:p>
        </p:txBody>
      </p:sp>
      <p:sp>
        <p:nvSpPr>
          <p:cNvPr id="4" name="Slide Number Placeholder 3">
            <a:extLst>
              <a:ext uri="{FF2B5EF4-FFF2-40B4-BE49-F238E27FC236}">
                <a16:creationId xmlns:a16="http://schemas.microsoft.com/office/drawing/2014/main" id="{6051BADF-9A9C-5ED4-99D4-CC015A7CD87F}"/>
              </a:ext>
            </a:extLst>
          </p:cNvPr>
          <p:cNvSpPr>
            <a:spLocks noGrp="1"/>
          </p:cNvSpPr>
          <p:nvPr>
            <p:ph type="sldNum" sz="quarter" idx="12"/>
          </p:nvPr>
        </p:nvSpPr>
        <p:spPr/>
        <p:txBody>
          <a:bodyPr/>
          <a:lstStyle/>
          <a:p>
            <a:fld id="{D1E6C815-EF6A-4560-8650-56843F6BADC2}" type="slidenum">
              <a:rPr lang="en-US" smtClean="0"/>
              <a:pPr/>
              <a:t>11</a:t>
            </a:fld>
            <a:endParaRPr lang="en-US"/>
          </a:p>
        </p:txBody>
      </p:sp>
    </p:spTree>
    <p:extLst>
      <p:ext uri="{BB962C8B-B14F-4D97-AF65-F5344CB8AC3E}">
        <p14:creationId xmlns:p14="http://schemas.microsoft.com/office/powerpoint/2010/main" val="3581002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B090-AF70-C63A-228F-DBF5E3405C99}"/>
              </a:ext>
            </a:extLst>
          </p:cNvPr>
          <p:cNvSpPr>
            <a:spLocks noGrp="1"/>
          </p:cNvSpPr>
          <p:nvPr>
            <p:ph type="title"/>
          </p:nvPr>
        </p:nvSpPr>
        <p:spPr/>
        <p:txBody>
          <a:bodyPr/>
          <a:lstStyle/>
          <a:p>
            <a:r>
              <a:rPr lang="en-GB" dirty="0"/>
              <a:t>Requirement Analysis</a:t>
            </a:r>
            <a:endParaRPr lang="en-IN" dirty="0"/>
          </a:p>
        </p:txBody>
      </p:sp>
      <p:sp>
        <p:nvSpPr>
          <p:cNvPr id="3" name="Content Placeholder 2">
            <a:extLst>
              <a:ext uri="{FF2B5EF4-FFF2-40B4-BE49-F238E27FC236}">
                <a16:creationId xmlns:a16="http://schemas.microsoft.com/office/drawing/2014/main" id="{0368DAAE-F2D2-5A24-01EF-B452A27C8647}"/>
              </a:ext>
            </a:extLst>
          </p:cNvPr>
          <p:cNvSpPr>
            <a:spLocks noGrp="1"/>
          </p:cNvSpPr>
          <p:nvPr>
            <p:ph idx="1"/>
          </p:nvPr>
        </p:nvSpPr>
        <p:spPr/>
        <p:txBody>
          <a:bodyPr>
            <a:noAutofit/>
          </a:bodyPr>
          <a:lstStyle/>
          <a:p>
            <a:pPr algn="just"/>
            <a:r>
              <a:rPr lang="en-US" sz="2000" b="1" dirty="0">
                <a:solidFill>
                  <a:srgbClr val="333333"/>
                </a:solidFill>
                <a:effectLst/>
                <a:ea typeface="Calibri" panose="020F0502020204030204" pitchFamily="34" charset="0"/>
                <a:cs typeface="Calibri" panose="020F0502020204030204" pitchFamily="34" charset="0"/>
              </a:rPr>
              <a:t>Frontend Development</a:t>
            </a:r>
          </a:p>
          <a:p>
            <a:pPr marL="0" indent="0" algn="just">
              <a:buNone/>
            </a:pPr>
            <a:r>
              <a:rPr lang="en-US" sz="2000" dirty="0">
                <a:solidFill>
                  <a:srgbClr val="333333"/>
                </a:solidFill>
                <a:ea typeface="Calibri" panose="020F0502020204030204" pitchFamily="34" charset="0"/>
                <a:cs typeface="Calibri" panose="020F0502020204030204" pitchFamily="34" charset="0"/>
              </a:rPr>
              <a:t>1. </a:t>
            </a:r>
            <a:r>
              <a:rPr lang="en-US" sz="1800" b="1" dirty="0">
                <a:solidFill>
                  <a:srgbClr val="333333"/>
                </a:solidFill>
                <a:ea typeface="Calibri" panose="020F0502020204030204" pitchFamily="34" charset="0"/>
                <a:cs typeface="Calibri" panose="020F0502020204030204" pitchFamily="34" charset="0"/>
              </a:rPr>
              <a:t>HTML</a:t>
            </a:r>
            <a:endParaRPr lang="en-US" sz="1800" b="1" dirty="0">
              <a:solidFill>
                <a:srgbClr val="333333"/>
              </a:solidFill>
              <a:effectLst/>
              <a:ea typeface="Calibri" panose="020F0502020204030204" pitchFamily="34" charset="0"/>
              <a:cs typeface="Calibri" panose="020F0502020204030204" pitchFamily="34" charset="0"/>
            </a:endParaRPr>
          </a:p>
          <a:p>
            <a:pPr marL="0" indent="0" algn="just">
              <a:buNone/>
            </a:pPr>
            <a:r>
              <a:rPr lang="en-GB" sz="1800" b="0" i="0" dirty="0">
                <a:solidFill>
                  <a:schemeClr val="tx1">
                    <a:lumMod val="75000"/>
                    <a:lumOff val="25000"/>
                  </a:schemeClr>
                </a:solidFill>
                <a:effectLst/>
              </a:rPr>
              <a:t>HTML (Hypertext Markup Language) is the code that is used </a:t>
            </a:r>
            <a:r>
              <a:rPr lang="en-GB" sz="1800" b="1" i="0" dirty="0">
                <a:solidFill>
                  <a:schemeClr val="tx1">
                    <a:lumMod val="75000"/>
                    <a:lumOff val="25000"/>
                  </a:schemeClr>
                </a:solidFill>
                <a:effectLst/>
              </a:rPr>
              <a:t>to structure a web page and its content</a:t>
            </a:r>
            <a:r>
              <a:rPr lang="en-GB" sz="1800" b="0" i="0" dirty="0">
                <a:solidFill>
                  <a:schemeClr val="tx1">
                    <a:lumMod val="75000"/>
                    <a:lumOff val="25000"/>
                  </a:schemeClr>
                </a:solidFill>
                <a:effectLst/>
              </a:rPr>
              <a:t>. For example, content could be structured within a set of paragraphs, a list of bulleted points, or using images and data tables.</a:t>
            </a:r>
          </a:p>
          <a:p>
            <a:pPr marL="0" indent="0" algn="just">
              <a:buNone/>
            </a:pPr>
            <a:r>
              <a:rPr lang="en-IN" sz="2000" b="1" dirty="0">
                <a:solidFill>
                  <a:srgbClr val="111111"/>
                </a:solidFill>
                <a:ea typeface="Times New Roman" panose="02020603050405020304" pitchFamily="18" charset="0"/>
              </a:rPr>
              <a:t>2. CSS</a:t>
            </a:r>
            <a:r>
              <a:rPr lang="en-IN" sz="2000" b="1" dirty="0">
                <a:solidFill>
                  <a:srgbClr val="111111"/>
                </a:solidFill>
                <a:effectLst/>
                <a:ea typeface="Times New Roman" panose="02020603050405020304" pitchFamily="18" charset="0"/>
              </a:rPr>
              <a:t> </a:t>
            </a:r>
          </a:p>
          <a:p>
            <a:pPr marL="0" indent="0" algn="just">
              <a:buNone/>
            </a:pPr>
            <a:r>
              <a:rPr lang="en-GB" sz="1800" b="0" i="0" dirty="0">
                <a:solidFill>
                  <a:schemeClr val="tx1">
                    <a:lumMod val="75000"/>
                    <a:lumOff val="25000"/>
                  </a:schemeClr>
                </a:solidFill>
                <a:effectLst/>
              </a:rPr>
              <a:t>CSS (</a:t>
            </a:r>
            <a:r>
              <a:rPr lang="en-GB" sz="1800" b="1" i="0" dirty="0">
                <a:solidFill>
                  <a:schemeClr val="tx1">
                    <a:lumMod val="75000"/>
                    <a:lumOff val="25000"/>
                  </a:schemeClr>
                </a:solidFill>
                <a:effectLst/>
              </a:rPr>
              <a:t>Cascading Style Sheets</a:t>
            </a:r>
            <a:r>
              <a:rPr lang="en-GB" sz="1800" b="0" i="0" dirty="0">
                <a:solidFill>
                  <a:schemeClr val="tx1">
                    <a:lumMod val="75000"/>
                    <a:lumOff val="25000"/>
                  </a:schemeClr>
                </a:solidFill>
                <a:effectLst/>
              </a:rPr>
              <a:t>) is used to style and layout web pages — for example, to alter the font, </a:t>
            </a:r>
            <a:r>
              <a:rPr lang="en-GB" sz="1800" b="0" i="0" dirty="0" err="1">
                <a:solidFill>
                  <a:schemeClr val="tx1">
                    <a:lumMod val="75000"/>
                    <a:lumOff val="25000"/>
                  </a:schemeClr>
                </a:solidFill>
                <a:effectLst/>
              </a:rPr>
              <a:t>color</a:t>
            </a:r>
            <a:r>
              <a:rPr lang="en-GB" sz="1800" b="0" i="0" dirty="0">
                <a:solidFill>
                  <a:schemeClr val="tx1">
                    <a:lumMod val="75000"/>
                    <a:lumOff val="25000"/>
                  </a:schemeClr>
                </a:solidFill>
                <a:effectLst/>
              </a:rPr>
              <a:t>, size, and spacing of your content, split it into multiple columns, or add animations and other decorative features.</a:t>
            </a:r>
          </a:p>
          <a:p>
            <a:pPr marL="0" indent="0" algn="just">
              <a:buNone/>
            </a:pPr>
            <a:r>
              <a:rPr lang="en-IN" sz="2000" b="1" dirty="0">
                <a:ea typeface="Calibri" panose="020F0502020204030204" pitchFamily="34" charset="0"/>
              </a:rPr>
              <a:t>3. Java Script</a:t>
            </a:r>
          </a:p>
          <a:p>
            <a:pPr marL="0" indent="0" algn="just">
              <a:buNone/>
            </a:pPr>
            <a:r>
              <a:rPr lang="en-GB" sz="1800" b="0" i="0" dirty="0">
                <a:solidFill>
                  <a:schemeClr val="tx1">
                    <a:lumMod val="75000"/>
                    <a:lumOff val="25000"/>
                  </a:schemeClr>
                </a:solidFill>
                <a:effectLst/>
              </a:rPr>
              <a:t>JavaScript is a scripting language that enables you to </a:t>
            </a:r>
            <a:r>
              <a:rPr lang="en-GB" sz="1800" b="1" i="0" dirty="0">
                <a:solidFill>
                  <a:schemeClr val="tx1">
                    <a:lumMod val="75000"/>
                    <a:lumOff val="25000"/>
                  </a:schemeClr>
                </a:solidFill>
                <a:effectLst/>
              </a:rPr>
              <a:t>create dynamically updating content, control multimedia, animate images, and pretty much everything else</a:t>
            </a:r>
            <a:r>
              <a:rPr lang="en-GB" sz="1800" b="0" i="0" dirty="0">
                <a:solidFill>
                  <a:schemeClr val="tx1">
                    <a:lumMod val="75000"/>
                    <a:lumOff val="25000"/>
                  </a:schemeClr>
                </a:solidFill>
                <a:effectLst/>
              </a:rPr>
              <a:t>.</a:t>
            </a:r>
            <a:endParaRPr lang="en-IN" sz="1800" b="1" dirty="0">
              <a:solidFill>
                <a:schemeClr val="tx1">
                  <a:lumMod val="75000"/>
                  <a:lumOff val="25000"/>
                </a:schemeClr>
              </a:solidFill>
              <a:ea typeface="Calibri" panose="020F0502020204030204" pitchFamily="34" charset="0"/>
            </a:endParaRPr>
          </a:p>
        </p:txBody>
      </p:sp>
      <p:sp>
        <p:nvSpPr>
          <p:cNvPr id="4" name="Slide Number Placeholder 3">
            <a:extLst>
              <a:ext uri="{FF2B5EF4-FFF2-40B4-BE49-F238E27FC236}">
                <a16:creationId xmlns:a16="http://schemas.microsoft.com/office/drawing/2014/main" id="{6051BADF-9A9C-5ED4-99D4-CC015A7CD87F}"/>
              </a:ext>
            </a:extLst>
          </p:cNvPr>
          <p:cNvSpPr>
            <a:spLocks noGrp="1"/>
          </p:cNvSpPr>
          <p:nvPr>
            <p:ph type="sldNum" sz="quarter" idx="12"/>
          </p:nvPr>
        </p:nvSpPr>
        <p:spPr/>
        <p:txBody>
          <a:bodyPr/>
          <a:lstStyle/>
          <a:p>
            <a:fld id="{D1E6C815-EF6A-4560-8650-56843F6BADC2}" type="slidenum">
              <a:rPr lang="en-US" smtClean="0"/>
              <a:pPr/>
              <a:t>12</a:t>
            </a:fld>
            <a:endParaRPr lang="en-US"/>
          </a:p>
        </p:txBody>
      </p:sp>
    </p:spTree>
    <p:extLst>
      <p:ext uri="{BB962C8B-B14F-4D97-AF65-F5344CB8AC3E}">
        <p14:creationId xmlns:p14="http://schemas.microsoft.com/office/powerpoint/2010/main" val="125741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8C98-00C4-8B6A-749E-29509349BBD3}"/>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25878DD7-1606-811F-8829-BF16FFBFED84}"/>
              </a:ext>
            </a:extLst>
          </p:cNvPr>
          <p:cNvSpPr>
            <a:spLocks noGrp="1"/>
          </p:cNvSpPr>
          <p:nvPr>
            <p:ph idx="1"/>
          </p:nvPr>
        </p:nvSpPr>
        <p:spPr>
          <a:xfrm>
            <a:off x="457200" y="1600200"/>
            <a:ext cx="8229600" cy="5121275"/>
          </a:xfrm>
        </p:spPr>
        <p:txBody>
          <a:bodyPr>
            <a:normAutofit fontScale="25000" lnSpcReduction="20000"/>
          </a:bodyPr>
          <a:lstStyle/>
          <a:p>
            <a:pPr algn="just"/>
            <a:r>
              <a:rPr lang="en-US" sz="8000" dirty="0">
                <a:solidFill>
                  <a:srgbClr val="000000"/>
                </a:solidFill>
                <a:effectLst/>
                <a:latin typeface="+mj-lt"/>
                <a:ea typeface="Calibri" panose="020F0502020204030204" pitchFamily="34" charset="0"/>
              </a:rPr>
              <a:t>Blockchain in crowdfunding is a relatively new concept to the community. </a:t>
            </a:r>
          </a:p>
          <a:p>
            <a:pPr algn="just"/>
            <a:r>
              <a:rPr lang="en-US" sz="8000" dirty="0">
                <a:solidFill>
                  <a:srgbClr val="000000"/>
                </a:solidFill>
                <a:effectLst/>
                <a:latin typeface="+mj-lt"/>
                <a:ea typeface="Calibri" panose="020F0502020204030204" pitchFamily="34" charset="0"/>
              </a:rPr>
              <a:t>We have taken that into consideration and designing this web app so that even a common man can use it with ease. </a:t>
            </a:r>
          </a:p>
          <a:p>
            <a:pPr algn="just"/>
            <a:r>
              <a:rPr lang="en-US" sz="8000" dirty="0">
                <a:solidFill>
                  <a:srgbClr val="000000"/>
                </a:solidFill>
                <a:effectLst/>
                <a:latin typeface="+mj-lt"/>
                <a:ea typeface="Calibri" panose="020F0502020204030204" pitchFamily="34" charset="0"/>
              </a:rPr>
              <a:t>But this is not the end, With the evolution of Blockchain and introducing of </a:t>
            </a:r>
            <a:r>
              <a:rPr lang="en-IN" sz="8000" i="0" dirty="0">
                <a:solidFill>
                  <a:srgbClr val="202124"/>
                </a:solidFill>
                <a:effectLst/>
                <a:latin typeface="+mj-lt"/>
              </a:rPr>
              <a:t>Initial Coin Offering (</a:t>
            </a:r>
            <a:r>
              <a:rPr lang="en-US" sz="8000" dirty="0">
                <a:solidFill>
                  <a:srgbClr val="000000"/>
                </a:solidFill>
                <a:effectLst/>
                <a:latin typeface="+mj-lt"/>
                <a:ea typeface="Calibri" panose="020F0502020204030204" pitchFamily="34" charset="0"/>
              </a:rPr>
              <a:t>ICOs), our application has a bright future and a large scope for improvement and evolution. </a:t>
            </a:r>
          </a:p>
          <a:p>
            <a:pPr algn="just"/>
            <a:r>
              <a:rPr lang="en-US" sz="8000" dirty="0">
                <a:solidFill>
                  <a:srgbClr val="000000"/>
                </a:solidFill>
                <a:effectLst/>
                <a:latin typeface="+mj-lt"/>
                <a:ea typeface="Calibri" panose="020F0502020204030204" pitchFamily="34" charset="0"/>
              </a:rPr>
              <a:t>The world is still adjusting to Blockchain and Cryptocurrencies and it'll take a couple of years more for Ethereum based apps to become popular and to be recognized by the community. </a:t>
            </a:r>
          </a:p>
          <a:p>
            <a:pPr algn="just"/>
            <a:r>
              <a:rPr lang="en-US" sz="8000" dirty="0">
                <a:solidFill>
                  <a:srgbClr val="000000"/>
                </a:solidFill>
                <a:effectLst/>
                <a:latin typeface="+mj-lt"/>
                <a:ea typeface="Calibri" panose="020F0502020204030204" pitchFamily="34" charset="0"/>
              </a:rPr>
              <a:t>In such a situation Blockchain based crowdfunding application is a tough concept to be understood by everyone. We have taken that into consideration and designed this app so that even a common man can use it with ease. But this is not the end. </a:t>
            </a:r>
          </a:p>
          <a:p>
            <a:pPr algn="just"/>
            <a:r>
              <a:rPr lang="en-US" sz="8000" dirty="0">
                <a:solidFill>
                  <a:srgbClr val="000000"/>
                </a:solidFill>
                <a:effectLst/>
                <a:latin typeface="+mj-lt"/>
                <a:ea typeface="Calibri" panose="020F0502020204030204" pitchFamily="34" charset="0"/>
              </a:rPr>
              <a:t>With the evolution of Blockchain and introducing of ICOs, our application has a bright future and a large scope for improvement and evolution. In the future, we wish to provide an even easier and safer way for all ideas to get life through our crowdfunding application.</a:t>
            </a:r>
          </a:p>
          <a:p>
            <a:endParaRPr lang="en-US" dirty="0"/>
          </a:p>
        </p:txBody>
      </p:sp>
      <p:sp>
        <p:nvSpPr>
          <p:cNvPr id="4" name="Slide Number Placeholder 3">
            <a:extLst>
              <a:ext uri="{FF2B5EF4-FFF2-40B4-BE49-F238E27FC236}">
                <a16:creationId xmlns:a16="http://schemas.microsoft.com/office/drawing/2014/main" id="{5EF4BA02-5C1F-A3BC-794C-E262B271006C}"/>
              </a:ext>
            </a:extLst>
          </p:cNvPr>
          <p:cNvSpPr>
            <a:spLocks noGrp="1"/>
          </p:cNvSpPr>
          <p:nvPr>
            <p:ph type="sldNum" sz="quarter" idx="12"/>
          </p:nvPr>
        </p:nvSpPr>
        <p:spPr/>
        <p:txBody>
          <a:bodyPr/>
          <a:lstStyle/>
          <a:p>
            <a:fld id="{D1E6C815-EF6A-4560-8650-56843F6BADC2}" type="slidenum">
              <a:rPr lang="en-US" smtClean="0"/>
              <a:pPr/>
              <a:t>13</a:t>
            </a:fld>
            <a:endParaRPr lang="en-US"/>
          </a:p>
        </p:txBody>
      </p:sp>
      <p:sp>
        <p:nvSpPr>
          <p:cNvPr id="6" name="TextBox 5">
            <a:extLst>
              <a:ext uri="{FF2B5EF4-FFF2-40B4-BE49-F238E27FC236}">
                <a16:creationId xmlns:a16="http://schemas.microsoft.com/office/drawing/2014/main" id="{805177D6-9FBE-A2A2-56DB-9525907F8312}"/>
              </a:ext>
            </a:extLst>
          </p:cNvPr>
          <p:cNvSpPr txBox="1"/>
          <p:nvPr/>
        </p:nvSpPr>
        <p:spPr>
          <a:xfrm>
            <a:off x="1828800" y="6352143"/>
            <a:ext cx="5105400" cy="369332"/>
          </a:xfrm>
          <a:prstGeom prst="rect">
            <a:avLst/>
          </a:prstGeom>
          <a:noFill/>
        </p:spPr>
        <p:txBody>
          <a:bodyPr wrap="square">
            <a:spAutoFit/>
          </a:bodyPr>
          <a:lstStyle/>
          <a:p>
            <a:pPr algn="ctr"/>
            <a:r>
              <a:rPr lang="en-US" i="1" dirty="0"/>
              <a:t>Copyright @Information Technology Dept , XIE</a:t>
            </a:r>
          </a:p>
        </p:txBody>
      </p:sp>
      <p:pic>
        <p:nvPicPr>
          <p:cNvPr id="5" name="Picture 2">
            <a:extLst>
              <a:ext uri="{FF2B5EF4-FFF2-40B4-BE49-F238E27FC236}">
                <a16:creationId xmlns:a16="http://schemas.microsoft.com/office/drawing/2014/main" id="{01D4227E-7F39-04ED-1A95-E44C198FDEB7}"/>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spTree>
    <p:extLst>
      <p:ext uri="{BB962C8B-B14F-4D97-AF65-F5344CB8AC3E}">
        <p14:creationId xmlns:p14="http://schemas.microsoft.com/office/powerpoint/2010/main" val="3959619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8C98-00C4-8B6A-749E-29509349BBD3}"/>
              </a:ext>
            </a:extLst>
          </p:cNvPr>
          <p:cNvSpPr>
            <a:spLocks noGrp="1"/>
          </p:cNvSpPr>
          <p:nvPr>
            <p:ph type="title"/>
          </p:nvPr>
        </p:nvSpPr>
        <p:spPr/>
        <p:txBody>
          <a:bodyPr>
            <a:normAutofit/>
          </a:bodyPr>
          <a:lstStyle/>
          <a:p>
            <a:r>
              <a:rPr lang="en-US" dirty="0"/>
              <a:t>Reference</a:t>
            </a:r>
          </a:p>
        </p:txBody>
      </p:sp>
      <p:sp>
        <p:nvSpPr>
          <p:cNvPr id="3" name="Content Placeholder 2">
            <a:extLst>
              <a:ext uri="{FF2B5EF4-FFF2-40B4-BE49-F238E27FC236}">
                <a16:creationId xmlns:a16="http://schemas.microsoft.com/office/drawing/2014/main" id="{25878DD7-1606-811F-8829-BF16FFBFED84}"/>
              </a:ext>
            </a:extLst>
          </p:cNvPr>
          <p:cNvSpPr>
            <a:spLocks noGrp="1"/>
          </p:cNvSpPr>
          <p:nvPr>
            <p:ph idx="1"/>
          </p:nvPr>
        </p:nvSpPr>
        <p:spPr>
          <a:xfrm>
            <a:off x="457200" y="1600200"/>
            <a:ext cx="8229600" cy="5121275"/>
          </a:xfrm>
        </p:spPr>
        <p:txBody>
          <a:bodyPr>
            <a:normAutofit/>
          </a:bodyPr>
          <a:lstStyle/>
          <a:p>
            <a:pPr marL="0" marR="100330" indent="0" algn="just">
              <a:lnSpc>
                <a:spcPct val="98000"/>
              </a:lnSpc>
              <a:buSzPts val="1200"/>
              <a:buNone/>
              <a:tabLst>
                <a:tab pos="407670" algn="l"/>
              </a:tabLst>
            </a:pPr>
            <a:r>
              <a:rPr lang="en-US" sz="2000" dirty="0">
                <a:effectLst/>
                <a:latin typeface="Calibri" panose="020F0502020204030204" pitchFamily="34" charset="0"/>
                <a:ea typeface="Calibri" panose="020F0502020204030204" pitchFamily="34" charset="0"/>
              </a:rPr>
              <a:t>[1] Wang, Shuai, et al. ”Blockchain-enabled smart contracts: architecture, applications, and future trends.” IEEE Transactions on Systems, Man, and Cybernetics: Systems 49.11 (2019): 2266-2277.</a:t>
            </a:r>
            <a:endParaRPr lang="en-IN" sz="2000" dirty="0">
              <a:latin typeface="Calibri" panose="020F0502020204030204" pitchFamily="34" charset="0"/>
              <a:ea typeface="Calibri" panose="020F0502020204030204" pitchFamily="34" charset="0"/>
            </a:endParaRPr>
          </a:p>
          <a:p>
            <a:pPr marL="0" marR="100330" indent="0" algn="just">
              <a:lnSpc>
                <a:spcPct val="98000"/>
              </a:lnSpc>
              <a:buSzPts val="1200"/>
              <a:buNone/>
              <a:tabLst>
                <a:tab pos="407670" algn="l"/>
              </a:tabLst>
            </a:pPr>
            <a:r>
              <a:rPr lang="en-US" sz="2000" dirty="0">
                <a:effectLst/>
                <a:latin typeface="Calibri" panose="020F0502020204030204" pitchFamily="34" charset="0"/>
                <a:ea typeface="Calibri" panose="020F0502020204030204" pitchFamily="34" charset="0"/>
              </a:rPr>
              <a:t>[2] Yadav, Nikhil, and V. Sarasvathi. ”Venturing crowdfunding using smart contracts in blockchain.” 2020 Third International Conference on Smart Systems and Inventive Technology (ICSSIT). IEEE, 2020. </a:t>
            </a:r>
            <a:endParaRPr lang="en-IN" sz="2000" dirty="0">
              <a:latin typeface="Calibri" panose="020F0502020204030204" pitchFamily="34" charset="0"/>
              <a:ea typeface="Calibri" panose="020F0502020204030204" pitchFamily="34" charset="0"/>
            </a:endParaRPr>
          </a:p>
          <a:p>
            <a:pPr marL="0" marR="100330" indent="0" algn="just">
              <a:lnSpc>
                <a:spcPct val="98000"/>
              </a:lnSpc>
              <a:buSzPts val="1200"/>
              <a:buNone/>
              <a:tabLst>
                <a:tab pos="407670" algn="l"/>
              </a:tabLst>
            </a:pPr>
            <a:r>
              <a:rPr lang="en-US" sz="2000" dirty="0">
                <a:effectLst/>
                <a:latin typeface="Calibri" panose="020F0502020204030204" pitchFamily="34" charset="0"/>
                <a:ea typeface="Calibri" panose="020F0502020204030204" pitchFamily="34" charset="0"/>
              </a:rPr>
              <a:t>[3] Saadat, M. Nazmus, et al. ”Blockchain based crowdfunding systems.” Indonesian Journal of Electrical Engineering and Computer Science 15.1 (2019): 409-413. </a:t>
            </a:r>
            <a:endParaRPr lang="en-IN" sz="2000" dirty="0">
              <a:latin typeface="Calibri" panose="020F0502020204030204" pitchFamily="34" charset="0"/>
              <a:ea typeface="Calibri" panose="020F0502020204030204" pitchFamily="34" charset="0"/>
            </a:endParaRPr>
          </a:p>
          <a:p>
            <a:pPr marL="0" marR="100330" indent="0" algn="just">
              <a:lnSpc>
                <a:spcPct val="98000"/>
              </a:lnSpc>
              <a:buSzPts val="1200"/>
              <a:buNone/>
              <a:tabLst>
                <a:tab pos="407670" algn="l"/>
              </a:tabLst>
            </a:pPr>
            <a:r>
              <a:rPr lang="en-IN" sz="2000" dirty="0">
                <a:effectLst/>
                <a:latin typeface="Calibri" panose="020F0502020204030204" pitchFamily="34" charset="0"/>
                <a:ea typeface="Calibri" panose="020F0502020204030204" pitchFamily="34" charset="0"/>
              </a:rPr>
              <a:t>[4] </a:t>
            </a:r>
            <a:r>
              <a:rPr lang="en-US" sz="2000" dirty="0">
                <a:effectLst/>
                <a:latin typeface="Calibri" panose="020F0502020204030204" pitchFamily="34" charset="0"/>
                <a:ea typeface="Calibri" panose="020F0502020204030204" pitchFamily="34" charset="0"/>
              </a:rPr>
              <a:t>F. Glaser, “Pervasive decentralisation of digital infrastructures: A framework for blockchain enabled system and use case analysis,” in Proc. 50th Hawaii Int. Conf. Syst. Sci., 2017, pp. 1543–1552. </a:t>
            </a:r>
            <a:endParaRPr lang="en-IN" sz="2000" dirty="0">
              <a:latin typeface="Calibri" panose="020F0502020204030204" pitchFamily="34" charset="0"/>
              <a:ea typeface="Calibri" panose="020F0502020204030204" pitchFamily="34" charset="0"/>
            </a:endParaRPr>
          </a:p>
          <a:p>
            <a:pPr marL="0" marR="100330" indent="0" algn="just">
              <a:lnSpc>
                <a:spcPct val="98000"/>
              </a:lnSpc>
              <a:buSzPts val="1200"/>
              <a:buNone/>
              <a:tabLst>
                <a:tab pos="407670" algn="l"/>
              </a:tabLst>
            </a:pPr>
            <a:r>
              <a:rPr lang="en-IN" sz="2000" dirty="0">
                <a:effectLst/>
                <a:latin typeface="Calibri" panose="020F0502020204030204" pitchFamily="34" charset="0"/>
                <a:ea typeface="Calibri" panose="020F0502020204030204" pitchFamily="34" charset="0"/>
              </a:rPr>
              <a:t>[5] </a:t>
            </a:r>
            <a:r>
              <a:rPr lang="en-US" sz="2000" dirty="0">
                <a:effectLst/>
                <a:latin typeface="Calibri" panose="020F0502020204030204" pitchFamily="34" charset="0"/>
                <a:ea typeface="Calibri" panose="020F0502020204030204" pitchFamily="34" charset="0"/>
              </a:rPr>
              <a:t>Blockchain Based Crowd funding for Startups Anand Haridas1 Mrudula R2 Bavitha B3 Clincy Baby4 Aswathy M5 1Assistant Professor 2,3,4,5Student 1,2,3,4,5Ahalia School of Engineering and Technology, Kerala, India .</a:t>
            </a:r>
            <a:endParaRPr lang="en-IN" sz="2000" dirty="0">
              <a:effectLst/>
              <a:latin typeface="Calibri" panose="020F0502020204030204" pitchFamily="34" charset="0"/>
              <a:ea typeface="Calibri" panose="020F0502020204030204" pitchFamily="34" charset="0"/>
            </a:endParaRPr>
          </a:p>
          <a:p>
            <a:pPr marL="0" indent="0">
              <a:buNone/>
            </a:pPr>
            <a:endParaRPr lang="en-US" sz="1100" b="1" dirty="0"/>
          </a:p>
        </p:txBody>
      </p:sp>
      <p:sp>
        <p:nvSpPr>
          <p:cNvPr id="4" name="Slide Number Placeholder 3">
            <a:extLst>
              <a:ext uri="{FF2B5EF4-FFF2-40B4-BE49-F238E27FC236}">
                <a16:creationId xmlns:a16="http://schemas.microsoft.com/office/drawing/2014/main" id="{5EF4BA02-5C1F-A3BC-794C-E262B271006C}"/>
              </a:ext>
            </a:extLst>
          </p:cNvPr>
          <p:cNvSpPr>
            <a:spLocks noGrp="1"/>
          </p:cNvSpPr>
          <p:nvPr>
            <p:ph type="sldNum" sz="quarter" idx="12"/>
          </p:nvPr>
        </p:nvSpPr>
        <p:spPr/>
        <p:txBody>
          <a:bodyPr/>
          <a:lstStyle/>
          <a:p>
            <a:fld id="{D1E6C815-EF6A-4560-8650-56843F6BADC2}" type="slidenum">
              <a:rPr lang="en-US" smtClean="0"/>
              <a:pPr/>
              <a:t>14</a:t>
            </a:fld>
            <a:endParaRPr lang="en-US"/>
          </a:p>
        </p:txBody>
      </p:sp>
      <p:sp>
        <p:nvSpPr>
          <p:cNvPr id="6" name="TextBox 5">
            <a:extLst>
              <a:ext uri="{FF2B5EF4-FFF2-40B4-BE49-F238E27FC236}">
                <a16:creationId xmlns:a16="http://schemas.microsoft.com/office/drawing/2014/main" id="{805177D6-9FBE-A2A2-56DB-9525907F8312}"/>
              </a:ext>
            </a:extLst>
          </p:cNvPr>
          <p:cNvSpPr txBox="1"/>
          <p:nvPr/>
        </p:nvSpPr>
        <p:spPr>
          <a:xfrm>
            <a:off x="1828800" y="6352143"/>
            <a:ext cx="5105400" cy="369332"/>
          </a:xfrm>
          <a:prstGeom prst="rect">
            <a:avLst/>
          </a:prstGeom>
          <a:noFill/>
        </p:spPr>
        <p:txBody>
          <a:bodyPr wrap="square">
            <a:spAutoFit/>
          </a:bodyPr>
          <a:lstStyle/>
          <a:p>
            <a:pPr algn="ctr"/>
            <a:r>
              <a:rPr lang="en-US" i="1" dirty="0"/>
              <a:t>Copyright @Information Technology Dept , XIE</a:t>
            </a:r>
          </a:p>
        </p:txBody>
      </p:sp>
      <p:pic>
        <p:nvPicPr>
          <p:cNvPr id="5" name="Picture 2">
            <a:extLst>
              <a:ext uri="{FF2B5EF4-FFF2-40B4-BE49-F238E27FC236}">
                <a16:creationId xmlns:a16="http://schemas.microsoft.com/office/drawing/2014/main" id="{9D332863-8EC5-C326-8280-D0A58931B004}"/>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spTree>
    <p:extLst>
      <p:ext uri="{BB962C8B-B14F-4D97-AF65-F5344CB8AC3E}">
        <p14:creationId xmlns:p14="http://schemas.microsoft.com/office/powerpoint/2010/main" val="311159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0" y="3047999"/>
            <a:ext cx="2438400" cy="762001"/>
          </a:xfrm>
        </p:spPr>
        <p:txBody>
          <a:bodyPr>
            <a:normAutofit/>
          </a:bodyPr>
          <a:lstStyle/>
          <a:p>
            <a:pPr marL="0" indent="0">
              <a:buNone/>
            </a:pPr>
            <a:r>
              <a:rPr lang="en-US" dirty="0"/>
              <a:t>THANK YOU</a:t>
            </a:r>
          </a:p>
        </p:txBody>
      </p:sp>
      <p:sp>
        <p:nvSpPr>
          <p:cNvPr id="4" name="Slide Number Placeholder 3"/>
          <p:cNvSpPr>
            <a:spLocks noGrp="1"/>
          </p:cNvSpPr>
          <p:nvPr>
            <p:ph type="sldNum" sz="quarter" idx="12"/>
          </p:nvPr>
        </p:nvSpPr>
        <p:spPr/>
        <p:txBody>
          <a:bodyPr/>
          <a:lstStyle/>
          <a:p>
            <a:fld id="{D1E6C815-EF6A-4560-8650-56843F6BADC2}" type="slidenum">
              <a:rPr lang="en-US" smtClean="0"/>
              <a:pPr/>
              <a:t>15</a:t>
            </a:fld>
            <a:endParaRPr lang="en-US"/>
          </a:p>
        </p:txBody>
      </p:sp>
      <p:sp>
        <p:nvSpPr>
          <p:cNvPr id="6" name="TextBox 5"/>
          <p:cNvSpPr txBox="1"/>
          <p:nvPr/>
        </p:nvSpPr>
        <p:spPr>
          <a:xfrm>
            <a:off x="381000" y="6248400"/>
            <a:ext cx="8305800" cy="369332"/>
          </a:xfrm>
          <a:prstGeom prst="rect">
            <a:avLst/>
          </a:prstGeom>
          <a:noFill/>
        </p:spPr>
        <p:txBody>
          <a:bodyPr wrap="square" rtlCol="0">
            <a:spAutoFit/>
          </a:bodyPr>
          <a:lstStyle/>
          <a:p>
            <a:pPr algn="ctr"/>
            <a:r>
              <a:rPr lang="en-US" i="1" dirty="0"/>
              <a:t>Copyright @Information Technology Dept , XIE</a:t>
            </a:r>
          </a:p>
        </p:txBody>
      </p:sp>
      <p:pic>
        <p:nvPicPr>
          <p:cNvPr id="2" name="Picture 2">
            <a:extLst>
              <a:ext uri="{FF2B5EF4-FFF2-40B4-BE49-F238E27FC236}">
                <a16:creationId xmlns:a16="http://schemas.microsoft.com/office/drawing/2014/main" id="{EB041152-3783-70BF-9B79-8A5F40C90395}"/>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1209369"/>
          </a:xfrm>
        </p:spPr>
        <p:txBody>
          <a:bodyPr>
            <a:noAutofit/>
          </a:bodyPr>
          <a:lstStyle/>
          <a:p>
            <a:r>
              <a:rPr lang="en-US" sz="3600" dirty="0"/>
              <a:t>Introduction </a:t>
            </a:r>
          </a:p>
        </p:txBody>
      </p:sp>
      <p:sp>
        <p:nvSpPr>
          <p:cNvPr id="3" name="Content Placeholder 2"/>
          <p:cNvSpPr>
            <a:spLocks noGrp="1"/>
          </p:cNvSpPr>
          <p:nvPr>
            <p:ph idx="1"/>
          </p:nvPr>
        </p:nvSpPr>
        <p:spPr/>
        <p:txBody>
          <a:bodyPr>
            <a:normAutofit/>
          </a:bodyPr>
          <a:lstStyle/>
          <a:p>
            <a:pPr algn="just"/>
            <a:r>
              <a:rPr lang="en-GB" sz="2000" b="0" dirty="0">
                <a:solidFill>
                  <a:srgbClr val="212529"/>
                </a:solidFill>
                <a:effectLst/>
                <a:latin typeface="+mj-lt"/>
              </a:rPr>
              <a:t>According to experts, there are five key benefits of crowdfunding platforms: efficiency, reach, easier presentation, built-in PR and marketing, and near-immediate validation of concept, which explains why crowdfunding has become an extremely useful alternative to venture capital (VC), and has also allowed non-traditional projects, such as those started by in-need families or hopeful creatives, a new audience to pitch their cause. </a:t>
            </a:r>
          </a:p>
          <a:p>
            <a:pPr algn="just"/>
            <a:r>
              <a:rPr lang="en-GB" sz="2000" b="0" dirty="0">
                <a:solidFill>
                  <a:srgbClr val="212529"/>
                </a:solidFill>
                <a:effectLst/>
                <a:latin typeface="+mj-lt"/>
              </a:rPr>
              <a:t>To date, $34 billion has been raised through crowdfunding initiatives, adding roughly $65 billion to the global economy in line with projections that show a possible $90 billion valuation for all crowdfunding sources, surpassing venture capital funding in the process.</a:t>
            </a:r>
            <a:endParaRPr lang="en-US" sz="2000" dirty="0">
              <a:latin typeface="+mj-lt"/>
            </a:endParaRPr>
          </a:p>
        </p:txBody>
      </p:sp>
      <p:sp>
        <p:nvSpPr>
          <p:cNvPr id="4" name="Slide Number Placeholder 3"/>
          <p:cNvSpPr>
            <a:spLocks noGrp="1"/>
          </p:cNvSpPr>
          <p:nvPr>
            <p:ph type="sldNum" sz="quarter" idx="12"/>
          </p:nvPr>
        </p:nvSpPr>
        <p:spPr/>
        <p:txBody>
          <a:bodyPr/>
          <a:lstStyle/>
          <a:p>
            <a:fld id="{D1E6C815-EF6A-4560-8650-56843F6BADC2}" type="slidenum">
              <a:rPr lang="en-US" smtClean="0"/>
              <a:pPr/>
              <a:t>2</a:t>
            </a:fld>
            <a:endParaRPr lang="en-US"/>
          </a:p>
        </p:txBody>
      </p:sp>
      <p:sp>
        <p:nvSpPr>
          <p:cNvPr id="6" name="TextBox 5"/>
          <p:cNvSpPr txBox="1"/>
          <p:nvPr/>
        </p:nvSpPr>
        <p:spPr>
          <a:xfrm>
            <a:off x="381000" y="6242356"/>
            <a:ext cx="8305800" cy="369332"/>
          </a:xfrm>
          <a:prstGeom prst="rect">
            <a:avLst/>
          </a:prstGeom>
          <a:noFill/>
        </p:spPr>
        <p:txBody>
          <a:bodyPr wrap="square" rtlCol="0">
            <a:spAutoFit/>
          </a:bodyPr>
          <a:lstStyle/>
          <a:p>
            <a:pPr algn="ctr"/>
            <a:r>
              <a:rPr lang="en-US" i="1" dirty="0"/>
              <a:t>Copyright @Information Technology Dept , XIE</a:t>
            </a:r>
          </a:p>
        </p:txBody>
      </p:sp>
      <p:pic>
        <p:nvPicPr>
          <p:cNvPr id="7" name="Picture 2">
            <a:extLst>
              <a:ext uri="{FF2B5EF4-FFF2-40B4-BE49-F238E27FC236}">
                <a16:creationId xmlns:a16="http://schemas.microsoft.com/office/drawing/2014/main" id="{4D857E2F-49F8-96A4-53F9-49BFE9E5350A}"/>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E8B7-FFE4-10A6-2216-51F7B11330AC}"/>
              </a:ext>
            </a:extLst>
          </p:cNvPr>
          <p:cNvSpPr>
            <a:spLocks noGrp="1"/>
          </p:cNvSpPr>
          <p:nvPr>
            <p:ph type="title"/>
          </p:nvPr>
        </p:nvSpPr>
        <p:spPr/>
        <p:txBody>
          <a:bodyPr>
            <a:normAutofit fontScale="90000"/>
          </a:bodyPr>
          <a:lstStyle/>
          <a:p>
            <a:r>
              <a:rPr lang="en-GB" dirty="0"/>
              <a:t>Problem </a:t>
            </a:r>
            <a:r>
              <a:rPr lang="en-US" dirty="0"/>
              <a:t>Statement</a:t>
            </a:r>
            <a:br>
              <a:rPr lang="en-US" dirty="0"/>
            </a:br>
            <a:endParaRPr lang="en-IN" dirty="0"/>
          </a:p>
        </p:txBody>
      </p:sp>
      <p:sp>
        <p:nvSpPr>
          <p:cNvPr id="3" name="Content Placeholder 2">
            <a:extLst>
              <a:ext uri="{FF2B5EF4-FFF2-40B4-BE49-F238E27FC236}">
                <a16:creationId xmlns:a16="http://schemas.microsoft.com/office/drawing/2014/main" id="{C1E113DC-EBFD-BDCA-EFA4-5617C203348A}"/>
              </a:ext>
            </a:extLst>
          </p:cNvPr>
          <p:cNvSpPr>
            <a:spLocks noGrp="1"/>
          </p:cNvSpPr>
          <p:nvPr>
            <p:ph idx="1"/>
          </p:nvPr>
        </p:nvSpPr>
        <p:spPr/>
        <p:txBody>
          <a:bodyPr>
            <a:normAutofit/>
          </a:bodyPr>
          <a:lstStyle/>
          <a:p>
            <a:pPr algn="just"/>
            <a:r>
              <a:rPr lang="en-GB" sz="2000" dirty="0"/>
              <a:t>In the existing system, the problem is that the companies charge heavily to both the donor and the user. There is no track of the records of the money, transparency, communication between the investor and the user is developing the project. The trust is the main problem when it comes to the crowdfunding with the existing companies. None of these companies provide the donor guarantee policy. </a:t>
            </a:r>
          </a:p>
          <a:p>
            <a:pPr marL="0" indent="0">
              <a:buNone/>
            </a:pPr>
            <a:r>
              <a:rPr lang="en-GB" sz="2000" dirty="0"/>
              <a:t>Disadvantages:-</a:t>
            </a:r>
          </a:p>
          <a:p>
            <a:pPr marL="0" indent="0">
              <a:buNone/>
            </a:pPr>
            <a:r>
              <a:rPr lang="en-GB" sz="2000" dirty="0"/>
              <a:t>-   Not Transparent </a:t>
            </a:r>
          </a:p>
          <a:p>
            <a:pPr>
              <a:buFontTx/>
              <a:buChar char="-"/>
            </a:pPr>
            <a:r>
              <a:rPr lang="en-GB" sz="2000" dirty="0"/>
              <a:t>High Charges </a:t>
            </a:r>
          </a:p>
          <a:p>
            <a:pPr>
              <a:buFontTx/>
              <a:buChar char="-"/>
            </a:pPr>
            <a:r>
              <a:rPr lang="en-GB" sz="2000" dirty="0"/>
              <a:t>Donor guarantee policy not available</a:t>
            </a:r>
          </a:p>
          <a:p>
            <a:pPr>
              <a:buFontTx/>
              <a:buChar char="-"/>
            </a:pPr>
            <a:r>
              <a:rPr lang="en-GB" sz="2000" dirty="0"/>
              <a:t>No track of Records</a:t>
            </a:r>
            <a:endParaRPr lang="en-IN" sz="2000" dirty="0"/>
          </a:p>
        </p:txBody>
      </p:sp>
      <p:pic>
        <p:nvPicPr>
          <p:cNvPr id="1031" name="Picture 24171">
            <a:extLst>
              <a:ext uri="{FF2B5EF4-FFF2-40B4-BE49-F238E27FC236}">
                <a16:creationId xmlns:a16="http://schemas.microsoft.com/office/drawing/2014/main" id="{D45A8224-1948-7D2F-E772-228E6368B1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609600"/>
            <a:ext cx="57150" cy="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24172">
            <a:extLst>
              <a:ext uri="{FF2B5EF4-FFF2-40B4-BE49-F238E27FC236}">
                <a16:creationId xmlns:a16="http://schemas.microsoft.com/office/drawing/2014/main" id="{537C7C92-56CC-9E3D-D705-8AF70578A3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15950"/>
            <a:ext cx="57150" cy="63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13D74582-9BE6-5C37-AC75-44ABBCAB481C}"/>
              </a:ext>
            </a:extLst>
          </p:cNvPr>
          <p:cNvSpPr txBox="1"/>
          <p:nvPr/>
        </p:nvSpPr>
        <p:spPr>
          <a:xfrm>
            <a:off x="914400" y="6308725"/>
            <a:ext cx="7543800" cy="371693"/>
          </a:xfrm>
          <a:prstGeom prst="rect">
            <a:avLst/>
          </a:prstGeom>
          <a:noFill/>
        </p:spPr>
        <p:txBody>
          <a:bodyPr wrap="square">
            <a:spAutoFit/>
          </a:bodyPr>
          <a:lstStyle/>
          <a:p>
            <a:pPr algn="ctr"/>
            <a:r>
              <a:rPr lang="en-US" i="1" dirty="0"/>
              <a:t>Copyright @Information Technology Dept , XIE</a:t>
            </a:r>
          </a:p>
        </p:txBody>
      </p:sp>
      <p:pic>
        <p:nvPicPr>
          <p:cNvPr id="4" name="Picture 2">
            <a:extLst>
              <a:ext uri="{FF2B5EF4-FFF2-40B4-BE49-F238E27FC236}">
                <a16:creationId xmlns:a16="http://schemas.microsoft.com/office/drawing/2014/main" id="{5F854D8F-93AC-E775-376A-F440CF2F0ACA}"/>
              </a:ext>
            </a:extLst>
          </p:cNvPr>
          <p:cNvPicPr>
            <a:picLocks noChangeAspect="1" noChangeArrowheads="1"/>
          </p:cNvPicPr>
          <p:nvPr/>
        </p:nvPicPr>
        <p:blipFill rotWithShape="1">
          <a:blip r:embed="rId4"/>
          <a:srcRect b="27273"/>
          <a:stretch/>
        </p:blipFill>
        <p:spPr bwMode="auto">
          <a:xfrm>
            <a:off x="228600" y="152400"/>
            <a:ext cx="1000125" cy="762000"/>
          </a:xfrm>
          <a:prstGeom prst="rect">
            <a:avLst/>
          </a:prstGeom>
          <a:noFill/>
          <a:ln w="9525">
            <a:noFill/>
            <a:miter lim="800000"/>
            <a:headEnd/>
            <a:tailEnd/>
          </a:ln>
          <a:effectLst/>
        </p:spPr>
      </p:pic>
    </p:spTree>
    <p:extLst>
      <p:ext uri="{BB962C8B-B14F-4D97-AF65-F5344CB8AC3E}">
        <p14:creationId xmlns:p14="http://schemas.microsoft.com/office/powerpoint/2010/main" val="219116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8258-356D-EEFF-82EE-34E5D3C4E148}"/>
              </a:ext>
            </a:extLst>
          </p:cNvPr>
          <p:cNvSpPr>
            <a:spLocks noGrp="1"/>
          </p:cNvSpPr>
          <p:nvPr>
            <p:ph type="title"/>
          </p:nvPr>
        </p:nvSpPr>
        <p:spPr>
          <a:xfrm>
            <a:off x="457200" y="274638"/>
            <a:ext cx="8229600" cy="1047750"/>
          </a:xfrm>
        </p:spPr>
        <p:txBody>
          <a:bodyPr>
            <a:normAutofit fontScale="90000"/>
          </a:bodyPr>
          <a:lstStyle/>
          <a:p>
            <a:r>
              <a:rPr lang="en-US" sz="4400" dirty="0"/>
              <a:t>Objective</a:t>
            </a:r>
            <a:br>
              <a:rPr lang="en-US" dirty="0"/>
            </a:br>
            <a:endParaRPr lang="en-IN" dirty="0"/>
          </a:p>
        </p:txBody>
      </p:sp>
      <p:sp>
        <p:nvSpPr>
          <p:cNvPr id="3" name="Content Placeholder 2">
            <a:extLst>
              <a:ext uri="{FF2B5EF4-FFF2-40B4-BE49-F238E27FC236}">
                <a16:creationId xmlns:a16="http://schemas.microsoft.com/office/drawing/2014/main" id="{F5386ACF-EA96-8A5B-41A9-BAFD379A40E2}"/>
              </a:ext>
            </a:extLst>
          </p:cNvPr>
          <p:cNvSpPr>
            <a:spLocks noGrp="1"/>
          </p:cNvSpPr>
          <p:nvPr>
            <p:ph idx="1"/>
          </p:nvPr>
        </p:nvSpPr>
        <p:spPr>
          <a:xfrm>
            <a:off x="473725" y="1026041"/>
            <a:ext cx="8229600" cy="5695434"/>
          </a:xfrm>
        </p:spPr>
        <p:txBody>
          <a:bodyPr>
            <a:noAutofit/>
          </a:bodyPr>
          <a:lstStyle/>
          <a:p>
            <a:pPr algn="just"/>
            <a:r>
              <a:rPr lang="en-GB" sz="2000" dirty="0"/>
              <a:t>In the proposed system, the campaign creators will post their project ideas in the campaign and the interested people will donate the fund to the project idea. Where it defers from the old crowdfunding is that all the money is now digital currencies like ether. </a:t>
            </a:r>
          </a:p>
          <a:p>
            <a:pPr algn="just"/>
            <a:r>
              <a:rPr lang="en-GB" sz="2000" dirty="0"/>
              <a:t>All ether coin will be recorded and keep tracks in the blockchain. Where the blockchain is an immutable ledger. The Donor has control over the funded money. With the Request approval module, the donor has full control over the money they invested. </a:t>
            </a:r>
          </a:p>
          <a:p>
            <a:pPr algn="just"/>
            <a:r>
              <a:rPr lang="en-GB" sz="2000" dirty="0"/>
              <a:t>Only if one by two of the investors need to approve the request made by the creators. By giving control on invested money the Trust is built.</a:t>
            </a:r>
          </a:p>
          <a:p>
            <a:pPr marL="0" indent="0" algn="just">
              <a:buNone/>
            </a:pPr>
            <a:r>
              <a:rPr lang="en-GB" sz="2000" dirty="0"/>
              <a:t>Advantages:-</a:t>
            </a:r>
          </a:p>
          <a:p>
            <a:pPr marL="0" indent="0" algn="just">
              <a:buNone/>
            </a:pPr>
            <a:r>
              <a:rPr lang="en-GB" sz="2000" dirty="0"/>
              <a:t>-    Trust </a:t>
            </a:r>
          </a:p>
          <a:p>
            <a:pPr marL="0" indent="0" algn="just">
              <a:buNone/>
            </a:pPr>
            <a:r>
              <a:rPr lang="en-GB" sz="2000" dirty="0"/>
              <a:t>-    Control over money </a:t>
            </a:r>
          </a:p>
          <a:p>
            <a:pPr algn="just">
              <a:buFontTx/>
              <a:buChar char="-"/>
            </a:pPr>
            <a:r>
              <a:rPr lang="en-GB" sz="2000" dirty="0"/>
              <a:t>No charges </a:t>
            </a:r>
          </a:p>
          <a:p>
            <a:pPr algn="just">
              <a:buFontTx/>
              <a:buChar char="-"/>
            </a:pPr>
            <a:r>
              <a:rPr lang="en-GB" sz="2000" dirty="0"/>
              <a:t>Donor Guarantee Policy </a:t>
            </a:r>
          </a:p>
          <a:p>
            <a:pPr algn="just">
              <a:buFontTx/>
              <a:buChar char="-"/>
            </a:pPr>
            <a:r>
              <a:rPr lang="en-GB" sz="2000" dirty="0"/>
              <a:t>All transactions are recorded</a:t>
            </a:r>
          </a:p>
          <a:p>
            <a:pPr algn="just">
              <a:buFontTx/>
              <a:buChar char="-"/>
            </a:pPr>
            <a:r>
              <a:rPr lang="en-GB" sz="2000" dirty="0"/>
              <a:t>Money is Stored Securely</a:t>
            </a:r>
            <a:endParaRPr lang="en-IN" sz="2000" dirty="0"/>
          </a:p>
        </p:txBody>
      </p:sp>
      <p:sp>
        <p:nvSpPr>
          <p:cNvPr id="4" name="Slide Number Placeholder 3">
            <a:extLst>
              <a:ext uri="{FF2B5EF4-FFF2-40B4-BE49-F238E27FC236}">
                <a16:creationId xmlns:a16="http://schemas.microsoft.com/office/drawing/2014/main" id="{6ACAC795-9960-D15F-8E7E-723B41DDDC99}"/>
              </a:ext>
            </a:extLst>
          </p:cNvPr>
          <p:cNvSpPr>
            <a:spLocks noGrp="1"/>
          </p:cNvSpPr>
          <p:nvPr>
            <p:ph type="sldNum" sz="quarter" idx="12"/>
          </p:nvPr>
        </p:nvSpPr>
        <p:spPr/>
        <p:txBody>
          <a:bodyPr/>
          <a:lstStyle/>
          <a:p>
            <a:fld id="{D1E6C815-EF6A-4560-8650-56843F6BADC2}" type="slidenum">
              <a:rPr lang="en-US" smtClean="0"/>
              <a:pPr/>
              <a:t>4</a:t>
            </a:fld>
            <a:endParaRPr lang="en-US"/>
          </a:p>
        </p:txBody>
      </p:sp>
      <p:pic>
        <p:nvPicPr>
          <p:cNvPr id="5" name="Picture 2">
            <a:extLst>
              <a:ext uri="{FF2B5EF4-FFF2-40B4-BE49-F238E27FC236}">
                <a16:creationId xmlns:a16="http://schemas.microsoft.com/office/drawing/2014/main" id="{8D950B57-BC51-AA1C-E576-C39ABDF29A8A}"/>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spTree>
    <p:extLst>
      <p:ext uri="{BB962C8B-B14F-4D97-AF65-F5344CB8AC3E}">
        <p14:creationId xmlns:p14="http://schemas.microsoft.com/office/powerpoint/2010/main" val="304595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3B97-D489-7EF9-D554-7E6D595F140C}"/>
              </a:ext>
            </a:extLst>
          </p:cNvPr>
          <p:cNvSpPr>
            <a:spLocks noGrp="1"/>
          </p:cNvSpPr>
          <p:nvPr>
            <p:ph type="title"/>
          </p:nvPr>
        </p:nvSpPr>
        <p:spPr>
          <a:xfrm>
            <a:off x="457200" y="274638"/>
            <a:ext cx="8229600" cy="762000"/>
          </a:xfrm>
        </p:spPr>
        <p:txBody>
          <a:bodyPr/>
          <a:lstStyle/>
          <a:p>
            <a:r>
              <a:rPr lang="en-GB" dirty="0"/>
              <a:t>Literature Survey</a:t>
            </a:r>
            <a:endParaRPr lang="en-IN" dirty="0"/>
          </a:p>
        </p:txBody>
      </p:sp>
      <p:graphicFrame>
        <p:nvGraphicFramePr>
          <p:cNvPr id="6" name="Table 6">
            <a:extLst>
              <a:ext uri="{FF2B5EF4-FFF2-40B4-BE49-F238E27FC236}">
                <a16:creationId xmlns:a16="http://schemas.microsoft.com/office/drawing/2014/main" id="{F3C14C92-F74D-0AFF-B637-0824ECD8A758}"/>
              </a:ext>
            </a:extLst>
          </p:cNvPr>
          <p:cNvGraphicFramePr>
            <a:graphicFrameLocks noGrp="1"/>
          </p:cNvGraphicFramePr>
          <p:nvPr>
            <p:ph idx="1"/>
            <p:extLst>
              <p:ext uri="{D42A27DB-BD31-4B8C-83A1-F6EECF244321}">
                <p14:modId xmlns:p14="http://schemas.microsoft.com/office/powerpoint/2010/main" val="2810651671"/>
              </p:ext>
            </p:extLst>
          </p:nvPr>
        </p:nvGraphicFramePr>
        <p:xfrm>
          <a:off x="457200" y="914400"/>
          <a:ext cx="8229600" cy="5943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715734662"/>
                    </a:ext>
                  </a:extLst>
                </a:gridCol>
                <a:gridCol w="4114800">
                  <a:extLst>
                    <a:ext uri="{9D8B030D-6E8A-4147-A177-3AD203B41FA5}">
                      <a16:colId xmlns:a16="http://schemas.microsoft.com/office/drawing/2014/main" val="3787275315"/>
                    </a:ext>
                  </a:extLst>
                </a:gridCol>
              </a:tblGrid>
              <a:tr h="371475">
                <a:tc>
                  <a:txBody>
                    <a:bodyPr/>
                    <a:lstStyle/>
                    <a:p>
                      <a:pPr algn="ctr"/>
                      <a:r>
                        <a:rPr lang="en-US" dirty="0"/>
                        <a:t>Paper Title</a:t>
                      </a:r>
                    </a:p>
                  </a:txBody>
                  <a:tcPr/>
                </a:tc>
                <a:tc>
                  <a:txBody>
                    <a:bodyPr/>
                    <a:lstStyle/>
                    <a:p>
                      <a:pPr algn="ctr"/>
                      <a:r>
                        <a:rPr lang="en-US" dirty="0"/>
                        <a:t>Description</a:t>
                      </a:r>
                    </a:p>
                  </a:txBody>
                  <a:tcPr/>
                </a:tc>
                <a:extLst>
                  <a:ext uri="{0D108BD9-81ED-4DB2-BD59-A6C34878D82A}">
                    <a16:rowId xmlns:a16="http://schemas.microsoft.com/office/drawing/2014/main" val="954211964"/>
                  </a:ext>
                </a:extLst>
              </a:tr>
              <a:tr h="1207294">
                <a:tc>
                  <a:txBody>
                    <a:bodyPr/>
                    <a:lstStyle/>
                    <a:p>
                      <a:r>
                        <a:rPr lang="en-US" sz="1800" dirty="0">
                          <a:effectLst/>
                          <a:latin typeface="Calibri" panose="020F0502020204030204" pitchFamily="34" charset="0"/>
                          <a:ea typeface="Calibri" panose="020F0502020204030204" pitchFamily="34" charset="0"/>
                        </a:rPr>
                        <a:t>1) Blockchain-enabled smart contracts</a:t>
                      </a:r>
                      <a:endParaRPr lang="en-US" dirty="0"/>
                    </a:p>
                  </a:txBody>
                  <a:tcPr/>
                </a:tc>
                <a:tc>
                  <a:txBody>
                    <a:bodyPr/>
                    <a:lstStyle/>
                    <a:p>
                      <a:pPr algn="just"/>
                      <a:r>
                        <a:rPr lang="en-US" dirty="0"/>
                        <a:t>The author has provided a detailed explanation of smart contracts and how they have a wide range of possible applications in the digital economy.</a:t>
                      </a:r>
                    </a:p>
                  </a:txBody>
                  <a:tcPr/>
                </a:tc>
                <a:extLst>
                  <a:ext uri="{0D108BD9-81ED-4DB2-BD59-A6C34878D82A}">
                    <a16:rowId xmlns:a16="http://schemas.microsoft.com/office/drawing/2014/main" val="1048231157"/>
                  </a:ext>
                </a:extLst>
              </a:tr>
              <a:tr h="1764506">
                <a:tc>
                  <a:txBody>
                    <a:bodyPr/>
                    <a:lstStyle/>
                    <a:p>
                      <a:r>
                        <a:rPr lang="en-US" dirty="0"/>
                        <a:t>2) Venturing crowdfunding using smart contracts in blockchain</a:t>
                      </a:r>
                    </a:p>
                  </a:txBody>
                  <a:tcPr/>
                </a:tc>
                <a:tc>
                  <a:txBody>
                    <a:bodyPr/>
                    <a:lstStyle/>
                    <a:p>
                      <a:pPr algn="just"/>
                      <a:r>
                        <a:rPr lang="en-US" dirty="0"/>
                        <a:t>Venturing Crowdfunding using Smart Contracts in Block chain they proposed a block chain based crowdfunding application which can give private, secure and decentralized way for crowdfunding.</a:t>
                      </a:r>
                    </a:p>
                  </a:txBody>
                  <a:tcPr/>
                </a:tc>
                <a:extLst>
                  <a:ext uri="{0D108BD9-81ED-4DB2-BD59-A6C34878D82A}">
                    <a16:rowId xmlns:a16="http://schemas.microsoft.com/office/drawing/2014/main" val="2215898119"/>
                  </a:ext>
                </a:extLst>
              </a:tr>
              <a:tr h="2600325">
                <a:tc>
                  <a:txBody>
                    <a:bodyPr/>
                    <a:lstStyle/>
                    <a:p>
                      <a:r>
                        <a:rPr lang="en-US" dirty="0"/>
                        <a:t>3) </a:t>
                      </a:r>
                      <a:r>
                        <a:rPr lang="en-US" sz="1800" dirty="0">
                          <a:effectLst/>
                          <a:latin typeface="Calibri" panose="020F0502020204030204" pitchFamily="34" charset="0"/>
                          <a:ea typeface="Calibri" panose="020F0502020204030204" pitchFamily="34" charset="0"/>
                        </a:rPr>
                        <a:t>Blockchain based crowdfunding systems</a:t>
                      </a:r>
                      <a:endParaRPr lang="en-US" dirty="0"/>
                    </a:p>
                  </a:txBody>
                  <a:tcPr/>
                </a:tc>
                <a:tc>
                  <a:txBody>
                    <a:bodyPr/>
                    <a:lstStyle/>
                    <a:p>
                      <a:pPr algn="just"/>
                      <a:r>
                        <a:rPr lang="en-US" dirty="0"/>
                        <a:t>The author has proposed a solution for most common problem around the World including the campaigns are not registered and some of crowd funding campaign are turned out to be fraud. In their project mainly they have focused on smart contract using a Blockchain Technology for preventing fraud and tracking accurate transection record.</a:t>
                      </a:r>
                    </a:p>
                  </a:txBody>
                  <a:tcPr/>
                </a:tc>
                <a:extLst>
                  <a:ext uri="{0D108BD9-81ED-4DB2-BD59-A6C34878D82A}">
                    <a16:rowId xmlns:a16="http://schemas.microsoft.com/office/drawing/2014/main" val="1218843487"/>
                  </a:ext>
                </a:extLst>
              </a:tr>
            </a:tbl>
          </a:graphicData>
        </a:graphic>
      </p:graphicFrame>
      <p:sp>
        <p:nvSpPr>
          <p:cNvPr id="4" name="Slide Number Placeholder 3">
            <a:extLst>
              <a:ext uri="{FF2B5EF4-FFF2-40B4-BE49-F238E27FC236}">
                <a16:creationId xmlns:a16="http://schemas.microsoft.com/office/drawing/2014/main" id="{55309020-9F19-2341-0244-A3207DF0DE32}"/>
              </a:ext>
            </a:extLst>
          </p:cNvPr>
          <p:cNvSpPr>
            <a:spLocks noGrp="1"/>
          </p:cNvSpPr>
          <p:nvPr>
            <p:ph type="sldNum" sz="quarter" idx="12"/>
          </p:nvPr>
        </p:nvSpPr>
        <p:spPr/>
        <p:txBody>
          <a:bodyPr/>
          <a:lstStyle/>
          <a:p>
            <a:fld id="{D1E6C815-EF6A-4560-8650-56843F6BADC2}" type="slidenum">
              <a:rPr lang="en-US" smtClean="0"/>
              <a:pPr/>
              <a:t>5</a:t>
            </a:fld>
            <a:endParaRPr lang="en-US"/>
          </a:p>
        </p:txBody>
      </p:sp>
      <p:pic>
        <p:nvPicPr>
          <p:cNvPr id="5" name="Picture 2">
            <a:extLst>
              <a:ext uri="{FF2B5EF4-FFF2-40B4-BE49-F238E27FC236}">
                <a16:creationId xmlns:a16="http://schemas.microsoft.com/office/drawing/2014/main" id="{FF83553D-AA8B-314C-8556-0B3D31E4F0DB}"/>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spTree>
    <p:extLst>
      <p:ext uri="{BB962C8B-B14F-4D97-AF65-F5344CB8AC3E}">
        <p14:creationId xmlns:p14="http://schemas.microsoft.com/office/powerpoint/2010/main" val="70952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9637-D577-BCB4-446E-E45FA99F5030}"/>
              </a:ext>
            </a:extLst>
          </p:cNvPr>
          <p:cNvSpPr>
            <a:spLocks noGrp="1"/>
          </p:cNvSpPr>
          <p:nvPr>
            <p:ph type="title"/>
          </p:nvPr>
        </p:nvSpPr>
        <p:spPr/>
        <p:txBody>
          <a:bodyPr/>
          <a:lstStyle/>
          <a:p>
            <a:r>
              <a:rPr lang="en-GB" dirty="0"/>
              <a:t>Proposed Methodology</a:t>
            </a:r>
            <a:endParaRPr lang="en-IN" dirty="0"/>
          </a:p>
        </p:txBody>
      </p:sp>
      <p:sp>
        <p:nvSpPr>
          <p:cNvPr id="3" name="Content Placeholder 2">
            <a:extLst>
              <a:ext uri="{FF2B5EF4-FFF2-40B4-BE49-F238E27FC236}">
                <a16:creationId xmlns:a16="http://schemas.microsoft.com/office/drawing/2014/main" id="{D53535E3-94AD-587E-38D3-5318FF30508A}"/>
              </a:ext>
            </a:extLst>
          </p:cNvPr>
          <p:cNvSpPr>
            <a:spLocks noGrp="1"/>
          </p:cNvSpPr>
          <p:nvPr>
            <p:ph idx="1"/>
          </p:nvPr>
        </p:nvSpPr>
        <p:spPr/>
        <p:txBody>
          <a:bodyPr>
            <a:normAutofit/>
          </a:bodyPr>
          <a:lstStyle/>
          <a:p>
            <a:pPr algn="just"/>
            <a:r>
              <a:rPr lang="en-US" sz="2000" dirty="0">
                <a:solidFill>
                  <a:srgbClr val="202124"/>
                </a:solidFill>
                <a:effectLst/>
                <a:ea typeface="Calibri" panose="020F0502020204030204" pitchFamily="34" charset="0"/>
                <a:cs typeface="Calibri" panose="020F0502020204030204" pitchFamily="34" charset="0"/>
              </a:rPr>
              <a:t>As crowd funding contains a lot of transactions, there is a need to handle and document the actions legally. </a:t>
            </a:r>
          </a:p>
          <a:p>
            <a:pPr algn="just"/>
            <a:r>
              <a:rPr lang="en-US" sz="2000" dirty="0">
                <a:solidFill>
                  <a:srgbClr val="202124"/>
                </a:solidFill>
                <a:effectLst/>
                <a:ea typeface="Calibri" panose="020F0502020204030204" pitchFamily="34" charset="0"/>
                <a:cs typeface="Calibri" panose="020F0502020204030204" pitchFamily="34" charset="0"/>
              </a:rPr>
              <a:t>Therefore, a smart contract is used which is a transaction protocol which automatically execute, control and document actions of the transactions according to the agreement on behalf of project creators and investors. </a:t>
            </a:r>
          </a:p>
          <a:p>
            <a:pPr algn="just"/>
            <a:r>
              <a:rPr lang="en-US" sz="2000" dirty="0">
                <a:solidFill>
                  <a:srgbClr val="202124"/>
                </a:solidFill>
                <a:effectLst/>
                <a:ea typeface="Calibri" panose="020F0502020204030204" pitchFamily="34" charset="0"/>
                <a:cs typeface="Calibri" panose="020F0502020204030204" pitchFamily="34" charset="0"/>
              </a:rPr>
              <a:t>This project proposes a method which includes two contracts one which stores all the projects and other one which handle the transactions for each project. </a:t>
            </a:r>
          </a:p>
          <a:p>
            <a:pPr algn="just"/>
            <a:r>
              <a:rPr lang="en-US" sz="2000" dirty="0">
                <a:solidFill>
                  <a:srgbClr val="202124"/>
                </a:solidFill>
                <a:effectLst/>
                <a:ea typeface="Calibri" panose="020F0502020204030204" pitchFamily="34" charset="0"/>
                <a:cs typeface="Calibri" panose="020F0502020204030204" pitchFamily="34" charset="0"/>
              </a:rPr>
              <a:t>In any crowdfunding platform, the main entities are project manager, contributors, vendors, smart contract</a:t>
            </a:r>
            <a:r>
              <a:rPr lang="en-US" sz="2000" dirty="0">
                <a:solidFill>
                  <a:srgbClr val="202124"/>
                </a:solidFill>
                <a:ea typeface="Calibri" panose="020F0502020204030204" pitchFamily="34" charset="0"/>
                <a:cs typeface="Calibri" panose="020F0502020204030204" pitchFamily="34" charset="0"/>
              </a:rPr>
              <a:t>.</a:t>
            </a:r>
            <a:r>
              <a:rPr lang="en-US" sz="2000" dirty="0">
                <a:solidFill>
                  <a:srgbClr val="202124"/>
                </a:solidFill>
                <a:effectLst/>
                <a:ea typeface="Calibri" panose="020F0502020204030204" pitchFamily="34" charset="0"/>
                <a:cs typeface="Calibri" panose="020F0502020204030204" pitchFamily="34" charset="0"/>
              </a:rPr>
              <a:t> </a:t>
            </a:r>
            <a:endParaRPr lang="en-IN" sz="2000" dirty="0">
              <a:effectLst/>
              <a:ea typeface="Calibri" panose="020F0502020204030204" pitchFamily="34" charset="0"/>
            </a:endParaRPr>
          </a:p>
        </p:txBody>
      </p:sp>
      <p:sp>
        <p:nvSpPr>
          <p:cNvPr id="4" name="Slide Number Placeholder 3">
            <a:extLst>
              <a:ext uri="{FF2B5EF4-FFF2-40B4-BE49-F238E27FC236}">
                <a16:creationId xmlns:a16="http://schemas.microsoft.com/office/drawing/2014/main" id="{67F81771-3EBA-7C3B-F600-D997698F583A}"/>
              </a:ext>
            </a:extLst>
          </p:cNvPr>
          <p:cNvSpPr>
            <a:spLocks noGrp="1"/>
          </p:cNvSpPr>
          <p:nvPr>
            <p:ph type="sldNum" sz="quarter" idx="12"/>
          </p:nvPr>
        </p:nvSpPr>
        <p:spPr/>
        <p:txBody>
          <a:bodyPr/>
          <a:lstStyle/>
          <a:p>
            <a:fld id="{D1E6C815-EF6A-4560-8650-56843F6BADC2}" type="slidenum">
              <a:rPr lang="en-US" smtClean="0"/>
              <a:pPr/>
              <a:t>6</a:t>
            </a:fld>
            <a:endParaRPr lang="en-US"/>
          </a:p>
        </p:txBody>
      </p:sp>
      <p:pic>
        <p:nvPicPr>
          <p:cNvPr id="5" name="Picture 2">
            <a:extLst>
              <a:ext uri="{FF2B5EF4-FFF2-40B4-BE49-F238E27FC236}">
                <a16:creationId xmlns:a16="http://schemas.microsoft.com/office/drawing/2014/main" id="{F345F25F-63E1-1BB6-2F55-BF467BF53E60}"/>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spTree>
    <p:extLst>
      <p:ext uri="{BB962C8B-B14F-4D97-AF65-F5344CB8AC3E}">
        <p14:creationId xmlns:p14="http://schemas.microsoft.com/office/powerpoint/2010/main" val="145854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9637-D577-BCB4-446E-E45FA99F5030}"/>
              </a:ext>
            </a:extLst>
          </p:cNvPr>
          <p:cNvSpPr>
            <a:spLocks noGrp="1"/>
          </p:cNvSpPr>
          <p:nvPr>
            <p:ph type="title"/>
          </p:nvPr>
        </p:nvSpPr>
        <p:spPr/>
        <p:txBody>
          <a:bodyPr/>
          <a:lstStyle/>
          <a:p>
            <a:r>
              <a:rPr lang="en-GB" dirty="0"/>
              <a:t>GUI</a:t>
            </a:r>
            <a:endParaRPr lang="en-IN" dirty="0"/>
          </a:p>
        </p:txBody>
      </p:sp>
      <p:sp>
        <p:nvSpPr>
          <p:cNvPr id="3" name="Content Placeholder 2">
            <a:extLst>
              <a:ext uri="{FF2B5EF4-FFF2-40B4-BE49-F238E27FC236}">
                <a16:creationId xmlns:a16="http://schemas.microsoft.com/office/drawing/2014/main" id="{D53535E3-94AD-587E-38D3-5318FF30508A}"/>
              </a:ext>
            </a:extLst>
          </p:cNvPr>
          <p:cNvSpPr>
            <a:spLocks noGrp="1"/>
          </p:cNvSpPr>
          <p:nvPr>
            <p:ph idx="1"/>
          </p:nvPr>
        </p:nvSpPr>
        <p:spPr/>
        <p:txBody>
          <a:bodyPr>
            <a:normAutofit/>
          </a:bodyPr>
          <a:lstStyle/>
          <a:p>
            <a:pPr marL="0" indent="0" algn="just">
              <a:buNone/>
            </a:pPr>
            <a:r>
              <a:rPr lang="en-GB" sz="2000" dirty="0">
                <a:effectLst/>
                <a:ea typeface="Calibri" panose="020F0502020204030204" pitchFamily="34" charset="0"/>
              </a:rPr>
              <a:t>Front Page:</a:t>
            </a:r>
          </a:p>
          <a:p>
            <a:pPr marL="0" indent="0" algn="just">
              <a:buNone/>
            </a:pPr>
            <a:endParaRPr lang="en-IN" sz="2000" dirty="0">
              <a:effectLst/>
              <a:ea typeface="Calibri" panose="020F0502020204030204" pitchFamily="34" charset="0"/>
            </a:endParaRPr>
          </a:p>
        </p:txBody>
      </p:sp>
      <p:sp>
        <p:nvSpPr>
          <p:cNvPr id="4" name="Slide Number Placeholder 3">
            <a:extLst>
              <a:ext uri="{FF2B5EF4-FFF2-40B4-BE49-F238E27FC236}">
                <a16:creationId xmlns:a16="http://schemas.microsoft.com/office/drawing/2014/main" id="{67F81771-3EBA-7C3B-F600-D997698F583A}"/>
              </a:ext>
            </a:extLst>
          </p:cNvPr>
          <p:cNvSpPr>
            <a:spLocks noGrp="1"/>
          </p:cNvSpPr>
          <p:nvPr>
            <p:ph type="sldNum" sz="quarter" idx="12"/>
          </p:nvPr>
        </p:nvSpPr>
        <p:spPr/>
        <p:txBody>
          <a:bodyPr/>
          <a:lstStyle/>
          <a:p>
            <a:fld id="{D1E6C815-EF6A-4560-8650-56843F6BADC2}" type="slidenum">
              <a:rPr lang="en-US" smtClean="0"/>
              <a:pPr/>
              <a:t>7</a:t>
            </a:fld>
            <a:endParaRPr lang="en-US"/>
          </a:p>
        </p:txBody>
      </p:sp>
      <p:pic>
        <p:nvPicPr>
          <p:cNvPr id="5" name="Picture 2">
            <a:extLst>
              <a:ext uri="{FF2B5EF4-FFF2-40B4-BE49-F238E27FC236}">
                <a16:creationId xmlns:a16="http://schemas.microsoft.com/office/drawing/2014/main" id="{F345F25F-63E1-1BB6-2F55-BF467BF53E60}"/>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9BE4682B-789E-75D2-C7E4-9466B63AF021}"/>
              </a:ext>
            </a:extLst>
          </p:cNvPr>
          <p:cNvPicPr>
            <a:picLocks noChangeAspect="1"/>
          </p:cNvPicPr>
          <p:nvPr/>
        </p:nvPicPr>
        <p:blipFill rotWithShape="1">
          <a:blip r:embed="rId3">
            <a:extLst>
              <a:ext uri="{28A0092B-C50C-407E-A947-70E740481C1C}">
                <a14:useLocalDpi xmlns:a14="http://schemas.microsoft.com/office/drawing/2010/main" val="0"/>
              </a:ext>
            </a:extLst>
          </a:blip>
          <a:srcRect r="892"/>
          <a:stretch/>
        </p:blipFill>
        <p:spPr>
          <a:xfrm>
            <a:off x="381000" y="2120106"/>
            <a:ext cx="8458200" cy="4236244"/>
          </a:xfrm>
          <a:prstGeom prst="rect">
            <a:avLst/>
          </a:prstGeom>
        </p:spPr>
      </p:pic>
    </p:spTree>
    <p:extLst>
      <p:ext uri="{BB962C8B-B14F-4D97-AF65-F5344CB8AC3E}">
        <p14:creationId xmlns:p14="http://schemas.microsoft.com/office/powerpoint/2010/main" val="4964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9637-D577-BCB4-446E-E45FA99F5030}"/>
              </a:ext>
            </a:extLst>
          </p:cNvPr>
          <p:cNvSpPr>
            <a:spLocks noGrp="1"/>
          </p:cNvSpPr>
          <p:nvPr>
            <p:ph type="title"/>
          </p:nvPr>
        </p:nvSpPr>
        <p:spPr/>
        <p:txBody>
          <a:bodyPr/>
          <a:lstStyle/>
          <a:p>
            <a:r>
              <a:rPr lang="en-GB" dirty="0"/>
              <a:t>GUI</a:t>
            </a:r>
            <a:endParaRPr lang="en-IN" dirty="0"/>
          </a:p>
        </p:txBody>
      </p:sp>
      <p:sp>
        <p:nvSpPr>
          <p:cNvPr id="3" name="Content Placeholder 2">
            <a:extLst>
              <a:ext uri="{FF2B5EF4-FFF2-40B4-BE49-F238E27FC236}">
                <a16:creationId xmlns:a16="http://schemas.microsoft.com/office/drawing/2014/main" id="{D53535E3-94AD-587E-38D3-5318FF30508A}"/>
              </a:ext>
            </a:extLst>
          </p:cNvPr>
          <p:cNvSpPr>
            <a:spLocks noGrp="1"/>
          </p:cNvSpPr>
          <p:nvPr>
            <p:ph idx="1"/>
          </p:nvPr>
        </p:nvSpPr>
        <p:spPr/>
        <p:txBody>
          <a:bodyPr>
            <a:normAutofit/>
          </a:bodyPr>
          <a:lstStyle/>
          <a:p>
            <a:pPr marL="0" indent="0" algn="just">
              <a:buNone/>
            </a:pPr>
            <a:r>
              <a:rPr lang="en-GB" sz="2000" dirty="0">
                <a:ea typeface="Calibri" panose="020F0502020204030204" pitchFamily="34" charset="0"/>
              </a:rPr>
              <a:t>Ideas:</a:t>
            </a:r>
            <a:endParaRPr lang="en-GB" sz="2000" dirty="0">
              <a:effectLst/>
              <a:ea typeface="Calibri" panose="020F0502020204030204" pitchFamily="34" charset="0"/>
            </a:endParaRPr>
          </a:p>
          <a:p>
            <a:pPr marL="0" indent="0" algn="just">
              <a:buNone/>
            </a:pPr>
            <a:endParaRPr lang="en-IN" sz="2000" dirty="0">
              <a:effectLst/>
              <a:ea typeface="Calibri" panose="020F0502020204030204" pitchFamily="34" charset="0"/>
            </a:endParaRPr>
          </a:p>
        </p:txBody>
      </p:sp>
      <p:sp>
        <p:nvSpPr>
          <p:cNvPr id="4" name="Slide Number Placeholder 3">
            <a:extLst>
              <a:ext uri="{FF2B5EF4-FFF2-40B4-BE49-F238E27FC236}">
                <a16:creationId xmlns:a16="http://schemas.microsoft.com/office/drawing/2014/main" id="{67F81771-3EBA-7C3B-F600-D997698F583A}"/>
              </a:ext>
            </a:extLst>
          </p:cNvPr>
          <p:cNvSpPr>
            <a:spLocks noGrp="1"/>
          </p:cNvSpPr>
          <p:nvPr>
            <p:ph type="sldNum" sz="quarter" idx="12"/>
          </p:nvPr>
        </p:nvSpPr>
        <p:spPr/>
        <p:txBody>
          <a:bodyPr/>
          <a:lstStyle/>
          <a:p>
            <a:fld id="{D1E6C815-EF6A-4560-8650-56843F6BADC2}" type="slidenum">
              <a:rPr lang="en-US" smtClean="0"/>
              <a:pPr/>
              <a:t>8</a:t>
            </a:fld>
            <a:endParaRPr lang="en-US"/>
          </a:p>
        </p:txBody>
      </p:sp>
      <p:pic>
        <p:nvPicPr>
          <p:cNvPr id="5" name="Picture 2">
            <a:extLst>
              <a:ext uri="{FF2B5EF4-FFF2-40B4-BE49-F238E27FC236}">
                <a16:creationId xmlns:a16="http://schemas.microsoft.com/office/drawing/2014/main" id="{F345F25F-63E1-1BB6-2F55-BF467BF53E60}"/>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2516128A-CC85-2FED-4D94-3CB1AB60E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39924"/>
            <a:ext cx="8229600" cy="4257675"/>
          </a:xfrm>
          <a:prstGeom prst="rect">
            <a:avLst/>
          </a:prstGeom>
        </p:spPr>
      </p:pic>
    </p:spTree>
    <p:extLst>
      <p:ext uri="{BB962C8B-B14F-4D97-AF65-F5344CB8AC3E}">
        <p14:creationId xmlns:p14="http://schemas.microsoft.com/office/powerpoint/2010/main" val="287686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9637-D577-BCB4-446E-E45FA99F5030}"/>
              </a:ext>
            </a:extLst>
          </p:cNvPr>
          <p:cNvSpPr>
            <a:spLocks noGrp="1"/>
          </p:cNvSpPr>
          <p:nvPr>
            <p:ph type="title"/>
          </p:nvPr>
        </p:nvSpPr>
        <p:spPr/>
        <p:txBody>
          <a:bodyPr/>
          <a:lstStyle/>
          <a:p>
            <a:r>
              <a:rPr lang="en-GB" dirty="0"/>
              <a:t>GUI</a:t>
            </a:r>
            <a:endParaRPr lang="en-IN" dirty="0"/>
          </a:p>
        </p:txBody>
      </p:sp>
      <p:sp>
        <p:nvSpPr>
          <p:cNvPr id="3" name="Content Placeholder 2">
            <a:extLst>
              <a:ext uri="{FF2B5EF4-FFF2-40B4-BE49-F238E27FC236}">
                <a16:creationId xmlns:a16="http://schemas.microsoft.com/office/drawing/2014/main" id="{D53535E3-94AD-587E-38D3-5318FF30508A}"/>
              </a:ext>
            </a:extLst>
          </p:cNvPr>
          <p:cNvSpPr>
            <a:spLocks noGrp="1"/>
          </p:cNvSpPr>
          <p:nvPr>
            <p:ph idx="1"/>
          </p:nvPr>
        </p:nvSpPr>
        <p:spPr/>
        <p:txBody>
          <a:bodyPr>
            <a:normAutofit/>
          </a:bodyPr>
          <a:lstStyle/>
          <a:p>
            <a:pPr marL="0" indent="0" algn="just">
              <a:buNone/>
            </a:pPr>
            <a:r>
              <a:rPr lang="en-GB" sz="2000" dirty="0">
                <a:ea typeface="Calibri" panose="020F0502020204030204" pitchFamily="34" charset="0"/>
              </a:rPr>
              <a:t>Ideas:</a:t>
            </a:r>
            <a:endParaRPr lang="en-GB" sz="2000" dirty="0">
              <a:effectLst/>
              <a:ea typeface="Calibri" panose="020F0502020204030204" pitchFamily="34" charset="0"/>
            </a:endParaRPr>
          </a:p>
          <a:p>
            <a:pPr marL="0" indent="0" algn="just">
              <a:buNone/>
            </a:pPr>
            <a:endParaRPr lang="en-IN" sz="2000" dirty="0">
              <a:effectLst/>
              <a:ea typeface="Calibri" panose="020F0502020204030204" pitchFamily="34" charset="0"/>
            </a:endParaRPr>
          </a:p>
        </p:txBody>
      </p:sp>
      <p:sp>
        <p:nvSpPr>
          <p:cNvPr id="4" name="Slide Number Placeholder 3">
            <a:extLst>
              <a:ext uri="{FF2B5EF4-FFF2-40B4-BE49-F238E27FC236}">
                <a16:creationId xmlns:a16="http://schemas.microsoft.com/office/drawing/2014/main" id="{67F81771-3EBA-7C3B-F600-D997698F583A}"/>
              </a:ext>
            </a:extLst>
          </p:cNvPr>
          <p:cNvSpPr>
            <a:spLocks noGrp="1"/>
          </p:cNvSpPr>
          <p:nvPr>
            <p:ph type="sldNum" sz="quarter" idx="12"/>
          </p:nvPr>
        </p:nvSpPr>
        <p:spPr/>
        <p:txBody>
          <a:bodyPr/>
          <a:lstStyle/>
          <a:p>
            <a:fld id="{D1E6C815-EF6A-4560-8650-56843F6BADC2}" type="slidenum">
              <a:rPr lang="en-US" smtClean="0"/>
              <a:pPr/>
              <a:t>9</a:t>
            </a:fld>
            <a:endParaRPr lang="en-US"/>
          </a:p>
        </p:txBody>
      </p:sp>
      <p:pic>
        <p:nvPicPr>
          <p:cNvPr id="5" name="Picture 2">
            <a:extLst>
              <a:ext uri="{FF2B5EF4-FFF2-40B4-BE49-F238E27FC236}">
                <a16:creationId xmlns:a16="http://schemas.microsoft.com/office/drawing/2014/main" id="{F345F25F-63E1-1BB6-2F55-BF467BF53E60}"/>
              </a:ext>
            </a:extLst>
          </p:cNvPr>
          <p:cNvPicPr>
            <a:picLocks noChangeAspect="1" noChangeArrowheads="1"/>
          </p:cNvPicPr>
          <p:nvPr/>
        </p:nvPicPr>
        <p:blipFill rotWithShape="1">
          <a:blip r:embed="rId2"/>
          <a:srcRect b="27273"/>
          <a:stretch/>
        </p:blipFill>
        <p:spPr bwMode="auto">
          <a:xfrm>
            <a:off x="228600" y="152400"/>
            <a:ext cx="1000125" cy="76200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B50C32C2-D09F-2662-7217-E1DD53277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52662"/>
            <a:ext cx="8229600" cy="4286250"/>
          </a:xfrm>
          <a:prstGeom prst="rect">
            <a:avLst/>
          </a:prstGeom>
        </p:spPr>
      </p:pic>
    </p:spTree>
    <p:extLst>
      <p:ext uri="{BB962C8B-B14F-4D97-AF65-F5344CB8AC3E}">
        <p14:creationId xmlns:p14="http://schemas.microsoft.com/office/powerpoint/2010/main" val="386363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1066</TotalTime>
  <Words>1403</Words>
  <Application>Microsoft Office PowerPoint</Application>
  <PresentationFormat>On-screen Show (4:3)</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vt:lpstr>
      <vt:lpstr>Office Theme</vt:lpstr>
      <vt:lpstr>Blockchain Enabled Crowd Funding</vt:lpstr>
      <vt:lpstr>Introduction </vt:lpstr>
      <vt:lpstr>Problem Statement </vt:lpstr>
      <vt:lpstr>Objective </vt:lpstr>
      <vt:lpstr>Literature Survey</vt:lpstr>
      <vt:lpstr>Proposed Methodology</vt:lpstr>
      <vt:lpstr>GUI</vt:lpstr>
      <vt:lpstr>GUI</vt:lpstr>
      <vt:lpstr>GUI</vt:lpstr>
      <vt:lpstr>GUI</vt:lpstr>
      <vt:lpstr>Requirement Analysis</vt:lpstr>
      <vt:lpstr>Requirement Analysis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Administrator</dc:creator>
  <cp:lastModifiedBy>Sandeep Sahani</cp:lastModifiedBy>
  <cp:revision>28</cp:revision>
  <dcterms:created xsi:type="dcterms:W3CDTF">2022-07-08T10:26:41Z</dcterms:created>
  <dcterms:modified xsi:type="dcterms:W3CDTF">2023-02-27T09:01:50Z</dcterms:modified>
</cp:coreProperties>
</file>