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86410" autoAdjust="0"/>
  </p:normalViewPr>
  <p:slideViewPr>
    <p:cSldViewPr snapToGrid="0" snapToObjects="1">
      <p:cViewPr varScale="1">
        <p:scale>
          <a:sx n="99" d="100"/>
          <a:sy n="99" d="100"/>
        </p:scale>
        <p:origin x="780"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1B138-EA5C-4F04-B881-46175A327EB9}" type="datetimeFigureOut">
              <a:rPr lang="en-IN" smtClean="0"/>
              <a:t>16-02-2023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D5DDF-5470-42A0-AA03-EAC965FA393A}" type="slidenum">
              <a:rPr lang="en-IN" smtClean="0"/>
              <a:t>‹#›</a:t>
            </a:fld>
            <a:endParaRPr lang="en-IN"/>
          </a:p>
        </p:txBody>
      </p:sp>
    </p:spTree>
    <p:extLst>
      <p:ext uri="{BB962C8B-B14F-4D97-AF65-F5344CB8AC3E}">
        <p14:creationId xmlns:p14="http://schemas.microsoft.com/office/powerpoint/2010/main" val="3821114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PBI_CV_81BBAD08_3ADD_466C_8819_9FACA21A6B8F</a:t>
            </a:r>
            <a:endParaRPr dirty="0"/>
          </a:p>
          <a:p>
            <a:r>
              <a:rPr b="0" dirty="0"/>
              <a:t>No alt text provided</a:t>
            </a:r>
            <a:endParaRPr dirty="0"/>
          </a:p>
          <a:p>
            <a:endParaRPr dirty="0"/>
          </a:p>
          <a:p>
            <a:r>
              <a:rPr b="1" dirty="0"/>
              <a:t>Oscar Won, Grammy Won, Emmy Won, Other Awards and Total no of Nominations by Total Awards won</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b5dcbaf-dcd6-499a-90e2-9c1e902c4c4b?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b5dcbaf-dcd6-499a-90e2-9c1e902c4c4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b5dcbaf-dcd6-499a-90e2-9c1e902c4c4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b5dcbaf-dcd6-499a-90e2-9c1e902c4c4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3C910"/>
                </a:solidFill>
                <a:effectLst/>
                <a:uLnTx/>
                <a:uFillTx/>
                <a:latin typeface="Segoe UI Light" charset="0"/>
                <a:ea typeface="Segoe UI Light" charset="0"/>
                <a:cs typeface="Segoe UI Light" charset="0"/>
              </a:rPr>
              <a:t>Entertainers Data Analysis </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Project</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2/16/2023 6:56:20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2/16/2023 6:18:59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columnChart ,barChart ,barChart ,barChart. Please refer to the notes on this slide for details">
            <a:hlinkClick r:id="rId3"/>
          </p:cNvPr>
          <p:cNvPicPr>
            <a:picLocks noChangeAspect="1"/>
          </p:cNvPicPr>
          <p:nvPr/>
        </p:nvPicPr>
        <p:blipFill>
          <a:blip r:embed="rId4"/>
          <a:stretch>
            <a:fillRect/>
          </a:stretch>
        </p:blipFill>
        <p:spPr>
          <a:xfrm>
            <a:off x="76199" y="1"/>
            <a:ext cx="11943147" cy="5195188"/>
          </a:xfrm>
          <a:prstGeom prst="rect">
            <a:avLst/>
          </a:prstGeom>
          <a:noFill/>
        </p:spPr>
      </p:pic>
      <p:sp>
        <p:nvSpPr>
          <p:cNvPr id="4" name="Title" hidden="1"/>
          <p:cNvSpPr>
            <a:spLocks noGrp="1"/>
          </p:cNvSpPr>
          <p:nvPr>
            <p:ph type="title"/>
          </p:nvPr>
        </p:nvSpPr>
        <p:spPr/>
        <p:txBody>
          <a:bodyPr/>
          <a:lstStyle/>
          <a:p>
            <a:r>
              <a:t>Overall</a:t>
            </a:r>
          </a:p>
        </p:txBody>
      </p:sp>
      <p:sp>
        <p:nvSpPr>
          <p:cNvPr id="2" name="TextBox 1"/>
          <p:cNvSpPr txBox="1"/>
          <p:nvPr/>
        </p:nvSpPr>
        <p:spPr>
          <a:xfrm>
            <a:off x="-77403" y="5232378"/>
            <a:ext cx="12096750" cy="2031325"/>
          </a:xfrm>
          <a:prstGeom prst="rect">
            <a:avLst/>
          </a:prstGeom>
          <a:noFill/>
        </p:spPr>
        <p:txBody>
          <a:bodyPr wrap="square" rtlCol="0">
            <a:spAutoFit/>
          </a:bodyPr>
          <a:lstStyle/>
          <a:p>
            <a:pPr marL="285750" indent="-285750">
              <a:buFont typeface="Arial" panose="020B0604020202020204" pitchFamily="34" charset="0"/>
              <a:buChar char="•"/>
            </a:pPr>
            <a:r>
              <a:rPr lang="en-US" b="1"/>
              <a:t>Meryl Streep and Leonard DiCaprio, who received the majority of nominations and awards, are clearly the top performers </a:t>
            </a:r>
            <a:r>
              <a:rPr lang="en-US" b="1"/>
              <a:t>in </a:t>
            </a:r>
            <a:r>
              <a:rPr lang="en-US" b="1" smtClean="0"/>
              <a:t>the </a:t>
            </a:r>
            <a:r>
              <a:rPr lang="en-US" b="1" dirty="0"/>
              <a:t>above graph, but if we look closely, Mariah Carey and Johnny Depp have the highest success rates at 61.4% and 52.6%, respectively</a:t>
            </a:r>
            <a:r>
              <a:rPr lang="en-US" b="1" dirty="0" smtClean="0"/>
              <a:t>.</a:t>
            </a:r>
            <a:r>
              <a:rPr lang="en-US" dirty="0"/>
              <a:t> </a:t>
            </a:r>
            <a:endParaRPr lang="en-US" dirty="0" smtClean="0"/>
          </a:p>
          <a:p>
            <a:pPr marL="285750" indent="-285750">
              <a:buFont typeface="Arial" panose="020B0604020202020204" pitchFamily="34" charset="0"/>
              <a:buChar char="•"/>
            </a:pPr>
            <a:r>
              <a:rPr lang="en-US" b="1" dirty="0" smtClean="0"/>
              <a:t>It </a:t>
            </a:r>
            <a:r>
              <a:rPr lang="en-US" b="1" dirty="0"/>
              <a:t>should be noted that Stevie Wonder, one of the best singers and songwriters, won the majority of Grammy awards in the singing category while Oprah Winfrey won the majority of Emmy awards over the years for various television programs. </a:t>
            </a:r>
            <a:endParaRPr lang="en-IN" b="1"/>
          </a:p>
          <a:p>
            <a:endParaRPr lang="en-IN" b="1"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PBI_CV_81BBAD08_3ADD_466C_8819_9FACA21A6B8F ,Oscar Won, Grammy Won, Emmy Won, Other Awards and Total no of Nominations by Total Awards won ,card ,card ,card ,card. Please refer to the notes on this slide for details">
            <a:hlinkClick r:id="rId3"/>
          </p:cNvPr>
          <p:cNvPicPr>
            <a:picLocks noChangeAspect="1"/>
          </p:cNvPicPr>
          <p:nvPr/>
        </p:nvPicPr>
        <p:blipFill>
          <a:blip r:embed="rId4"/>
          <a:stretch>
            <a:fillRect/>
          </a:stretch>
        </p:blipFill>
        <p:spPr>
          <a:xfrm>
            <a:off x="76200" y="0"/>
            <a:ext cx="12020550" cy="5823284"/>
          </a:xfrm>
          <a:prstGeom prst="rect">
            <a:avLst/>
          </a:prstGeom>
          <a:noFill/>
        </p:spPr>
      </p:pic>
      <p:sp>
        <p:nvSpPr>
          <p:cNvPr id="4" name="Title" hidden="1"/>
          <p:cNvSpPr>
            <a:spLocks noGrp="1"/>
          </p:cNvSpPr>
          <p:nvPr>
            <p:ph type="title"/>
          </p:nvPr>
        </p:nvSpPr>
        <p:spPr/>
        <p:txBody>
          <a:bodyPr/>
          <a:lstStyle/>
          <a:p>
            <a:r>
              <a:t>Individual Artist Report</a:t>
            </a:r>
          </a:p>
        </p:txBody>
      </p:sp>
      <p:sp>
        <p:nvSpPr>
          <p:cNvPr id="6" name="TextBox 5"/>
          <p:cNvSpPr txBox="1"/>
          <p:nvPr/>
        </p:nvSpPr>
        <p:spPr>
          <a:xfrm>
            <a:off x="296177" y="5938787"/>
            <a:ext cx="11800573" cy="923330"/>
          </a:xfrm>
          <a:prstGeom prst="rect">
            <a:avLst/>
          </a:prstGeom>
          <a:noFill/>
        </p:spPr>
        <p:txBody>
          <a:bodyPr wrap="square" rtlCol="0">
            <a:spAutoFit/>
          </a:bodyPr>
          <a:lstStyle/>
          <a:p>
            <a:pPr marL="285750" indent="-285750">
              <a:buFont typeface="Arial" panose="020B0604020202020204" pitchFamily="34" charset="0"/>
              <a:buChar char="•"/>
            </a:pPr>
            <a:r>
              <a:rPr lang="en-US" b="1"/>
              <a:t>Each performer is represented by their picture and career highlights on the dashboard above</a:t>
            </a:r>
            <a:r>
              <a:rPr lang="en-US" b="1"/>
              <a:t>. </a:t>
            </a:r>
            <a:r>
              <a:rPr lang="en-US" b="1" dirty="0" smtClean="0"/>
              <a:t>To </a:t>
            </a:r>
            <a:r>
              <a:rPr lang="en-US" b="1" dirty="0"/>
              <a:t>access the information for each entertainer's specific details, the user must first choose their name.</a:t>
            </a:r>
            <a:endParaRPr lang="en-IN" b="1"/>
          </a:p>
          <a:p>
            <a:pPr marL="285750" indent="-285750">
              <a:buFont typeface="Arial" panose="020B0604020202020204" pitchFamily="34" charset="0"/>
              <a:buChar char="•"/>
            </a:pPr>
            <a:endParaRPr lang="en-IN" b="1" dirty="0"/>
          </a:p>
        </p:txBody>
      </p:sp>
      <p:pic>
        <p:nvPicPr>
          <p:cNvPr id="7" name="Picture 6"/>
          <p:cNvPicPr>
            <a:picLocks noChangeAspect="1"/>
          </p:cNvPicPr>
          <p:nvPr/>
        </p:nvPicPr>
        <p:blipFill>
          <a:blip r:embed="rId5"/>
          <a:stretch>
            <a:fillRect/>
          </a:stretch>
        </p:blipFill>
        <p:spPr>
          <a:xfrm>
            <a:off x="296177" y="77002"/>
            <a:ext cx="2365535" cy="25410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catterChart. Please refer to the notes on this slide for details">
            <a:hlinkClick r:id="rId3"/>
          </p:cNvPr>
          <p:cNvPicPr>
            <a:picLocks noChangeAspect="1"/>
          </p:cNvPicPr>
          <p:nvPr/>
        </p:nvPicPr>
        <p:blipFill>
          <a:blip r:embed="rId4"/>
          <a:stretch>
            <a:fillRect/>
          </a:stretch>
        </p:blipFill>
        <p:spPr>
          <a:xfrm>
            <a:off x="76200" y="0"/>
            <a:ext cx="12020550" cy="4860758"/>
          </a:xfrm>
          <a:prstGeom prst="rect">
            <a:avLst/>
          </a:prstGeom>
          <a:noFill/>
        </p:spPr>
      </p:pic>
      <p:sp>
        <p:nvSpPr>
          <p:cNvPr id="4" name="Title" hidden="1"/>
          <p:cNvSpPr>
            <a:spLocks noGrp="1"/>
          </p:cNvSpPr>
          <p:nvPr>
            <p:ph type="title"/>
          </p:nvPr>
        </p:nvSpPr>
        <p:spPr/>
        <p:txBody>
          <a:bodyPr/>
          <a:lstStyle/>
          <a:p>
            <a:r>
              <a:t>Year of Breakthrough</a:t>
            </a:r>
          </a:p>
        </p:txBody>
      </p:sp>
      <p:sp>
        <p:nvSpPr>
          <p:cNvPr id="2" name="TextBox 1"/>
          <p:cNvSpPr txBox="1"/>
          <p:nvPr/>
        </p:nvSpPr>
        <p:spPr>
          <a:xfrm>
            <a:off x="182881" y="5091764"/>
            <a:ext cx="11367436" cy="923330"/>
          </a:xfrm>
          <a:prstGeom prst="rect">
            <a:avLst/>
          </a:prstGeom>
          <a:noFill/>
        </p:spPr>
        <p:txBody>
          <a:bodyPr wrap="square" rtlCol="0">
            <a:spAutoFit/>
          </a:bodyPr>
          <a:lstStyle/>
          <a:p>
            <a:pPr marL="285750" indent="-285750">
              <a:buFont typeface="Arial" panose="020B0604020202020204" pitchFamily="34" charset="0"/>
              <a:buChar char="•"/>
            </a:pPr>
            <a:r>
              <a:rPr lang="en-US" b="1"/>
              <a:t>According to the aforementioned graph, the majority of breakthroughs for performers occurred between the 1940s and 1960s.</a:t>
            </a:r>
            <a:endParaRPr lang="en-IN" b="1"/>
          </a:p>
          <a:p>
            <a:pPr marL="285750" indent="-285750">
              <a:buFont typeface="Arial" panose="020B0604020202020204" pitchFamily="34" charset="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642" y="673769"/>
            <a:ext cx="10729746" cy="5187282"/>
          </a:xfrm>
        </p:spPr>
        <p:txBody>
          <a:bodyPr>
            <a:normAutofit/>
          </a:bodyPr>
          <a:lstStyle/>
          <a:p>
            <a:r>
              <a:rPr lang="en-US" b="1" dirty="0" smtClean="0">
                <a:solidFill>
                  <a:schemeClr val="bg1"/>
                </a:solidFill>
                <a:latin typeface="Times New Roman" panose="02020603050405020304" pitchFamily="18" charset="0"/>
                <a:cs typeface="Times New Roman" panose="02020603050405020304" pitchFamily="18" charset="0"/>
              </a:rPr>
              <a:t>Deployment </a:t>
            </a:r>
          </a:p>
          <a:p>
            <a:pPr lvl="0"/>
            <a:r>
              <a:rPr lang="en-IN" sz="2000" dirty="0">
                <a:solidFill>
                  <a:schemeClr val="bg1"/>
                </a:solidFill>
              </a:rPr>
              <a:t>The final report is published in Power BI service. Then the link is shared to client. Below is the document link to access the report. </a:t>
            </a:r>
          </a:p>
          <a:p>
            <a:pPr lvl="0"/>
            <a:r>
              <a:rPr lang="en-IN" sz="2000" b="1" dirty="0" smtClean="0">
                <a:solidFill>
                  <a:schemeClr val="bg1"/>
                </a:solidFill>
              </a:rPr>
              <a:t>Power BI service Link</a:t>
            </a:r>
            <a:r>
              <a:rPr lang="en-IN" sz="2000" b="1" dirty="0">
                <a:solidFill>
                  <a:schemeClr val="bg1"/>
                </a:solidFill>
              </a:rPr>
              <a:t>: </a:t>
            </a:r>
            <a:r>
              <a:rPr lang="en-IN" sz="2000" dirty="0">
                <a:solidFill>
                  <a:schemeClr val="bg1"/>
                </a:solidFill>
              </a:rPr>
              <a:t>https://app.powerbi.com/view?r=eyJrIjoiYzkxNzc5NTItNmM2OC00MWRhLWExYWEtZGY1ZGMzNjAyMTc4IiwidCI6IjFlODI2NjA0LWQ0Y2QtNGUyYi04MWQ1LWVkYzRjZDJiYjFiOSJ9</a:t>
            </a:r>
          </a:p>
          <a:p>
            <a:pPr lvl="0"/>
            <a:r>
              <a:rPr lang="en-IN" sz="2000" dirty="0">
                <a:solidFill>
                  <a:schemeClr val="bg1"/>
                </a:solidFill>
              </a:rPr>
              <a:t>Also the entire project is uploaded in Novypro.com for public use. </a:t>
            </a:r>
          </a:p>
          <a:p>
            <a:pPr lvl="0"/>
            <a:r>
              <a:rPr lang="en-IN" sz="2000" b="1" dirty="0" smtClean="0">
                <a:solidFill>
                  <a:schemeClr val="bg1"/>
                </a:solidFill>
              </a:rPr>
              <a:t>Novy Pro Link</a:t>
            </a:r>
            <a:r>
              <a:rPr lang="en-IN" sz="2000" dirty="0">
                <a:solidFill>
                  <a:schemeClr val="bg1"/>
                </a:solidFill>
              </a:rPr>
              <a:t>: https://www.novypro.com/project/pbix</a:t>
            </a:r>
          </a:p>
          <a:p>
            <a:pPr marL="0" indent="0">
              <a:buNone/>
            </a:pP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075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319</Words>
  <Application>Microsoft Office PowerPoint</Application>
  <PresentationFormat>Widescreen</PresentationFormat>
  <Paragraphs>57</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Segoe UI</vt:lpstr>
      <vt:lpstr>Segoe UI Light</vt:lpstr>
      <vt:lpstr>Segoe UI Semibold</vt:lpstr>
      <vt:lpstr>Times New Roman</vt:lpstr>
      <vt:lpstr>Custom Design</vt:lpstr>
      <vt:lpstr>Entertainers Data Analysis Project</vt:lpstr>
      <vt:lpstr>Overall</vt:lpstr>
      <vt:lpstr>Individual Artist Report</vt:lpstr>
      <vt:lpstr>Year of Breakthrough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Abhijeet Sethy</cp:lastModifiedBy>
  <cp:revision>7</cp:revision>
  <dcterms:created xsi:type="dcterms:W3CDTF">2016-09-04T11:54:55Z</dcterms:created>
  <dcterms:modified xsi:type="dcterms:W3CDTF">2023-02-16T07:10:22Z</dcterms:modified>
</cp:coreProperties>
</file>