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57" r:id="rId4"/>
    <p:sldId id="259" r:id="rId5"/>
    <p:sldId id="267" r:id="rId6"/>
    <p:sldId id="266" r:id="rId7"/>
    <p:sldId id="265" r:id="rId8"/>
    <p:sldId id="264" r:id="rId9"/>
    <p:sldId id="263" r:id="rId10"/>
    <p:sldId id="270" r:id="rId11"/>
    <p:sldId id="269" r:id="rId12"/>
    <p:sldId id="268"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DFE"/>
    <a:srgbClr val="1A2E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DAB4-68CA-CA27-8C9A-DBC2074E3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0C9C6C-B8D6-3748-2568-151AF0B0C1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6EA609-8C1E-0C50-93B9-45659F31133D}"/>
              </a:ext>
            </a:extLst>
          </p:cNvPr>
          <p:cNvSpPr>
            <a:spLocks noGrp="1"/>
          </p:cNvSpPr>
          <p:nvPr>
            <p:ph type="dt" sz="half" idx="10"/>
          </p:nvPr>
        </p:nvSpPr>
        <p:spPr/>
        <p:txBody>
          <a:bodyPr/>
          <a:lstStyle/>
          <a:p>
            <a:fld id="{1ADF85DD-B51F-4E0E-974B-43F483A82E11}" type="datetimeFigureOut">
              <a:rPr lang="en-IN" smtClean="0"/>
              <a:t>24-01-2025</a:t>
            </a:fld>
            <a:endParaRPr lang="en-IN"/>
          </a:p>
        </p:txBody>
      </p:sp>
      <p:sp>
        <p:nvSpPr>
          <p:cNvPr id="5" name="Footer Placeholder 4">
            <a:extLst>
              <a:ext uri="{FF2B5EF4-FFF2-40B4-BE49-F238E27FC236}">
                <a16:creationId xmlns:a16="http://schemas.microsoft.com/office/drawing/2014/main" id="{C45E7ACB-D15F-3AAD-2D61-02CE89381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B0E724-2B56-59E6-B369-C91DCBBEA132}"/>
              </a:ext>
            </a:extLst>
          </p:cNvPr>
          <p:cNvSpPr>
            <a:spLocks noGrp="1"/>
          </p:cNvSpPr>
          <p:nvPr>
            <p:ph type="sldNum" sz="quarter" idx="12"/>
          </p:nvPr>
        </p:nvSpPr>
        <p:spPr/>
        <p:txBody>
          <a:bodyPr/>
          <a:lstStyle/>
          <a:p>
            <a:fld id="{3A3A6294-ABA2-4A50-B90A-E1284BB8795A}" type="slidenum">
              <a:rPr lang="en-IN" smtClean="0"/>
              <a:t>‹#›</a:t>
            </a:fld>
            <a:endParaRPr lang="en-IN"/>
          </a:p>
        </p:txBody>
      </p:sp>
    </p:spTree>
    <p:extLst>
      <p:ext uri="{BB962C8B-B14F-4D97-AF65-F5344CB8AC3E}">
        <p14:creationId xmlns:p14="http://schemas.microsoft.com/office/powerpoint/2010/main" val="42753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BB61-76F4-178A-79D5-2DBA32E5D5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F709D-7922-AA9E-C809-DA2564C35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D3CA35-5A37-A01D-ADD5-7A441ECB233F}"/>
              </a:ext>
            </a:extLst>
          </p:cNvPr>
          <p:cNvSpPr>
            <a:spLocks noGrp="1"/>
          </p:cNvSpPr>
          <p:nvPr>
            <p:ph type="dt" sz="half" idx="10"/>
          </p:nvPr>
        </p:nvSpPr>
        <p:spPr/>
        <p:txBody>
          <a:bodyPr/>
          <a:lstStyle/>
          <a:p>
            <a:fld id="{1ADF85DD-B51F-4E0E-974B-43F483A82E11}" type="datetimeFigureOut">
              <a:rPr lang="en-IN" smtClean="0"/>
              <a:t>24-01-2025</a:t>
            </a:fld>
            <a:endParaRPr lang="en-IN"/>
          </a:p>
        </p:txBody>
      </p:sp>
      <p:sp>
        <p:nvSpPr>
          <p:cNvPr id="5" name="Footer Placeholder 4">
            <a:extLst>
              <a:ext uri="{FF2B5EF4-FFF2-40B4-BE49-F238E27FC236}">
                <a16:creationId xmlns:a16="http://schemas.microsoft.com/office/drawing/2014/main" id="{09098507-4329-CE96-9A3C-2BA777872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EEA272-D30A-027B-EB31-16BFBD719532}"/>
              </a:ext>
            </a:extLst>
          </p:cNvPr>
          <p:cNvSpPr>
            <a:spLocks noGrp="1"/>
          </p:cNvSpPr>
          <p:nvPr>
            <p:ph type="sldNum" sz="quarter" idx="12"/>
          </p:nvPr>
        </p:nvSpPr>
        <p:spPr/>
        <p:txBody>
          <a:bodyPr/>
          <a:lstStyle/>
          <a:p>
            <a:fld id="{3A3A6294-ABA2-4A50-B90A-E1284BB8795A}" type="slidenum">
              <a:rPr lang="en-IN" smtClean="0"/>
              <a:t>‹#›</a:t>
            </a:fld>
            <a:endParaRPr lang="en-IN"/>
          </a:p>
        </p:txBody>
      </p:sp>
    </p:spTree>
    <p:extLst>
      <p:ext uri="{BB962C8B-B14F-4D97-AF65-F5344CB8AC3E}">
        <p14:creationId xmlns:p14="http://schemas.microsoft.com/office/powerpoint/2010/main" val="403829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83AAE0-6F73-DCE8-E45B-BF52E8C27B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9A1309-E78E-3BEF-0EE9-DF062CD320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FB838-DAD7-53F9-C352-D316979FF58C}"/>
              </a:ext>
            </a:extLst>
          </p:cNvPr>
          <p:cNvSpPr>
            <a:spLocks noGrp="1"/>
          </p:cNvSpPr>
          <p:nvPr>
            <p:ph type="dt" sz="half" idx="10"/>
          </p:nvPr>
        </p:nvSpPr>
        <p:spPr/>
        <p:txBody>
          <a:bodyPr/>
          <a:lstStyle/>
          <a:p>
            <a:fld id="{1ADF85DD-B51F-4E0E-974B-43F483A82E11}" type="datetimeFigureOut">
              <a:rPr lang="en-IN" smtClean="0"/>
              <a:t>24-01-2025</a:t>
            </a:fld>
            <a:endParaRPr lang="en-IN"/>
          </a:p>
        </p:txBody>
      </p:sp>
      <p:sp>
        <p:nvSpPr>
          <p:cNvPr id="5" name="Footer Placeholder 4">
            <a:extLst>
              <a:ext uri="{FF2B5EF4-FFF2-40B4-BE49-F238E27FC236}">
                <a16:creationId xmlns:a16="http://schemas.microsoft.com/office/drawing/2014/main" id="{6697061D-42FE-FC3F-D992-4E9B002D3A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D388E2-5D9C-3510-5766-B2E9E92B3E65}"/>
              </a:ext>
            </a:extLst>
          </p:cNvPr>
          <p:cNvSpPr>
            <a:spLocks noGrp="1"/>
          </p:cNvSpPr>
          <p:nvPr>
            <p:ph type="sldNum" sz="quarter" idx="12"/>
          </p:nvPr>
        </p:nvSpPr>
        <p:spPr/>
        <p:txBody>
          <a:bodyPr/>
          <a:lstStyle/>
          <a:p>
            <a:fld id="{3A3A6294-ABA2-4A50-B90A-E1284BB8795A}" type="slidenum">
              <a:rPr lang="en-IN" smtClean="0"/>
              <a:t>‹#›</a:t>
            </a:fld>
            <a:endParaRPr lang="en-IN"/>
          </a:p>
        </p:txBody>
      </p:sp>
    </p:spTree>
    <p:extLst>
      <p:ext uri="{BB962C8B-B14F-4D97-AF65-F5344CB8AC3E}">
        <p14:creationId xmlns:p14="http://schemas.microsoft.com/office/powerpoint/2010/main" val="3375028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2430-1247-1394-F2BA-06C2E290FF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3AA8D1-BE35-B0EC-A131-8AAB3EDCB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0FCEA6-DC75-19A4-4A95-A8A197559454}"/>
              </a:ext>
            </a:extLst>
          </p:cNvPr>
          <p:cNvSpPr>
            <a:spLocks noGrp="1"/>
          </p:cNvSpPr>
          <p:nvPr>
            <p:ph type="dt" sz="half" idx="10"/>
          </p:nvPr>
        </p:nvSpPr>
        <p:spPr/>
        <p:txBody>
          <a:bodyPr/>
          <a:lstStyle/>
          <a:p>
            <a:fld id="{1ADF85DD-B51F-4E0E-974B-43F483A82E11}" type="datetimeFigureOut">
              <a:rPr lang="en-IN" smtClean="0"/>
              <a:t>24-01-2025</a:t>
            </a:fld>
            <a:endParaRPr lang="en-IN"/>
          </a:p>
        </p:txBody>
      </p:sp>
      <p:sp>
        <p:nvSpPr>
          <p:cNvPr id="5" name="Footer Placeholder 4">
            <a:extLst>
              <a:ext uri="{FF2B5EF4-FFF2-40B4-BE49-F238E27FC236}">
                <a16:creationId xmlns:a16="http://schemas.microsoft.com/office/drawing/2014/main" id="{6952C05F-BED4-32CE-7C10-26377087DE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EE265-0017-9C2E-DC6C-D853FD513B20}"/>
              </a:ext>
            </a:extLst>
          </p:cNvPr>
          <p:cNvSpPr>
            <a:spLocks noGrp="1"/>
          </p:cNvSpPr>
          <p:nvPr>
            <p:ph type="sldNum" sz="quarter" idx="12"/>
          </p:nvPr>
        </p:nvSpPr>
        <p:spPr/>
        <p:txBody>
          <a:bodyPr/>
          <a:lstStyle/>
          <a:p>
            <a:fld id="{3A3A6294-ABA2-4A50-B90A-E1284BB8795A}" type="slidenum">
              <a:rPr lang="en-IN" smtClean="0"/>
              <a:t>‹#›</a:t>
            </a:fld>
            <a:endParaRPr lang="en-IN"/>
          </a:p>
        </p:txBody>
      </p:sp>
    </p:spTree>
    <p:extLst>
      <p:ext uri="{BB962C8B-B14F-4D97-AF65-F5344CB8AC3E}">
        <p14:creationId xmlns:p14="http://schemas.microsoft.com/office/powerpoint/2010/main" val="284817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F81E-A64A-072F-1795-56BBF72801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2717EE-7F41-1431-B964-044B90BC97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975FE5-1D21-7C0A-5F0D-487F2A43A799}"/>
              </a:ext>
            </a:extLst>
          </p:cNvPr>
          <p:cNvSpPr>
            <a:spLocks noGrp="1"/>
          </p:cNvSpPr>
          <p:nvPr>
            <p:ph type="dt" sz="half" idx="10"/>
          </p:nvPr>
        </p:nvSpPr>
        <p:spPr/>
        <p:txBody>
          <a:bodyPr/>
          <a:lstStyle/>
          <a:p>
            <a:fld id="{1ADF85DD-B51F-4E0E-974B-43F483A82E11}" type="datetimeFigureOut">
              <a:rPr lang="en-IN" smtClean="0"/>
              <a:t>24-01-2025</a:t>
            </a:fld>
            <a:endParaRPr lang="en-IN"/>
          </a:p>
        </p:txBody>
      </p:sp>
      <p:sp>
        <p:nvSpPr>
          <p:cNvPr id="5" name="Footer Placeholder 4">
            <a:extLst>
              <a:ext uri="{FF2B5EF4-FFF2-40B4-BE49-F238E27FC236}">
                <a16:creationId xmlns:a16="http://schemas.microsoft.com/office/drawing/2014/main" id="{CD566263-17FF-1262-03AC-CF3CD08D1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D9CA79-431E-9E22-7E6D-23BBDF8F2614}"/>
              </a:ext>
            </a:extLst>
          </p:cNvPr>
          <p:cNvSpPr>
            <a:spLocks noGrp="1"/>
          </p:cNvSpPr>
          <p:nvPr>
            <p:ph type="sldNum" sz="quarter" idx="12"/>
          </p:nvPr>
        </p:nvSpPr>
        <p:spPr/>
        <p:txBody>
          <a:bodyPr/>
          <a:lstStyle/>
          <a:p>
            <a:fld id="{3A3A6294-ABA2-4A50-B90A-E1284BB8795A}" type="slidenum">
              <a:rPr lang="en-IN" smtClean="0"/>
              <a:t>‹#›</a:t>
            </a:fld>
            <a:endParaRPr lang="en-IN"/>
          </a:p>
        </p:txBody>
      </p:sp>
    </p:spTree>
    <p:extLst>
      <p:ext uri="{BB962C8B-B14F-4D97-AF65-F5344CB8AC3E}">
        <p14:creationId xmlns:p14="http://schemas.microsoft.com/office/powerpoint/2010/main" val="408927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FC1B-9A4C-E1AF-4824-8AA43E7CE3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0A92A3-DDD1-9CCA-99E3-AA736B694E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6E39EF-8352-FCE0-CFC1-39AD2A3D6C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A27E80-4CB9-F193-92FF-7B0B3AC1E7FF}"/>
              </a:ext>
            </a:extLst>
          </p:cNvPr>
          <p:cNvSpPr>
            <a:spLocks noGrp="1"/>
          </p:cNvSpPr>
          <p:nvPr>
            <p:ph type="dt" sz="half" idx="10"/>
          </p:nvPr>
        </p:nvSpPr>
        <p:spPr/>
        <p:txBody>
          <a:bodyPr/>
          <a:lstStyle/>
          <a:p>
            <a:fld id="{1ADF85DD-B51F-4E0E-974B-43F483A82E11}" type="datetimeFigureOut">
              <a:rPr lang="en-IN" smtClean="0"/>
              <a:t>24-01-2025</a:t>
            </a:fld>
            <a:endParaRPr lang="en-IN"/>
          </a:p>
        </p:txBody>
      </p:sp>
      <p:sp>
        <p:nvSpPr>
          <p:cNvPr id="6" name="Footer Placeholder 5">
            <a:extLst>
              <a:ext uri="{FF2B5EF4-FFF2-40B4-BE49-F238E27FC236}">
                <a16:creationId xmlns:a16="http://schemas.microsoft.com/office/drawing/2014/main" id="{1B006853-6B7C-E055-20CD-34F7599362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2D7D4A-FB0E-FD05-FE67-512FE3BC088B}"/>
              </a:ext>
            </a:extLst>
          </p:cNvPr>
          <p:cNvSpPr>
            <a:spLocks noGrp="1"/>
          </p:cNvSpPr>
          <p:nvPr>
            <p:ph type="sldNum" sz="quarter" idx="12"/>
          </p:nvPr>
        </p:nvSpPr>
        <p:spPr/>
        <p:txBody>
          <a:bodyPr/>
          <a:lstStyle/>
          <a:p>
            <a:fld id="{3A3A6294-ABA2-4A50-B90A-E1284BB8795A}" type="slidenum">
              <a:rPr lang="en-IN" smtClean="0"/>
              <a:t>‹#›</a:t>
            </a:fld>
            <a:endParaRPr lang="en-IN"/>
          </a:p>
        </p:txBody>
      </p:sp>
    </p:spTree>
    <p:extLst>
      <p:ext uri="{BB962C8B-B14F-4D97-AF65-F5344CB8AC3E}">
        <p14:creationId xmlns:p14="http://schemas.microsoft.com/office/powerpoint/2010/main" val="541650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59778-F056-A3C8-9EBA-DC0F09F97E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4332D5-F3C5-9F74-418F-D9F1779FE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F36C01-E30A-1721-7BC1-73997FC58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3DE261-6DB8-C74D-E294-525923A25F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2E3A79-BCD6-89C4-F2B2-4C81267FBE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D2FD5A-B1A0-9D49-2EED-C099C8166DC7}"/>
              </a:ext>
            </a:extLst>
          </p:cNvPr>
          <p:cNvSpPr>
            <a:spLocks noGrp="1"/>
          </p:cNvSpPr>
          <p:nvPr>
            <p:ph type="dt" sz="half" idx="10"/>
          </p:nvPr>
        </p:nvSpPr>
        <p:spPr/>
        <p:txBody>
          <a:bodyPr/>
          <a:lstStyle/>
          <a:p>
            <a:fld id="{1ADF85DD-B51F-4E0E-974B-43F483A82E11}" type="datetimeFigureOut">
              <a:rPr lang="en-IN" smtClean="0"/>
              <a:t>24-01-2025</a:t>
            </a:fld>
            <a:endParaRPr lang="en-IN"/>
          </a:p>
        </p:txBody>
      </p:sp>
      <p:sp>
        <p:nvSpPr>
          <p:cNvPr id="8" name="Footer Placeholder 7">
            <a:extLst>
              <a:ext uri="{FF2B5EF4-FFF2-40B4-BE49-F238E27FC236}">
                <a16:creationId xmlns:a16="http://schemas.microsoft.com/office/drawing/2014/main" id="{84D1EC3B-3F4F-BA18-7977-358C87989C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98AAC9-004A-5EEB-A286-DF6A533F4513}"/>
              </a:ext>
            </a:extLst>
          </p:cNvPr>
          <p:cNvSpPr>
            <a:spLocks noGrp="1"/>
          </p:cNvSpPr>
          <p:nvPr>
            <p:ph type="sldNum" sz="quarter" idx="12"/>
          </p:nvPr>
        </p:nvSpPr>
        <p:spPr/>
        <p:txBody>
          <a:bodyPr/>
          <a:lstStyle/>
          <a:p>
            <a:fld id="{3A3A6294-ABA2-4A50-B90A-E1284BB8795A}" type="slidenum">
              <a:rPr lang="en-IN" smtClean="0"/>
              <a:t>‹#›</a:t>
            </a:fld>
            <a:endParaRPr lang="en-IN"/>
          </a:p>
        </p:txBody>
      </p:sp>
    </p:spTree>
    <p:extLst>
      <p:ext uri="{BB962C8B-B14F-4D97-AF65-F5344CB8AC3E}">
        <p14:creationId xmlns:p14="http://schemas.microsoft.com/office/powerpoint/2010/main" val="118518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AA4E-639B-A0EC-41CF-B55E0330A2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D34210-B695-9692-D214-BFD7946C6D71}"/>
              </a:ext>
            </a:extLst>
          </p:cNvPr>
          <p:cNvSpPr>
            <a:spLocks noGrp="1"/>
          </p:cNvSpPr>
          <p:nvPr>
            <p:ph type="dt" sz="half" idx="10"/>
          </p:nvPr>
        </p:nvSpPr>
        <p:spPr/>
        <p:txBody>
          <a:bodyPr/>
          <a:lstStyle/>
          <a:p>
            <a:fld id="{1ADF85DD-B51F-4E0E-974B-43F483A82E11}" type="datetimeFigureOut">
              <a:rPr lang="en-IN" smtClean="0"/>
              <a:t>24-01-2025</a:t>
            </a:fld>
            <a:endParaRPr lang="en-IN"/>
          </a:p>
        </p:txBody>
      </p:sp>
      <p:sp>
        <p:nvSpPr>
          <p:cNvPr id="4" name="Footer Placeholder 3">
            <a:extLst>
              <a:ext uri="{FF2B5EF4-FFF2-40B4-BE49-F238E27FC236}">
                <a16:creationId xmlns:a16="http://schemas.microsoft.com/office/drawing/2014/main" id="{78EF4ED6-C2B6-14D5-4B2B-107145A14A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9617A0-27E8-4AF3-7D73-B92BD1319ABF}"/>
              </a:ext>
            </a:extLst>
          </p:cNvPr>
          <p:cNvSpPr>
            <a:spLocks noGrp="1"/>
          </p:cNvSpPr>
          <p:nvPr>
            <p:ph type="sldNum" sz="quarter" idx="12"/>
          </p:nvPr>
        </p:nvSpPr>
        <p:spPr/>
        <p:txBody>
          <a:bodyPr/>
          <a:lstStyle/>
          <a:p>
            <a:fld id="{3A3A6294-ABA2-4A50-B90A-E1284BB8795A}" type="slidenum">
              <a:rPr lang="en-IN" smtClean="0"/>
              <a:t>‹#›</a:t>
            </a:fld>
            <a:endParaRPr lang="en-IN"/>
          </a:p>
        </p:txBody>
      </p:sp>
    </p:spTree>
    <p:extLst>
      <p:ext uri="{BB962C8B-B14F-4D97-AF65-F5344CB8AC3E}">
        <p14:creationId xmlns:p14="http://schemas.microsoft.com/office/powerpoint/2010/main" val="237610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C0E44-3BCB-596E-2DAA-D8A21F1567A1}"/>
              </a:ext>
            </a:extLst>
          </p:cNvPr>
          <p:cNvSpPr>
            <a:spLocks noGrp="1"/>
          </p:cNvSpPr>
          <p:nvPr>
            <p:ph type="dt" sz="half" idx="10"/>
          </p:nvPr>
        </p:nvSpPr>
        <p:spPr/>
        <p:txBody>
          <a:bodyPr/>
          <a:lstStyle/>
          <a:p>
            <a:fld id="{1ADF85DD-B51F-4E0E-974B-43F483A82E11}" type="datetimeFigureOut">
              <a:rPr lang="en-IN" smtClean="0"/>
              <a:t>24-01-2025</a:t>
            </a:fld>
            <a:endParaRPr lang="en-IN"/>
          </a:p>
        </p:txBody>
      </p:sp>
      <p:sp>
        <p:nvSpPr>
          <p:cNvPr id="3" name="Footer Placeholder 2">
            <a:extLst>
              <a:ext uri="{FF2B5EF4-FFF2-40B4-BE49-F238E27FC236}">
                <a16:creationId xmlns:a16="http://schemas.microsoft.com/office/drawing/2014/main" id="{2A7137E5-2897-91B5-3E2F-401178185F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FF075D-9734-BD60-AC3F-B3AC7B2B2060}"/>
              </a:ext>
            </a:extLst>
          </p:cNvPr>
          <p:cNvSpPr>
            <a:spLocks noGrp="1"/>
          </p:cNvSpPr>
          <p:nvPr>
            <p:ph type="sldNum" sz="quarter" idx="12"/>
          </p:nvPr>
        </p:nvSpPr>
        <p:spPr/>
        <p:txBody>
          <a:bodyPr/>
          <a:lstStyle/>
          <a:p>
            <a:fld id="{3A3A6294-ABA2-4A50-B90A-E1284BB8795A}" type="slidenum">
              <a:rPr lang="en-IN" smtClean="0"/>
              <a:t>‹#›</a:t>
            </a:fld>
            <a:endParaRPr lang="en-IN"/>
          </a:p>
        </p:txBody>
      </p:sp>
    </p:spTree>
    <p:extLst>
      <p:ext uri="{BB962C8B-B14F-4D97-AF65-F5344CB8AC3E}">
        <p14:creationId xmlns:p14="http://schemas.microsoft.com/office/powerpoint/2010/main" val="3354723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0276-F3F3-0ED7-E634-BB4299487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FE2C02-CAB5-C3D2-1E65-79C31EB0B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A18323-791D-41B8-60A5-D24C3140E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9B3BC-39DB-A200-2299-2DB3F85D2802}"/>
              </a:ext>
            </a:extLst>
          </p:cNvPr>
          <p:cNvSpPr>
            <a:spLocks noGrp="1"/>
          </p:cNvSpPr>
          <p:nvPr>
            <p:ph type="dt" sz="half" idx="10"/>
          </p:nvPr>
        </p:nvSpPr>
        <p:spPr/>
        <p:txBody>
          <a:bodyPr/>
          <a:lstStyle/>
          <a:p>
            <a:fld id="{1ADF85DD-B51F-4E0E-974B-43F483A82E11}" type="datetimeFigureOut">
              <a:rPr lang="en-IN" smtClean="0"/>
              <a:t>24-01-2025</a:t>
            </a:fld>
            <a:endParaRPr lang="en-IN"/>
          </a:p>
        </p:txBody>
      </p:sp>
      <p:sp>
        <p:nvSpPr>
          <p:cNvPr id="6" name="Footer Placeholder 5">
            <a:extLst>
              <a:ext uri="{FF2B5EF4-FFF2-40B4-BE49-F238E27FC236}">
                <a16:creationId xmlns:a16="http://schemas.microsoft.com/office/drawing/2014/main" id="{39E4C307-2DAF-7ECD-FD81-B3675C785F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D95842-3F96-DE51-3504-03C0074F4993}"/>
              </a:ext>
            </a:extLst>
          </p:cNvPr>
          <p:cNvSpPr>
            <a:spLocks noGrp="1"/>
          </p:cNvSpPr>
          <p:nvPr>
            <p:ph type="sldNum" sz="quarter" idx="12"/>
          </p:nvPr>
        </p:nvSpPr>
        <p:spPr/>
        <p:txBody>
          <a:bodyPr/>
          <a:lstStyle/>
          <a:p>
            <a:fld id="{3A3A6294-ABA2-4A50-B90A-E1284BB8795A}" type="slidenum">
              <a:rPr lang="en-IN" smtClean="0"/>
              <a:t>‹#›</a:t>
            </a:fld>
            <a:endParaRPr lang="en-IN"/>
          </a:p>
        </p:txBody>
      </p:sp>
    </p:spTree>
    <p:extLst>
      <p:ext uri="{BB962C8B-B14F-4D97-AF65-F5344CB8AC3E}">
        <p14:creationId xmlns:p14="http://schemas.microsoft.com/office/powerpoint/2010/main" val="925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03236-EB18-2C7E-F780-5BC74F9845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E52047-455F-2489-F4F5-F1039553E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086E51-EE1F-3165-104C-5885760F9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B48DF-9DFB-1B67-DB89-22A9F3EF0962}"/>
              </a:ext>
            </a:extLst>
          </p:cNvPr>
          <p:cNvSpPr>
            <a:spLocks noGrp="1"/>
          </p:cNvSpPr>
          <p:nvPr>
            <p:ph type="dt" sz="half" idx="10"/>
          </p:nvPr>
        </p:nvSpPr>
        <p:spPr/>
        <p:txBody>
          <a:bodyPr/>
          <a:lstStyle/>
          <a:p>
            <a:fld id="{1ADF85DD-B51F-4E0E-974B-43F483A82E11}" type="datetimeFigureOut">
              <a:rPr lang="en-IN" smtClean="0"/>
              <a:t>24-01-2025</a:t>
            </a:fld>
            <a:endParaRPr lang="en-IN"/>
          </a:p>
        </p:txBody>
      </p:sp>
      <p:sp>
        <p:nvSpPr>
          <p:cNvPr id="6" name="Footer Placeholder 5">
            <a:extLst>
              <a:ext uri="{FF2B5EF4-FFF2-40B4-BE49-F238E27FC236}">
                <a16:creationId xmlns:a16="http://schemas.microsoft.com/office/drawing/2014/main" id="{9A83A0D4-AD74-31DD-7C42-28A2D8B96A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92D694-727D-4189-5535-37B5ABD63D15}"/>
              </a:ext>
            </a:extLst>
          </p:cNvPr>
          <p:cNvSpPr>
            <a:spLocks noGrp="1"/>
          </p:cNvSpPr>
          <p:nvPr>
            <p:ph type="sldNum" sz="quarter" idx="12"/>
          </p:nvPr>
        </p:nvSpPr>
        <p:spPr/>
        <p:txBody>
          <a:bodyPr/>
          <a:lstStyle/>
          <a:p>
            <a:fld id="{3A3A6294-ABA2-4A50-B90A-E1284BB8795A}" type="slidenum">
              <a:rPr lang="en-IN" smtClean="0"/>
              <a:t>‹#›</a:t>
            </a:fld>
            <a:endParaRPr lang="en-IN"/>
          </a:p>
        </p:txBody>
      </p:sp>
    </p:spTree>
    <p:extLst>
      <p:ext uri="{BB962C8B-B14F-4D97-AF65-F5344CB8AC3E}">
        <p14:creationId xmlns:p14="http://schemas.microsoft.com/office/powerpoint/2010/main" val="3837831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DB35E9-D846-0C2E-6AEA-1167FE2141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5B0C30-CE46-9155-C6F1-94F85CDE8B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E6F2C7-860C-0280-E727-3E62960CA7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DF85DD-B51F-4E0E-974B-43F483A82E11}" type="datetimeFigureOut">
              <a:rPr lang="en-IN" smtClean="0"/>
              <a:t>24-01-2025</a:t>
            </a:fld>
            <a:endParaRPr lang="en-IN"/>
          </a:p>
        </p:txBody>
      </p:sp>
      <p:sp>
        <p:nvSpPr>
          <p:cNvPr id="5" name="Footer Placeholder 4">
            <a:extLst>
              <a:ext uri="{FF2B5EF4-FFF2-40B4-BE49-F238E27FC236}">
                <a16:creationId xmlns:a16="http://schemas.microsoft.com/office/drawing/2014/main" id="{AD892604-400E-52D2-CD26-28E76E57E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8BD294-6233-AD31-52A3-AB1B545063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3A6294-ABA2-4A50-B90A-E1284BB8795A}" type="slidenum">
              <a:rPr lang="en-IN" smtClean="0"/>
              <a:t>‹#›</a:t>
            </a:fld>
            <a:endParaRPr lang="en-IN"/>
          </a:p>
        </p:txBody>
      </p:sp>
    </p:spTree>
    <p:extLst>
      <p:ext uri="{BB962C8B-B14F-4D97-AF65-F5344CB8AC3E}">
        <p14:creationId xmlns:p14="http://schemas.microsoft.com/office/powerpoint/2010/main" val="216109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B3D6F7-1901-365E-651E-E0200F286EAA}"/>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5BC6569-8A17-0D7E-773B-A7B53987FD74}"/>
              </a:ext>
            </a:extLst>
          </p:cNvPr>
          <p:cNvSpPr>
            <a:spLocks noGrp="1"/>
          </p:cNvSpPr>
          <p:nvPr>
            <p:ph type="ctrTitle"/>
          </p:nvPr>
        </p:nvSpPr>
        <p:spPr>
          <a:xfrm>
            <a:off x="0" y="2379406"/>
            <a:ext cx="12192000" cy="1492046"/>
          </a:xfrm>
        </p:spPr>
        <p:txBody>
          <a:bodyPr>
            <a:normAutofit fontScale="90000"/>
          </a:bodyPr>
          <a:lstStyle/>
          <a:p>
            <a:pPr>
              <a:lnSpc>
                <a:spcPct val="100000"/>
              </a:lnSpc>
            </a:pPr>
            <a:r>
              <a:rPr lang="en-US" sz="5400" b="1" dirty="0">
                <a:solidFill>
                  <a:srgbClr val="1A2E35"/>
                </a:solidFill>
                <a:latin typeface="Arial Black" panose="020B0A04020102020204" pitchFamily="34" charset="0"/>
              </a:rPr>
              <a:t>Crime (Los Angeles) </a:t>
            </a:r>
            <a:br>
              <a:rPr lang="en-US" sz="5400" b="1" dirty="0">
                <a:solidFill>
                  <a:srgbClr val="1A2E35"/>
                </a:solidFill>
                <a:latin typeface="Arial Black" panose="020B0A04020102020204" pitchFamily="34" charset="0"/>
              </a:rPr>
            </a:br>
            <a:r>
              <a:rPr lang="en-US" sz="5400" b="1" dirty="0">
                <a:solidFill>
                  <a:srgbClr val="1A2E35"/>
                </a:solidFill>
                <a:latin typeface="Arial Black" panose="020B0A04020102020204" pitchFamily="34" charset="0"/>
              </a:rPr>
              <a:t>Analysis Report </a:t>
            </a:r>
            <a:endParaRPr lang="en-IN" sz="5400" b="1" dirty="0">
              <a:solidFill>
                <a:srgbClr val="1A2E35"/>
              </a:solidFill>
              <a:latin typeface="Arial Black" panose="020B0A04020102020204" pitchFamily="34" charset="0"/>
            </a:endParaRPr>
          </a:p>
        </p:txBody>
      </p:sp>
    </p:spTree>
    <p:extLst>
      <p:ext uri="{BB962C8B-B14F-4D97-AF65-F5344CB8AC3E}">
        <p14:creationId xmlns:p14="http://schemas.microsoft.com/office/powerpoint/2010/main" val="156754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282AF-93B1-273D-6336-0D0ECB304AF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71546D7-3CE0-A93E-90D8-9F66688B671A}"/>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7BA556AB-B362-E0B5-5553-2CC4B778993A}"/>
              </a:ext>
            </a:extLst>
          </p:cNvPr>
          <p:cNvSpPr>
            <a:spLocks noGrp="1"/>
          </p:cNvSpPr>
          <p:nvPr>
            <p:ph idx="1"/>
          </p:nvPr>
        </p:nvSpPr>
        <p:spPr>
          <a:xfrm>
            <a:off x="422787" y="167781"/>
            <a:ext cx="11304639" cy="6471300"/>
          </a:xfrm>
        </p:spPr>
        <p:txBody>
          <a:bodyPr>
            <a:normAutofit/>
          </a:bodyPr>
          <a:lstStyle/>
          <a:p>
            <a:pPr marL="0" indent="0">
              <a:buNone/>
            </a:pPr>
            <a:br>
              <a:rPr lang="en-IN" sz="1800" b="1" dirty="0">
                <a:effectLst/>
                <a:highlight>
                  <a:srgbClr val="C0C0C0"/>
                </a:highlight>
                <a:latin typeface="+mn-lt"/>
                <a:ea typeface="Times New Roman" panose="02020603050405020304" pitchFamily="18" charset="0"/>
              </a:rPr>
            </a:br>
            <a:r>
              <a:rPr lang="en-IN" sz="1800" b="1" dirty="0">
                <a:solidFill>
                  <a:schemeClr val="bg1"/>
                </a:solidFill>
                <a:effectLst/>
                <a:highlight>
                  <a:srgbClr val="007DFE"/>
                </a:highlight>
                <a:latin typeface="+mn-lt"/>
                <a:ea typeface="Times New Roman" panose="02020603050405020304" pitchFamily="18" charset="0"/>
              </a:rPr>
              <a:t>Problem statement 7: </a:t>
            </a:r>
            <a:r>
              <a:rPr lang="en-US" sz="1800" b="1" i="1" dirty="0">
                <a:solidFill>
                  <a:schemeClr val="tx1">
                    <a:lumMod val="95000"/>
                    <a:lumOff val="5000"/>
                  </a:schemeClr>
                </a:solidFill>
              </a:rPr>
              <a:t>Does the existence of CCTV cameras deter crimes from happening?</a:t>
            </a:r>
          </a:p>
          <a:p>
            <a:pPr marL="0" indent="0">
              <a:buNone/>
            </a:pPr>
            <a:r>
              <a:rPr lang="en-US" sz="1800" b="1" i="1" dirty="0">
                <a:solidFill>
                  <a:schemeClr val="tx1">
                    <a:lumMod val="95000"/>
                    <a:lumOff val="5000"/>
                  </a:schemeClr>
                </a:solidFill>
              </a:rPr>
              <a:t>                          </a:t>
            </a:r>
            <a:r>
              <a:rPr lang="en-IN" sz="1800" b="1" i="1" u="sng" dirty="0">
                <a:solidFill>
                  <a:schemeClr val="tx1">
                    <a:lumMod val="95000"/>
                    <a:lumOff val="5000"/>
                  </a:schemeClr>
                </a:solidFill>
              </a:rPr>
              <a:t>Result:</a:t>
            </a:r>
            <a:endParaRPr lang="en-IN" sz="1800" b="1" i="1" dirty="0">
              <a:solidFill>
                <a:schemeClr val="tx1">
                  <a:lumMod val="95000"/>
                  <a:lumOff val="5000"/>
                </a:schemeClr>
              </a:solidFill>
            </a:endParaRPr>
          </a:p>
        </p:txBody>
      </p:sp>
      <p:pic>
        <p:nvPicPr>
          <p:cNvPr id="4" name="Picture 3">
            <a:extLst>
              <a:ext uri="{FF2B5EF4-FFF2-40B4-BE49-F238E27FC236}">
                <a16:creationId xmlns:a16="http://schemas.microsoft.com/office/drawing/2014/main" id="{BF85EE67-F605-61EE-B63C-F77066EFADD1}"/>
              </a:ext>
            </a:extLst>
          </p:cNvPr>
          <p:cNvPicPr>
            <a:picLocks noChangeAspect="1"/>
          </p:cNvPicPr>
          <p:nvPr/>
        </p:nvPicPr>
        <p:blipFill>
          <a:blip r:embed="rId3"/>
          <a:stretch>
            <a:fillRect/>
          </a:stretch>
        </p:blipFill>
        <p:spPr>
          <a:xfrm>
            <a:off x="910912" y="1165662"/>
            <a:ext cx="2704743" cy="2510889"/>
          </a:xfrm>
          <a:prstGeom prst="rect">
            <a:avLst/>
          </a:prstGeom>
          <a:ln>
            <a:solidFill>
              <a:schemeClr val="tx1"/>
            </a:solidFill>
          </a:ln>
        </p:spPr>
      </p:pic>
      <p:pic>
        <p:nvPicPr>
          <p:cNvPr id="7" name="Picture 6">
            <a:extLst>
              <a:ext uri="{FF2B5EF4-FFF2-40B4-BE49-F238E27FC236}">
                <a16:creationId xmlns:a16="http://schemas.microsoft.com/office/drawing/2014/main" id="{B23E296F-C1D3-2D2C-A65D-C2EBD80FF361}"/>
              </a:ext>
            </a:extLst>
          </p:cNvPr>
          <p:cNvPicPr>
            <a:picLocks noChangeAspect="1"/>
          </p:cNvPicPr>
          <p:nvPr/>
        </p:nvPicPr>
        <p:blipFill>
          <a:blip r:embed="rId4"/>
          <a:stretch>
            <a:fillRect/>
          </a:stretch>
        </p:blipFill>
        <p:spPr>
          <a:xfrm>
            <a:off x="5325762" y="1165663"/>
            <a:ext cx="6187976" cy="2453853"/>
          </a:xfrm>
          <a:prstGeom prst="rect">
            <a:avLst/>
          </a:prstGeom>
          <a:ln>
            <a:solidFill>
              <a:schemeClr val="tx1"/>
            </a:solidFill>
          </a:ln>
        </p:spPr>
      </p:pic>
      <p:sp>
        <p:nvSpPr>
          <p:cNvPr id="2" name="TextBox 1">
            <a:extLst>
              <a:ext uri="{FF2B5EF4-FFF2-40B4-BE49-F238E27FC236}">
                <a16:creationId xmlns:a16="http://schemas.microsoft.com/office/drawing/2014/main" id="{FE4EB066-D688-D8A9-60E8-490DDD61F4C8}"/>
              </a:ext>
            </a:extLst>
          </p:cNvPr>
          <p:cNvSpPr txBox="1"/>
          <p:nvPr/>
        </p:nvSpPr>
        <p:spPr>
          <a:xfrm>
            <a:off x="910912" y="3808679"/>
            <a:ext cx="8223256" cy="2739211"/>
          </a:xfrm>
          <a:prstGeom prst="rect">
            <a:avLst/>
          </a:prstGeom>
          <a:noFill/>
        </p:spPr>
        <p:txBody>
          <a:bodyPr wrap="square" rtlCol="0">
            <a:spAutoFit/>
          </a:bodyPr>
          <a:lstStyle/>
          <a:p>
            <a:r>
              <a:rPr lang="en-US" dirty="0">
                <a:solidFill>
                  <a:schemeClr val="bg1"/>
                </a:solidFill>
                <a:highlight>
                  <a:srgbClr val="007DFE"/>
                </a:highlight>
              </a:rPr>
              <a:t>Observation:   </a:t>
            </a:r>
          </a:p>
          <a:p>
            <a:endParaRPr lang="en-US" sz="1200" dirty="0">
              <a:solidFill>
                <a:schemeClr val="bg1"/>
              </a:solidFill>
              <a:highlight>
                <a:srgbClr val="007DFE"/>
              </a:highlight>
            </a:endParaRPr>
          </a:p>
          <a:p>
            <a:pPr marL="285750" indent="-285750">
              <a:buFont typeface="Arial" panose="020B0604020202020204" pitchFamily="34" charset="0"/>
              <a:buChar char="•"/>
            </a:pPr>
            <a:r>
              <a:rPr lang="en-US" sz="1600" dirty="0"/>
              <a:t>Rampart and 77the street having lowest number of </a:t>
            </a:r>
            <a:r>
              <a:rPr lang="en-US" sz="1600" dirty="0" err="1"/>
              <a:t>cctv</a:t>
            </a:r>
            <a:r>
              <a:rPr lang="en-US" sz="1600" dirty="0"/>
              <a:t> (165 &amp; 150)while having highest Reported crimes in Rampart (233).</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Hollenbeck having 2</a:t>
            </a:r>
            <a:r>
              <a:rPr lang="en-US" sz="1600" baseline="30000" dirty="0"/>
              <a:t>nd</a:t>
            </a:r>
            <a:r>
              <a:rPr lang="en-US" sz="1600" dirty="0"/>
              <a:t> highest reported crimes(189) while having 170 </a:t>
            </a:r>
            <a:r>
              <a:rPr lang="en-US" sz="1600" dirty="0" err="1"/>
              <a:t>cctv</a:t>
            </a:r>
            <a:r>
              <a:rPr lang="en-US" sz="1600" dirty="0"/>
              <a:t> in the area.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Hollywood, Newton, West Valley, Van Nuys, West LA, Northeast having approx. same number of </a:t>
            </a:r>
            <a:r>
              <a:rPr lang="en-US" sz="1600" dirty="0" err="1"/>
              <a:t>cctv</a:t>
            </a:r>
            <a:r>
              <a:rPr lang="en-US" sz="1600" dirty="0"/>
              <a:t> in the area (around 270) while having moderate number of reported crimes (Highest crime count – 189 &amp; lowest 45).</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55007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C3A0C-CF89-0FFD-5539-D5FB3882D6A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07D95A3-7FA5-C1AD-61F5-AEC360666950}"/>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13C29E39-030A-12ED-E74B-DB5264B383B6}"/>
              </a:ext>
            </a:extLst>
          </p:cNvPr>
          <p:cNvSpPr>
            <a:spLocks noGrp="1"/>
          </p:cNvSpPr>
          <p:nvPr>
            <p:ph idx="1"/>
          </p:nvPr>
        </p:nvSpPr>
        <p:spPr>
          <a:xfrm>
            <a:off x="422787" y="167781"/>
            <a:ext cx="11304639" cy="6471300"/>
          </a:xfrm>
        </p:spPr>
        <p:txBody>
          <a:bodyPr>
            <a:normAutofit/>
          </a:bodyPr>
          <a:lstStyle/>
          <a:p>
            <a:pPr marL="0" indent="0">
              <a:buNone/>
            </a:pPr>
            <a:br>
              <a:rPr lang="en-IN" sz="1800" b="1" dirty="0">
                <a:effectLst/>
                <a:highlight>
                  <a:srgbClr val="C0C0C0"/>
                </a:highlight>
                <a:latin typeface="+mn-lt"/>
                <a:ea typeface="Times New Roman" panose="02020603050405020304" pitchFamily="18" charset="0"/>
              </a:rPr>
            </a:br>
            <a:r>
              <a:rPr lang="en-IN" sz="1800" b="1" dirty="0">
                <a:solidFill>
                  <a:schemeClr val="bg1"/>
                </a:solidFill>
                <a:highlight>
                  <a:srgbClr val="007DFE"/>
                </a:highlight>
              </a:rPr>
              <a:t>Problem</a:t>
            </a:r>
            <a:r>
              <a:rPr lang="en-IN" sz="1800" b="1" dirty="0">
                <a:effectLst/>
                <a:highlight>
                  <a:srgbClr val="007DFE"/>
                </a:highlight>
                <a:latin typeface="+mn-lt"/>
                <a:ea typeface="Times New Roman" panose="02020603050405020304" pitchFamily="18" charset="0"/>
              </a:rPr>
              <a:t> </a:t>
            </a:r>
            <a:r>
              <a:rPr lang="en-IN" sz="1800" b="1" dirty="0">
                <a:solidFill>
                  <a:schemeClr val="bg1"/>
                </a:solidFill>
                <a:effectLst/>
                <a:highlight>
                  <a:srgbClr val="007DFE"/>
                </a:highlight>
                <a:latin typeface="+mn-lt"/>
                <a:ea typeface="Times New Roman" panose="02020603050405020304" pitchFamily="18" charset="0"/>
              </a:rPr>
              <a:t>statement 8: </a:t>
            </a:r>
            <a:r>
              <a:rPr lang="en-US" sz="1800" b="1" i="1" dirty="0">
                <a:solidFill>
                  <a:schemeClr val="tx1">
                    <a:lumMod val="95000"/>
                    <a:lumOff val="5000"/>
                  </a:schemeClr>
                </a:solidFill>
              </a:rPr>
              <a:t>How much footage has been recovered from the CCTV at the crime scene?</a:t>
            </a:r>
          </a:p>
          <a:p>
            <a:pPr marL="0" indent="0">
              <a:buNone/>
            </a:pPr>
            <a:r>
              <a:rPr lang="en-IN" sz="1800" b="1" i="1" dirty="0">
                <a:solidFill>
                  <a:schemeClr val="tx1">
                    <a:lumMod val="95000"/>
                    <a:lumOff val="5000"/>
                  </a:schemeClr>
                </a:solidFill>
              </a:rPr>
              <a:t>                          </a:t>
            </a:r>
            <a:r>
              <a:rPr lang="en-IN" sz="1800" b="1" i="1" u="sng" dirty="0">
                <a:solidFill>
                  <a:schemeClr val="tx1">
                    <a:lumMod val="95000"/>
                    <a:lumOff val="5000"/>
                  </a:schemeClr>
                </a:solidFill>
              </a:rPr>
              <a:t>Result:</a:t>
            </a:r>
            <a:endParaRPr lang="en-IN" sz="1800" b="1" i="1" dirty="0">
              <a:solidFill>
                <a:schemeClr val="tx1">
                  <a:lumMod val="95000"/>
                  <a:lumOff val="5000"/>
                </a:schemeClr>
              </a:solidFill>
            </a:endParaRPr>
          </a:p>
        </p:txBody>
      </p:sp>
      <p:pic>
        <p:nvPicPr>
          <p:cNvPr id="4" name="Picture 3">
            <a:extLst>
              <a:ext uri="{FF2B5EF4-FFF2-40B4-BE49-F238E27FC236}">
                <a16:creationId xmlns:a16="http://schemas.microsoft.com/office/drawing/2014/main" id="{986497D1-A827-46A6-11A0-AD07F4DA513E}"/>
              </a:ext>
            </a:extLst>
          </p:cNvPr>
          <p:cNvPicPr>
            <a:picLocks noChangeAspect="1"/>
          </p:cNvPicPr>
          <p:nvPr/>
        </p:nvPicPr>
        <p:blipFill>
          <a:blip r:embed="rId3"/>
          <a:stretch>
            <a:fillRect/>
          </a:stretch>
        </p:blipFill>
        <p:spPr>
          <a:xfrm>
            <a:off x="751646" y="1220578"/>
            <a:ext cx="3604645" cy="641777"/>
          </a:xfrm>
          <a:prstGeom prst="rect">
            <a:avLst/>
          </a:prstGeom>
          <a:ln>
            <a:solidFill>
              <a:schemeClr val="tx1"/>
            </a:solidFill>
          </a:ln>
        </p:spPr>
      </p:pic>
      <p:pic>
        <p:nvPicPr>
          <p:cNvPr id="7" name="Picture 6">
            <a:extLst>
              <a:ext uri="{FF2B5EF4-FFF2-40B4-BE49-F238E27FC236}">
                <a16:creationId xmlns:a16="http://schemas.microsoft.com/office/drawing/2014/main" id="{414BC421-221F-A9F6-4105-4969C0C94177}"/>
              </a:ext>
            </a:extLst>
          </p:cNvPr>
          <p:cNvPicPr>
            <a:picLocks noChangeAspect="1"/>
          </p:cNvPicPr>
          <p:nvPr/>
        </p:nvPicPr>
        <p:blipFill>
          <a:blip r:embed="rId4"/>
          <a:stretch>
            <a:fillRect/>
          </a:stretch>
        </p:blipFill>
        <p:spPr>
          <a:xfrm>
            <a:off x="7058850" y="1220578"/>
            <a:ext cx="3604645" cy="2813381"/>
          </a:xfrm>
          <a:prstGeom prst="rect">
            <a:avLst/>
          </a:prstGeom>
          <a:ln>
            <a:solidFill>
              <a:schemeClr val="tx1"/>
            </a:solidFill>
          </a:ln>
        </p:spPr>
      </p:pic>
      <p:sp>
        <p:nvSpPr>
          <p:cNvPr id="2" name="TextBox 1">
            <a:extLst>
              <a:ext uri="{FF2B5EF4-FFF2-40B4-BE49-F238E27FC236}">
                <a16:creationId xmlns:a16="http://schemas.microsoft.com/office/drawing/2014/main" id="{9C0BCDCC-D4FB-3ABB-6582-2D7003530A46}"/>
              </a:ext>
            </a:extLst>
          </p:cNvPr>
          <p:cNvSpPr txBox="1"/>
          <p:nvPr/>
        </p:nvSpPr>
        <p:spPr>
          <a:xfrm>
            <a:off x="777637" y="3433794"/>
            <a:ext cx="5318363" cy="1600438"/>
          </a:xfrm>
          <a:prstGeom prst="rect">
            <a:avLst/>
          </a:prstGeom>
          <a:noFill/>
        </p:spPr>
        <p:txBody>
          <a:bodyPr wrap="square" rtlCol="0">
            <a:spAutoFit/>
          </a:bodyPr>
          <a:lstStyle/>
          <a:p>
            <a:r>
              <a:rPr lang="en-US" dirty="0">
                <a:solidFill>
                  <a:schemeClr val="bg1"/>
                </a:solidFill>
                <a:highlight>
                  <a:srgbClr val="007DFE"/>
                </a:highlight>
              </a:rPr>
              <a:t>Observation:   </a:t>
            </a:r>
          </a:p>
          <a:p>
            <a:endParaRPr lang="en-US" sz="1600" dirty="0">
              <a:solidFill>
                <a:schemeClr val="bg1"/>
              </a:solidFill>
              <a:highlight>
                <a:srgbClr val="007DFE"/>
              </a:highlight>
            </a:endParaRPr>
          </a:p>
          <a:p>
            <a:pPr marL="285750" indent="-285750">
              <a:buFont typeface="Arial" panose="020B0604020202020204" pitchFamily="34" charset="0"/>
              <a:buChar char="•"/>
            </a:pPr>
            <a:r>
              <a:rPr lang="en-US" sz="1600" dirty="0"/>
              <a:t>382 footages are recovered from </a:t>
            </a:r>
            <a:r>
              <a:rPr lang="en-US" sz="1600" dirty="0" err="1"/>
              <a:t>cctv</a:t>
            </a:r>
            <a:r>
              <a:rPr lang="en-US" sz="1600" dirty="0"/>
              <a:t> from the crime scene (approx. 29%).</a:t>
            </a:r>
          </a:p>
          <a:p>
            <a:pPr marL="285750" indent="-285750">
              <a:buFont typeface="Arial" panose="020B0604020202020204" pitchFamily="34" charset="0"/>
              <a:buChar char="•"/>
            </a:pPr>
            <a:r>
              <a:rPr lang="en-US" sz="1600" dirty="0"/>
              <a:t>936 footages are not recovered from </a:t>
            </a:r>
            <a:r>
              <a:rPr lang="en-US" sz="1600" dirty="0" err="1"/>
              <a:t>cctv</a:t>
            </a:r>
            <a:r>
              <a:rPr lang="en-US" sz="1600" dirty="0"/>
              <a:t> from the crime scene (approx. 71%).</a:t>
            </a:r>
          </a:p>
        </p:txBody>
      </p:sp>
    </p:spTree>
    <p:extLst>
      <p:ext uri="{BB962C8B-B14F-4D97-AF65-F5344CB8AC3E}">
        <p14:creationId xmlns:p14="http://schemas.microsoft.com/office/powerpoint/2010/main" val="57174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CEBE6-5AE0-06FD-336E-8F177EE6D8A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C6F2FE7-BBAC-CD5A-6F2D-EECF528D6372}"/>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tx1"/>
            </a:solidFill>
          </a:ln>
        </p:spPr>
      </p:pic>
      <p:sp>
        <p:nvSpPr>
          <p:cNvPr id="3" name="Content Placeholder 2">
            <a:extLst>
              <a:ext uri="{FF2B5EF4-FFF2-40B4-BE49-F238E27FC236}">
                <a16:creationId xmlns:a16="http://schemas.microsoft.com/office/drawing/2014/main" id="{23318614-3F26-E581-958A-3EE180E02DEC}"/>
              </a:ext>
            </a:extLst>
          </p:cNvPr>
          <p:cNvSpPr>
            <a:spLocks noGrp="1"/>
          </p:cNvSpPr>
          <p:nvPr>
            <p:ph idx="1"/>
          </p:nvPr>
        </p:nvSpPr>
        <p:spPr>
          <a:xfrm>
            <a:off x="422787" y="167781"/>
            <a:ext cx="11304639" cy="6471300"/>
          </a:xfrm>
        </p:spPr>
        <p:txBody>
          <a:bodyPr>
            <a:normAutofit/>
          </a:bodyPr>
          <a:lstStyle/>
          <a:p>
            <a:pPr marL="0" indent="0">
              <a:buNone/>
            </a:pPr>
            <a:br>
              <a:rPr lang="en-IN" sz="1800" b="1" dirty="0">
                <a:effectLst/>
                <a:highlight>
                  <a:srgbClr val="C0C0C0"/>
                </a:highlight>
                <a:latin typeface="+mn-lt"/>
                <a:ea typeface="Times New Roman" panose="02020603050405020304" pitchFamily="18" charset="0"/>
              </a:rPr>
            </a:br>
            <a:r>
              <a:rPr lang="en-IN" sz="1800" b="1" dirty="0">
                <a:solidFill>
                  <a:schemeClr val="bg1"/>
                </a:solidFill>
                <a:effectLst/>
                <a:highlight>
                  <a:srgbClr val="007DFE"/>
                </a:highlight>
                <a:latin typeface="+mn-lt"/>
                <a:ea typeface="Times New Roman" panose="02020603050405020304" pitchFamily="18" charset="0"/>
              </a:rPr>
              <a:t>Problem statement 9: </a:t>
            </a:r>
            <a:r>
              <a:rPr lang="en-US" sz="1800" b="1" i="1" dirty="0">
                <a:solidFill>
                  <a:schemeClr val="tx1">
                    <a:lumMod val="95000"/>
                    <a:lumOff val="5000"/>
                  </a:schemeClr>
                </a:solidFill>
              </a:rPr>
              <a:t>What are the methods used by the public to report a crime?</a:t>
            </a:r>
          </a:p>
          <a:p>
            <a:pPr marL="0" indent="0">
              <a:buNone/>
            </a:pPr>
            <a:r>
              <a:rPr lang="en-US" sz="1800" b="1" i="1" dirty="0">
                <a:solidFill>
                  <a:schemeClr val="tx1">
                    <a:lumMod val="95000"/>
                    <a:lumOff val="5000"/>
                  </a:schemeClr>
                </a:solidFill>
              </a:rPr>
              <a:t> </a:t>
            </a:r>
            <a:endParaRPr lang="en-IN" sz="1800" b="1" i="1" dirty="0">
              <a:solidFill>
                <a:schemeClr val="tx1">
                  <a:lumMod val="95000"/>
                  <a:lumOff val="5000"/>
                </a:schemeClr>
              </a:solidFill>
            </a:endParaRPr>
          </a:p>
        </p:txBody>
      </p:sp>
      <p:pic>
        <p:nvPicPr>
          <p:cNvPr id="4" name="Picture 3">
            <a:extLst>
              <a:ext uri="{FF2B5EF4-FFF2-40B4-BE49-F238E27FC236}">
                <a16:creationId xmlns:a16="http://schemas.microsoft.com/office/drawing/2014/main" id="{AEF45ED0-A23E-272B-6B80-03EA176AB22D}"/>
              </a:ext>
            </a:extLst>
          </p:cNvPr>
          <p:cNvPicPr>
            <a:picLocks noChangeAspect="1"/>
          </p:cNvPicPr>
          <p:nvPr/>
        </p:nvPicPr>
        <p:blipFill>
          <a:blip r:embed="rId3"/>
          <a:stretch>
            <a:fillRect/>
          </a:stretch>
        </p:blipFill>
        <p:spPr>
          <a:xfrm>
            <a:off x="7489730" y="793661"/>
            <a:ext cx="3575349" cy="300159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id="{A4CBBE38-D726-E076-A027-91FF5852099C}"/>
              </a:ext>
            </a:extLst>
          </p:cNvPr>
          <p:cNvPicPr>
            <a:picLocks noChangeAspect="1"/>
          </p:cNvPicPr>
          <p:nvPr/>
        </p:nvPicPr>
        <p:blipFill>
          <a:blip r:embed="rId4"/>
          <a:stretch>
            <a:fillRect/>
          </a:stretch>
        </p:blipFill>
        <p:spPr>
          <a:xfrm>
            <a:off x="779824" y="1216921"/>
            <a:ext cx="3185336" cy="1366888"/>
          </a:xfrm>
          <a:prstGeom prst="rect">
            <a:avLst/>
          </a:prstGeom>
          <a:ln>
            <a:solidFill>
              <a:schemeClr val="tx1"/>
            </a:solidFill>
          </a:ln>
        </p:spPr>
      </p:pic>
      <p:sp>
        <p:nvSpPr>
          <p:cNvPr id="2" name="TextBox 1">
            <a:extLst>
              <a:ext uri="{FF2B5EF4-FFF2-40B4-BE49-F238E27FC236}">
                <a16:creationId xmlns:a16="http://schemas.microsoft.com/office/drawing/2014/main" id="{3C5834B4-567E-B7E3-4EFC-A7CA38736394}"/>
              </a:ext>
            </a:extLst>
          </p:cNvPr>
          <p:cNvSpPr txBox="1"/>
          <p:nvPr/>
        </p:nvSpPr>
        <p:spPr>
          <a:xfrm>
            <a:off x="1033579" y="3429000"/>
            <a:ext cx="5991577" cy="2339102"/>
          </a:xfrm>
          <a:prstGeom prst="rect">
            <a:avLst/>
          </a:prstGeom>
          <a:noFill/>
        </p:spPr>
        <p:txBody>
          <a:bodyPr wrap="square" rtlCol="0">
            <a:spAutoFit/>
          </a:bodyPr>
          <a:lstStyle/>
          <a:p>
            <a:r>
              <a:rPr lang="en-US" dirty="0">
                <a:solidFill>
                  <a:schemeClr val="bg1"/>
                </a:solidFill>
                <a:highlight>
                  <a:srgbClr val="007DFE"/>
                </a:highlight>
              </a:rPr>
              <a:t>Observation:   </a:t>
            </a:r>
          </a:p>
          <a:p>
            <a:endParaRPr lang="en-US" sz="1600" dirty="0">
              <a:solidFill>
                <a:schemeClr val="bg1"/>
              </a:solidFill>
              <a:highlight>
                <a:srgbClr val="007DFE"/>
              </a:highlight>
            </a:endParaRPr>
          </a:p>
          <a:p>
            <a:pPr marL="285750" indent="-285750">
              <a:buFont typeface="Arial" panose="020B0604020202020204" pitchFamily="34" charset="0"/>
              <a:buChar char="•"/>
            </a:pPr>
            <a:r>
              <a:rPr lang="en-US" sz="1600" dirty="0"/>
              <a:t>Most of the crimes are reported through phone (810 complaints).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While considerable number of people prefer to report crimes in person (446 complaints).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email is the least preferred channel for reporting crimes as number of peoples reported through email are less than 5% (62).</a:t>
            </a:r>
          </a:p>
        </p:txBody>
      </p:sp>
    </p:spTree>
    <p:extLst>
      <p:ext uri="{BB962C8B-B14F-4D97-AF65-F5344CB8AC3E}">
        <p14:creationId xmlns:p14="http://schemas.microsoft.com/office/powerpoint/2010/main" val="1480016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72D6B-9ECC-E3CA-511F-5E9C9A8A947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3553EE0-FD2C-839A-E2E7-B84F78F3EAD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92BC7CE-CB8D-94C3-9DA4-FE67AAB6A92F}"/>
              </a:ext>
            </a:extLst>
          </p:cNvPr>
          <p:cNvSpPr>
            <a:spLocks noGrp="1"/>
          </p:cNvSpPr>
          <p:nvPr>
            <p:ph type="title"/>
          </p:nvPr>
        </p:nvSpPr>
        <p:spPr>
          <a:xfrm>
            <a:off x="838200" y="155373"/>
            <a:ext cx="10515600" cy="667262"/>
          </a:xfrm>
        </p:spPr>
        <p:txBody>
          <a:bodyPr>
            <a:normAutofit/>
          </a:bodyPr>
          <a:lstStyle/>
          <a:p>
            <a:pPr algn="ctr">
              <a:spcBef>
                <a:spcPts val="900"/>
              </a:spcBef>
              <a:spcAft>
                <a:spcPts val="900"/>
              </a:spcAft>
            </a:pPr>
            <a:r>
              <a:rPr lang="en-US" sz="2800" dirty="0">
                <a:latin typeface="Arial Black" panose="020B0A04020102020204" pitchFamily="34" charset="0"/>
              </a:rPr>
              <a:t>Insights</a:t>
            </a:r>
            <a:endParaRPr lang="en-IN"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C7A29AE-1933-B88C-25F6-4D4093E41B0A}"/>
              </a:ext>
            </a:extLst>
          </p:cNvPr>
          <p:cNvSpPr>
            <a:spLocks noGrp="1"/>
          </p:cNvSpPr>
          <p:nvPr>
            <p:ph idx="1"/>
          </p:nvPr>
        </p:nvSpPr>
        <p:spPr>
          <a:xfrm>
            <a:off x="609599" y="822635"/>
            <a:ext cx="11012129" cy="5755146"/>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lnSpcReduction="10000"/>
          </a:bodyPr>
          <a:lstStyle/>
          <a:p>
            <a:pPr>
              <a:buFont typeface="Wingdings" panose="05000000000000000000" pitchFamily="2" charset="2"/>
              <a:buChar char="Ø"/>
            </a:pPr>
            <a:r>
              <a:rPr lang="en-US" sz="1600" b="1" i="1" dirty="0">
                <a:solidFill>
                  <a:schemeClr val="tx1">
                    <a:lumMod val="95000"/>
                    <a:lumOff val="5000"/>
                  </a:schemeClr>
                </a:solidFill>
              </a:rPr>
              <a:t>Most of the crimes are committed during the last week (4) with Battery-Simple assault &amp; Burglary from vehicles having most reported crimes. 1</a:t>
            </a:r>
            <a:r>
              <a:rPr lang="en-US" sz="1600" b="1" i="1" baseline="30000" dirty="0">
                <a:solidFill>
                  <a:schemeClr val="tx1">
                    <a:lumMod val="95000"/>
                    <a:lumOff val="5000"/>
                  </a:schemeClr>
                </a:solidFill>
              </a:rPr>
              <a:t>st</a:t>
            </a:r>
            <a:r>
              <a:rPr lang="en-US" sz="1600" b="1" i="1" dirty="0">
                <a:solidFill>
                  <a:schemeClr val="tx1">
                    <a:lumMod val="95000"/>
                    <a:lumOff val="5000"/>
                  </a:schemeClr>
                </a:solidFill>
              </a:rPr>
              <a:t> Week having least crime reports and 2</a:t>
            </a:r>
            <a:r>
              <a:rPr lang="en-US" sz="1600" b="1" i="1" baseline="30000" dirty="0">
                <a:solidFill>
                  <a:schemeClr val="tx1">
                    <a:lumMod val="95000"/>
                    <a:lumOff val="5000"/>
                  </a:schemeClr>
                </a:solidFill>
              </a:rPr>
              <a:t>nd</a:t>
            </a:r>
            <a:r>
              <a:rPr lang="en-US" sz="1600" b="1" i="1" dirty="0">
                <a:solidFill>
                  <a:schemeClr val="tx1">
                    <a:lumMod val="95000"/>
                    <a:lumOff val="5000"/>
                  </a:schemeClr>
                </a:solidFill>
              </a:rPr>
              <a:t> and 3</a:t>
            </a:r>
            <a:r>
              <a:rPr lang="en-US" sz="1600" b="1" i="1" baseline="30000" dirty="0">
                <a:solidFill>
                  <a:schemeClr val="tx1">
                    <a:lumMod val="95000"/>
                    <a:lumOff val="5000"/>
                  </a:schemeClr>
                </a:solidFill>
              </a:rPr>
              <a:t>rd</a:t>
            </a:r>
            <a:r>
              <a:rPr lang="en-US" sz="1600" b="1" i="1" dirty="0">
                <a:solidFill>
                  <a:schemeClr val="tx1">
                    <a:lumMod val="95000"/>
                    <a:lumOff val="5000"/>
                  </a:schemeClr>
                </a:solidFill>
              </a:rPr>
              <a:t> week having moderate number of reported crimes.</a:t>
            </a:r>
          </a:p>
          <a:p>
            <a:pPr>
              <a:buFont typeface="Wingdings" panose="05000000000000000000" pitchFamily="2" charset="2"/>
              <a:buChar char="Ø"/>
            </a:pPr>
            <a:r>
              <a:rPr lang="en-US" sz="1600" b="1" i="1" dirty="0">
                <a:solidFill>
                  <a:schemeClr val="tx1">
                    <a:lumMod val="95000"/>
                    <a:lumOff val="5000"/>
                  </a:schemeClr>
                </a:solidFill>
              </a:rPr>
              <a:t>Precinct 3 have highest crime reports while having 2 areas and 11 officers under it. while precinct 7 have lowest crime reports while having only 1 area and 5 officers under it. From this, we can say that having more areas &amp; high population density results in more crime occurrence.</a:t>
            </a:r>
          </a:p>
          <a:p>
            <a:pPr>
              <a:buFont typeface="Wingdings" panose="05000000000000000000" pitchFamily="2" charset="2"/>
              <a:buChar char="Ø"/>
            </a:pPr>
            <a:r>
              <a:rPr lang="en-US" sz="1600" b="1" i="1" dirty="0">
                <a:solidFill>
                  <a:schemeClr val="tx1">
                    <a:lumMod val="95000"/>
                    <a:lumOff val="5000"/>
                  </a:schemeClr>
                </a:solidFill>
              </a:rPr>
              <a:t>Most of the crimes Occurs during Morning &amp; Afternoon for crimes such as </a:t>
            </a:r>
            <a:r>
              <a:rPr kumimoji="0" lang="en-US" altLang="en-US" sz="1600" b="1" i="1" u="none" strike="noStrike" cap="none" normalizeH="0" baseline="0" dirty="0">
                <a:ln>
                  <a:noFill/>
                </a:ln>
                <a:solidFill>
                  <a:schemeClr val="tx1"/>
                </a:solidFill>
                <a:effectLst/>
              </a:rPr>
              <a:t>Burglary from Vehicle, Vehicle Stolen, Vandalism Kidnapping etc. while night &amp; midnight having lowest reports. </a:t>
            </a:r>
          </a:p>
          <a:p>
            <a:pPr>
              <a:buFont typeface="Wingdings" panose="05000000000000000000" pitchFamily="2" charset="2"/>
              <a:buChar char="Ø"/>
            </a:pPr>
            <a:r>
              <a:rPr lang="en-US" altLang="en-US" sz="1600" b="1" i="1" dirty="0">
                <a:solidFill>
                  <a:schemeClr val="tx1"/>
                </a:solidFill>
              </a:rPr>
              <a:t>Rampart &amp; Hollenbeck areas having most crime reports (approx.31%) during Afternoon &amp; Morning while Northeast having lowest crimes reports.</a:t>
            </a:r>
            <a:endParaRPr kumimoji="0" lang="en-US" altLang="en-US" sz="1600" b="1" i="1" u="none" strike="noStrike" cap="none" normalizeH="0" baseline="0" dirty="0">
              <a:ln>
                <a:noFill/>
              </a:ln>
              <a:solidFill>
                <a:schemeClr val="tx1"/>
              </a:solidFill>
              <a:effectLst/>
            </a:endParaRPr>
          </a:p>
          <a:p>
            <a:pPr>
              <a:buFont typeface="Wingdings" panose="05000000000000000000" pitchFamily="2" charset="2"/>
              <a:buChar char="Ø"/>
            </a:pPr>
            <a:r>
              <a:rPr lang="en-US" sz="1600" b="1" i="1" dirty="0">
                <a:solidFill>
                  <a:schemeClr val="tx1"/>
                </a:solidFill>
              </a:rPr>
              <a:t>Adults are most frequently victims in crimes (742), most likely due to increased exposure to potential risks stemming from their lifestyles and activities. While Kids &amp; Teenagers having lower victims counts compared to other age-groups.</a:t>
            </a:r>
          </a:p>
          <a:p>
            <a:pPr>
              <a:buFont typeface="Wingdings" panose="05000000000000000000" pitchFamily="2" charset="2"/>
              <a:buChar char="Ø"/>
            </a:pPr>
            <a:r>
              <a:rPr lang="en-IN" sz="1600" b="1" i="1" dirty="0">
                <a:solidFill>
                  <a:schemeClr val="tx1"/>
                </a:solidFill>
              </a:rPr>
              <a:t>Majority of the cases (1186 approx. 89%) having status code having IC which means case is still under investigation. While AA indicates Arrests are made in considerable number(94 approx. 7% ) &amp; </a:t>
            </a:r>
            <a:r>
              <a:rPr lang="en-US" sz="1600" b="1" i="1" dirty="0">
                <a:solidFill>
                  <a:schemeClr val="tx1"/>
                </a:solidFill>
              </a:rPr>
              <a:t>AO status code indicate that fewer cases result in outcomes other than arrest or continued investigation (38 approx. 3%).</a:t>
            </a:r>
          </a:p>
          <a:p>
            <a:pPr>
              <a:buFont typeface="Wingdings" panose="05000000000000000000" pitchFamily="2" charset="2"/>
              <a:buChar char="Ø"/>
            </a:pPr>
            <a:r>
              <a:rPr lang="en-US" sz="1600" b="1" i="1" dirty="0">
                <a:solidFill>
                  <a:schemeClr val="tx1"/>
                </a:solidFill>
              </a:rPr>
              <a:t>Having High number of CCTV in an area leads to lows Crimes, such as Hollywood, Newton, West Valley having approx. same number of CCTV in the area (around 270) while having moderate number of reported crimes (Highest crime count – 189 &amp; lowest 45). While  </a:t>
            </a:r>
            <a:r>
              <a:rPr lang="en-US" sz="1800" b="1" i="1" dirty="0">
                <a:solidFill>
                  <a:schemeClr val="tx1"/>
                </a:solidFill>
              </a:rPr>
              <a:t>Rampart having lowest number of CCTV (165 &amp; 150) leads to highest Reported crimes in Rampart (233).</a:t>
            </a:r>
            <a:r>
              <a:rPr lang="en-US" sz="1600" b="1" i="1" dirty="0">
                <a:solidFill>
                  <a:schemeClr val="tx1"/>
                </a:solidFill>
              </a:rPr>
              <a:t>This suggests a correlation between lower CCTV coverage and higher crime rates.</a:t>
            </a:r>
          </a:p>
          <a:p>
            <a:pPr>
              <a:buFont typeface="Wingdings" panose="05000000000000000000" pitchFamily="2" charset="2"/>
              <a:buChar char="Ø"/>
            </a:pPr>
            <a:r>
              <a:rPr lang="en-US" sz="1600" b="1" i="1" dirty="0">
                <a:solidFill>
                  <a:schemeClr val="tx1"/>
                </a:solidFill>
              </a:rPr>
              <a:t>Only  29% (382 out of 1318) total footages were recovered from CCTV at the crime scene. This indicates the delay in evidence collection by officers due to technical problems.</a:t>
            </a:r>
          </a:p>
          <a:p>
            <a:pPr>
              <a:buFont typeface="Wingdings" panose="05000000000000000000" pitchFamily="2" charset="2"/>
              <a:buChar char="Ø"/>
            </a:pPr>
            <a:r>
              <a:rPr lang="en-US" sz="1600" b="1" i="1" dirty="0">
                <a:solidFill>
                  <a:schemeClr val="tx1"/>
                </a:solidFill>
              </a:rPr>
              <a:t>Most of the Cases are reported through phones (approx. 61%). And email is least preferred method for reporting. Which means Phone calls are the most convenient method for reporting crimes, as they can be made quickly and easily from anywhere.</a:t>
            </a:r>
            <a:endParaRPr lang="en-IN" sz="2400" b="1" i="1" dirty="0">
              <a:solidFill>
                <a:schemeClr val="tx1"/>
              </a:solidFill>
            </a:endParaRPr>
          </a:p>
        </p:txBody>
      </p:sp>
    </p:spTree>
    <p:extLst>
      <p:ext uri="{BB962C8B-B14F-4D97-AF65-F5344CB8AC3E}">
        <p14:creationId xmlns:p14="http://schemas.microsoft.com/office/powerpoint/2010/main" val="85752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22603-9270-465E-2498-D4D6599DDD6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A6B9A0C-74EB-4529-BB4B-652F3104537C}"/>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620312C-EC22-82DB-4662-82C9ED66BEC5}"/>
              </a:ext>
            </a:extLst>
          </p:cNvPr>
          <p:cNvSpPr>
            <a:spLocks noGrp="1"/>
          </p:cNvSpPr>
          <p:nvPr>
            <p:ph type="title"/>
          </p:nvPr>
        </p:nvSpPr>
        <p:spPr>
          <a:xfrm>
            <a:off x="857863" y="155373"/>
            <a:ext cx="10515600" cy="667262"/>
          </a:xfrm>
        </p:spPr>
        <p:txBody>
          <a:bodyPr>
            <a:normAutofit/>
          </a:bodyPr>
          <a:lstStyle/>
          <a:p>
            <a:pPr algn="ctr">
              <a:spcBef>
                <a:spcPts val="900"/>
              </a:spcBef>
              <a:spcAft>
                <a:spcPts val="900"/>
              </a:spcAft>
            </a:pPr>
            <a:r>
              <a:rPr lang="en-US" sz="2800" dirty="0">
                <a:latin typeface="Arial Black" panose="020B0A04020102020204" pitchFamily="34" charset="0"/>
              </a:rPr>
              <a:t>Recommendations</a:t>
            </a:r>
            <a:endParaRPr lang="en-IN" sz="28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6ACAA442-B12E-E018-9172-5395155BE5E5}"/>
              </a:ext>
            </a:extLst>
          </p:cNvPr>
          <p:cNvSpPr>
            <a:spLocks noGrp="1"/>
          </p:cNvSpPr>
          <p:nvPr>
            <p:ph idx="1"/>
          </p:nvPr>
        </p:nvSpPr>
        <p:spPr>
          <a:xfrm>
            <a:off x="609599" y="978008"/>
            <a:ext cx="11012129" cy="5198956"/>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buFont typeface="Wingdings" panose="05000000000000000000" pitchFamily="2" charset="2"/>
              <a:buChar char="Ø"/>
            </a:pPr>
            <a:r>
              <a:rPr lang="en-US" sz="1800" b="1" i="1" dirty="0">
                <a:solidFill>
                  <a:schemeClr val="tx1">
                    <a:lumMod val="95000"/>
                    <a:lumOff val="5000"/>
                  </a:schemeClr>
                </a:solidFill>
              </a:rPr>
              <a:t>Assigning Officer in a precinct according to area size &amp;  Population Density can lead to lower crime rate.</a:t>
            </a:r>
          </a:p>
          <a:p>
            <a:pPr>
              <a:buFont typeface="Wingdings" panose="05000000000000000000" pitchFamily="2" charset="2"/>
              <a:buChar char="Ø"/>
            </a:pPr>
            <a:r>
              <a:rPr lang="en-US" sz="1800" b="1" i="1" dirty="0">
                <a:solidFill>
                  <a:schemeClr val="tx1">
                    <a:lumMod val="95000"/>
                    <a:lumOff val="5000"/>
                  </a:schemeClr>
                </a:solidFill>
              </a:rPr>
              <a:t>Increasing Patrols during Morning, Afternoon &amp; at Night as  most crimes are committed during these day parts. most Crimes such as burglary, vehicle related, Kidnapping are committed during these day periods.</a:t>
            </a:r>
          </a:p>
          <a:p>
            <a:pPr>
              <a:buFont typeface="Wingdings" panose="05000000000000000000" pitchFamily="2" charset="2"/>
              <a:buChar char="Ø"/>
            </a:pPr>
            <a:r>
              <a:rPr lang="en-US" sz="1800" b="1" i="1" dirty="0">
                <a:solidFill>
                  <a:schemeClr val="tx1">
                    <a:lumMod val="95000"/>
                    <a:lumOff val="5000"/>
                  </a:schemeClr>
                </a:solidFill>
              </a:rPr>
              <a:t>Deploying more CCTV and Patrolling officers in area where Crime rate is high, as areas with less CCTV in have more crime reports.</a:t>
            </a:r>
            <a:endParaRPr lang="en-IN" sz="1800" b="1" i="1" dirty="0">
              <a:solidFill>
                <a:schemeClr val="tx1">
                  <a:lumMod val="95000"/>
                  <a:lumOff val="5000"/>
                </a:schemeClr>
              </a:solidFill>
            </a:endParaRPr>
          </a:p>
          <a:p>
            <a:pPr>
              <a:buFont typeface="Wingdings" panose="05000000000000000000" pitchFamily="2" charset="2"/>
              <a:buChar char="Ø"/>
            </a:pPr>
            <a:r>
              <a:rPr lang="en-US" sz="1800" b="1" i="1" dirty="0">
                <a:solidFill>
                  <a:schemeClr val="tx1">
                    <a:lumMod val="95000"/>
                    <a:lumOff val="5000"/>
                  </a:schemeClr>
                </a:solidFill>
              </a:rPr>
              <a:t>Governments and organizations should conduct public awareness campaigns focusing on crime prevention and safe behaviors tailored for different age-groups especially adult as adults faces higher risk due to certain professions (e.g., night-shift workers, delivery drivers) and activities.</a:t>
            </a:r>
          </a:p>
          <a:p>
            <a:pPr>
              <a:buFont typeface="Wingdings" panose="05000000000000000000" pitchFamily="2" charset="2"/>
              <a:buChar char="Ø"/>
            </a:pPr>
            <a:r>
              <a:rPr lang="en-US" sz="1800" b="1" i="1" dirty="0">
                <a:solidFill>
                  <a:schemeClr val="tx1">
                    <a:lumMod val="95000"/>
                    <a:lumOff val="5000"/>
                  </a:schemeClr>
                </a:solidFill>
              </a:rPr>
              <a:t>Introducing better technologies for faster evidence gathering, ensure redundant backup system for evidence in case of data loss, regular maintenance of CCTV for malfunction prevention. This can help in better evidence gathering for case procession.</a:t>
            </a:r>
          </a:p>
          <a:p>
            <a:pPr>
              <a:buFont typeface="Wingdings" panose="05000000000000000000" pitchFamily="2" charset="2"/>
              <a:buChar char="Ø"/>
            </a:pPr>
            <a:endParaRPr lang="en-US" sz="1800" b="1" i="1" dirty="0">
              <a:solidFill>
                <a:schemeClr val="tx1">
                  <a:lumMod val="95000"/>
                  <a:lumOff val="5000"/>
                </a:schemeClr>
              </a:solidFill>
            </a:endParaRPr>
          </a:p>
        </p:txBody>
      </p:sp>
    </p:spTree>
    <p:extLst>
      <p:ext uri="{BB962C8B-B14F-4D97-AF65-F5344CB8AC3E}">
        <p14:creationId xmlns:p14="http://schemas.microsoft.com/office/powerpoint/2010/main" val="63200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46EF3-05CD-7326-CEA2-57B4AA5B1C9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D9FF560-FEFD-C4B3-10A7-D44C87833EFE}"/>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Rounded Corners 8">
            <a:extLst>
              <a:ext uri="{FF2B5EF4-FFF2-40B4-BE49-F238E27FC236}">
                <a16:creationId xmlns:a16="http://schemas.microsoft.com/office/drawing/2014/main" id="{86E0C9B6-FC13-6ED9-7396-ACBDAFF704AC}"/>
              </a:ext>
            </a:extLst>
          </p:cNvPr>
          <p:cNvSpPr/>
          <p:nvPr/>
        </p:nvSpPr>
        <p:spPr>
          <a:xfrm>
            <a:off x="958644" y="1748299"/>
            <a:ext cx="2556387" cy="904568"/>
          </a:xfrm>
          <a:prstGeom prst="roundRect">
            <a:avLst/>
          </a:prstGeom>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Reported Crimes</a:t>
            </a:r>
          </a:p>
          <a:p>
            <a:pPr algn="ctr"/>
            <a:r>
              <a:rPr lang="en-US" sz="2000" dirty="0">
                <a:latin typeface="Arial Black" panose="020B0A04020102020204" pitchFamily="34" charset="0"/>
              </a:rPr>
              <a:t>1318</a:t>
            </a:r>
            <a:endParaRPr lang="en-IN" sz="2000" dirty="0">
              <a:latin typeface="Arial Black" panose="020B0A04020102020204" pitchFamily="34" charset="0"/>
            </a:endParaRPr>
          </a:p>
        </p:txBody>
      </p:sp>
      <p:sp>
        <p:nvSpPr>
          <p:cNvPr id="14" name="Rectangle: Rounded Corners 13">
            <a:extLst>
              <a:ext uri="{FF2B5EF4-FFF2-40B4-BE49-F238E27FC236}">
                <a16:creationId xmlns:a16="http://schemas.microsoft.com/office/drawing/2014/main" id="{4DC2E963-DA49-544F-C7FC-A1ACFED0E80C}"/>
              </a:ext>
            </a:extLst>
          </p:cNvPr>
          <p:cNvSpPr/>
          <p:nvPr/>
        </p:nvSpPr>
        <p:spPr>
          <a:xfrm>
            <a:off x="4011561" y="1780867"/>
            <a:ext cx="2271251" cy="904568"/>
          </a:xfrm>
          <a:prstGeom prst="roundRect">
            <a:avLst/>
          </a:prstGeom>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Officer Count</a:t>
            </a:r>
          </a:p>
          <a:p>
            <a:pPr algn="ctr"/>
            <a:r>
              <a:rPr lang="en-US" sz="2000" dirty="0">
                <a:latin typeface="Arial Black" panose="020B0A04020102020204" pitchFamily="34" charset="0"/>
              </a:rPr>
              <a:t>54</a:t>
            </a:r>
            <a:endParaRPr lang="en-IN" sz="2000" dirty="0">
              <a:latin typeface="Arial Black" panose="020B0A04020102020204" pitchFamily="34" charset="0"/>
            </a:endParaRPr>
          </a:p>
        </p:txBody>
      </p:sp>
      <p:sp>
        <p:nvSpPr>
          <p:cNvPr id="15" name="Rectangle: Rounded Corners 14">
            <a:extLst>
              <a:ext uri="{FF2B5EF4-FFF2-40B4-BE49-F238E27FC236}">
                <a16:creationId xmlns:a16="http://schemas.microsoft.com/office/drawing/2014/main" id="{6413BDCB-7ADD-E592-1BAB-26AF7AF2174B}"/>
              </a:ext>
            </a:extLst>
          </p:cNvPr>
          <p:cNvSpPr/>
          <p:nvPr/>
        </p:nvSpPr>
        <p:spPr>
          <a:xfrm>
            <a:off x="6779342" y="1780867"/>
            <a:ext cx="2025445" cy="904568"/>
          </a:xfrm>
          <a:prstGeom prst="roundRect">
            <a:avLst/>
          </a:prstGeom>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Types of Crime</a:t>
            </a:r>
          </a:p>
          <a:p>
            <a:pPr algn="ctr"/>
            <a:r>
              <a:rPr lang="en-US" sz="2000" dirty="0">
                <a:latin typeface="Arial Black" panose="020B0A04020102020204" pitchFamily="34" charset="0"/>
              </a:rPr>
              <a:t>62</a:t>
            </a:r>
            <a:endParaRPr lang="en-IN" sz="2000" dirty="0">
              <a:latin typeface="Arial Black" panose="020B0A04020102020204" pitchFamily="34" charset="0"/>
            </a:endParaRPr>
          </a:p>
        </p:txBody>
      </p:sp>
      <p:sp>
        <p:nvSpPr>
          <p:cNvPr id="16" name="Rectangle: Rounded Corners 15">
            <a:extLst>
              <a:ext uri="{FF2B5EF4-FFF2-40B4-BE49-F238E27FC236}">
                <a16:creationId xmlns:a16="http://schemas.microsoft.com/office/drawing/2014/main" id="{B0DA9C74-2D76-3F2E-2296-0F375803BBEF}"/>
              </a:ext>
            </a:extLst>
          </p:cNvPr>
          <p:cNvSpPr/>
          <p:nvPr/>
        </p:nvSpPr>
        <p:spPr>
          <a:xfrm>
            <a:off x="9298859" y="1748299"/>
            <a:ext cx="2094271" cy="904568"/>
          </a:xfrm>
          <a:prstGeom prst="roundRect">
            <a:avLst/>
          </a:prstGeom>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Number of Areas</a:t>
            </a:r>
          </a:p>
          <a:p>
            <a:pPr algn="ctr"/>
            <a:r>
              <a:rPr lang="en-US" sz="2000" dirty="0">
                <a:latin typeface="Arial Black" panose="020B0A04020102020204" pitchFamily="34" charset="0"/>
              </a:rPr>
              <a:t>11</a:t>
            </a:r>
            <a:endParaRPr lang="en-IN" sz="2000" dirty="0">
              <a:latin typeface="Arial Black" panose="020B0A04020102020204" pitchFamily="34" charset="0"/>
            </a:endParaRPr>
          </a:p>
        </p:txBody>
      </p:sp>
      <p:sp>
        <p:nvSpPr>
          <p:cNvPr id="17" name="TextBox 16">
            <a:extLst>
              <a:ext uri="{FF2B5EF4-FFF2-40B4-BE49-F238E27FC236}">
                <a16:creationId xmlns:a16="http://schemas.microsoft.com/office/drawing/2014/main" id="{F1BECD52-1E81-D4CF-AB72-1B30F7962BF6}"/>
              </a:ext>
            </a:extLst>
          </p:cNvPr>
          <p:cNvSpPr txBox="1"/>
          <p:nvPr/>
        </p:nvSpPr>
        <p:spPr>
          <a:xfrm>
            <a:off x="5034114" y="361477"/>
            <a:ext cx="2497395" cy="646331"/>
          </a:xfrm>
          <a:prstGeom prst="rect">
            <a:avLst/>
          </a:prstGeom>
          <a:noFill/>
        </p:spPr>
        <p:txBody>
          <a:bodyPr wrap="square" rtlCol="0">
            <a:spAutoFit/>
          </a:bodyPr>
          <a:lstStyle/>
          <a:p>
            <a:pPr algn="ctr"/>
            <a:r>
              <a:rPr lang="en-US" sz="3600" b="1" dirty="0">
                <a:latin typeface="Arial Black" panose="020B0A04020102020204" pitchFamily="34" charset="0"/>
              </a:rPr>
              <a:t>KPIs</a:t>
            </a:r>
            <a:endParaRPr lang="en-IN" sz="3600" b="1" dirty="0">
              <a:latin typeface="Arial Black" panose="020B0A04020102020204" pitchFamily="34" charset="0"/>
            </a:endParaRPr>
          </a:p>
        </p:txBody>
      </p:sp>
      <p:grpSp>
        <p:nvGrpSpPr>
          <p:cNvPr id="7" name="Group 6">
            <a:extLst>
              <a:ext uri="{FF2B5EF4-FFF2-40B4-BE49-F238E27FC236}">
                <a16:creationId xmlns:a16="http://schemas.microsoft.com/office/drawing/2014/main" id="{677877AD-4B91-803C-4B97-82635C265601}"/>
              </a:ext>
            </a:extLst>
          </p:cNvPr>
          <p:cNvGrpSpPr/>
          <p:nvPr/>
        </p:nvGrpSpPr>
        <p:grpSpPr>
          <a:xfrm>
            <a:off x="2556387" y="3236043"/>
            <a:ext cx="7669161" cy="1393722"/>
            <a:chOff x="2556387" y="3215149"/>
            <a:chExt cx="7669161" cy="1393722"/>
          </a:xfrm>
          <a:solidFill>
            <a:schemeClr val="accent1"/>
          </a:solidFill>
        </p:grpSpPr>
        <p:sp>
          <p:nvSpPr>
            <p:cNvPr id="19" name="Rectangle: Rounded Corners 18">
              <a:extLst>
                <a:ext uri="{FF2B5EF4-FFF2-40B4-BE49-F238E27FC236}">
                  <a16:creationId xmlns:a16="http://schemas.microsoft.com/office/drawing/2014/main" id="{E9373C5E-0CB2-D8BC-90FD-A8506C01E76B}"/>
                </a:ext>
              </a:extLst>
            </p:cNvPr>
            <p:cNvSpPr/>
            <p:nvPr/>
          </p:nvSpPr>
          <p:spPr>
            <a:xfrm>
              <a:off x="2812025" y="3703074"/>
              <a:ext cx="1828800" cy="904568"/>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IC</a:t>
              </a:r>
            </a:p>
            <a:p>
              <a:pPr algn="ctr"/>
              <a:r>
                <a:rPr lang="en-US" sz="2000" b="1" dirty="0">
                  <a:latin typeface="Arial Black" panose="020B0A04020102020204" pitchFamily="34" charset="0"/>
                </a:rPr>
                <a:t>1186</a:t>
              </a:r>
              <a:endParaRPr lang="en-IN" sz="2000" b="1" dirty="0">
                <a:latin typeface="Arial Black" panose="020B0A04020102020204" pitchFamily="34" charset="0"/>
              </a:endParaRPr>
            </a:p>
          </p:txBody>
        </p:sp>
        <p:sp>
          <p:nvSpPr>
            <p:cNvPr id="3" name="Rectangle: Rounded Corners 2">
              <a:extLst>
                <a:ext uri="{FF2B5EF4-FFF2-40B4-BE49-F238E27FC236}">
                  <a16:creationId xmlns:a16="http://schemas.microsoft.com/office/drawing/2014/main" id="{DB55092A-E880-A00F-0B2E-0E528A673CE5}"/>
                </a:ext>
              </a:extLst>
            </p:cNvPr>
            <p:cNvSpPr/>
            <p:nvPr/>
          </p:nvSpPr>
          <p:spPr>
            <a:xfrm>
              <a:off x="5503606" y="3704303"/>
              <a:ext cx="1828800" cy="904568"/>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AA</a:t>
              </a:r>
            </a:p>
            <a:p>
              <a:pPr algn="ctr"/>
              <a:r>
                <a:rPr lang="en-US" sz="2000" dirty="0">
                  <a:latin typeface="Arial Black" panose="020B0A04020102020204" pitchFamily="34" charset="0"/>
                </a:rPr>
                <a:t>94</a:t>
              </a:r>
              <a:endParaRPr lang="en-IN" sz="2000" dirty="0">
                <a:latin typeface="Arial Black" panose="020B0A04020102020204" pitchFamily="34" charset="0"/>
              </a:endParaRPr>
            </a:p>
          </p:txBody>
        </p:sp>
        <p:sp>
          <p:nvSpPr>
            <p:cNvPr id="4" name="Rectangle: Rounded Corners 3">
              <a:extLst>
                <a:ext uri="{FF2B5EF4-FFF2-40B4-BE49-F238E27FC236}">
                  <a16:creationId xmlns:a16="http://schemas.microsoft.com/office/drawing/2014/main" id="{4C388974-7C2B-7907-DAFD-77B1827047EA}"/>
                </a:ext>
              </a:extLst>
            </p:cNvPr>
            <p:cNvSpPr/>
            <p:nvPr/>
          </p:nvSpPr>
          <p:spPr>
            <a:xfrm>
              <a:off x="8195187" y="3704303"/>
              <a:ext cx="1828800" cy="904568"/>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AO</a:t>
              </a:r>
            </a:p>
            <a:p>
              <a:pPr algn="ctr"/>
              <a:r>
                <a:rPr lang="en-US" sz="2000" b="1" dirty="0">
                  <a:latin typeface="Arial Black" panose="020B0A04020102020204" pitchFamily="34" charset="0"/>
                </a:rPr>
                <a:t>38</a:t>
              </a:r>
              <a:endParaRPr lang="en-IN" sz="2000" b="1" dirty="0">
                <a:latin typeface="Arial Black" panose="020B0A04020102020204" pitchFamily="34" charset="0"/>
              </a:endParaRPr>
            </a:p>
          </p:txBody>
        </p:sp>
        <p:sp>
          <p:nvSpPr>
            <p:cNvPr id="6" name="TextBox 5">
              <a:extLst>
                <a:ext uri="{FF2B5EF4-FFF2-40B4-BE49-F238E27FC236}">
                  <a16:creationId xmlns:a16="http://schemas.microsoft.com/office/drawing/2014/main" id="{1E17302F-0054-F776-1155-5F1CA566FC1A}"/>
                </a:ext>
              </a:extLst>
            </p:cNvPr>
            <p:cNvSpPr txBox="1"/>
            <p:nvPr/>
          </p:nvSpPr>
          <p:spPr>
            <a:xfrm>
              <a:off x="2556387" y="3215149"/>
              <a:ext cx="7669161" cy="369332"/>
            </a:xfrm>
            <a:prstGeom prst="rect">
              <a:avLst/>
            </a:prstGeom>
            <a:grpFill/>
            <a:ln>
              <a:solidFill>
                <a:schemeClr val="accent2"/>
              </a:solidFill>
            </a:ln>
          </p:spPr>
          <p:txBody>
            <a:bodyPr wrap="square" rtlCol="0">
              <a:spAutoFit/>
            </a:bodyPr>
            <a:lstStyle/>
            <a:p>
              <a:pPr algn="ctr"/>
              <a:r>
                <a:rPr lang="en-US" b="1" dirty="0">
                  <a:solidFill>
                    <a:schemeClr val="bg1"/>
                  </a:solidFill>
                </a:rPr>
                <a:t>Crime Status</a:t>
              </a:r>
              <a:endParaRPr lang="en-IN" b="1" dirty="0">
                <a:solidFill>
                  <a:schemeClr val="bg1"/>
                </a:solidFill>
              </a:endParaRPr>
            </a:p>
          </p:txBody>
        </p:sp>
      </p:grpSp>
    </p:spTree>
    <p:extLst>
      <p:ext uri="{BB962C8B-B14F-4D97-AF65-F5344CB8AC3E}">
        <p14:creationId xmlns:p14="http://schemas.microsoft.com/office/powerpoint/2010/main" val="347063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D2069-7ABD-05D8-AFA7-BC11D1E51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B0CDB94-F0A7-2B1F-3FBB-49479069384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063153-D5AE-1C7F-6A5D-4788EB1C1838}"/>
              </a:ext>
            </a:extLst>
          </p:cNvPr>
          <p:cNvSpPr>
            <a:spLocks noGrp="1"/>
          </p:cNvSpPr>
          <p:nvPr>
            <p:ph type="title"/>
          </p:nvPr>
        </p:nvSpPr>
        <p:spPr>
          <a:xfrm>
            <a:off x="838200" y="365126"/>
            <a:ext cx="10515600" cy="667262"/>
          </a:xfrm>
        </p:spPr>
        <p:txBody>
          <a:bodyPr>
            <a:normAutofit/>
          </a:bodyPr>
          <a:lstStyle/>
          <a:p>
            <a:pPr algn="ctr">
              <a:spcBef>
                <a:spcPts val="900"/>
              </a:spcBef>
              <a:spcAft>
                <a:spcPts val="900"/>
              </a:spcAft>
            </a:pPr>
            <a:r>
              <a:rPr lang="en-US" sz="3200" dirty="0">
                <a:latin typeface="Arial Black" panose="020B0A04020102020204" pitchFamily="34" charset="0"/>
              </a:rPr>
              <a:t>Contents</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6A45C72-8D74-F493-5356-0821B14E29E2}"/>
              </a:ext>
            </a:extLst>
          </p:cNvPr>
          <p:cNvSpPr>
            <a:spLocks noGrp="1"/>
          </p:cNvSpPr>
          <p:nvPr>
            <p:ph idx="1"/>
          </p:nvPr>
        </p:nvSpPr>
        <p:spPr>
          <a:xfrm>
            <a:off x="609599" y="904568"/>
            <a:ext cx="11012129" cy="5272396"/>
          </a:xfrm>
        </p:spPr>
        <p:txBody>
          <a:bodyPr>
            <a:normAutofit/>
          </a:bodyPr>
          <a:lstStyle/>
          <a:p>
            <a:pPr marL="0" indent="0">
              <a:buNone/>
            </a:pPr>
            <a:endParaRPr lang="en-US" sz="1800" b="1" i="1" dirty="0">
              <a:solidFill>
                <a:schemeClr val="tx1">
                  <a:lumMod val="95000"/>
                  <a:lumOff val="5000"/>
                </a:schemeClr>
              </a:solidFill>
            </a:endParaRPr>
          </a:p>
          <a:p>
            <a:pPr>
              <a:buFont typeface="Wingdings" panose="05000000000000000000" pitchFamily="2" charset="2"/>
              <a:buChar char="Ø"/>
            </a:pPr>
            <a:r>
              <a:rPr lang="en-US" sz="1800" b="1" i="1" dirty="0">
                <a:solidFill>
                  <a:schemeClr val="tx1">
                    <a:lumMod val="95000"/>
                    <a:lumOff val="5000"/>
                  </a:schemeClr>
                </a:solidFill>
              </a:rPr>
              <a:t>Problem Statements</a:t>
            </a:r>
          </a:p>
          <a:p>
            <a:pPr>
              <a:buFont typeface="Wingdings" panose="05000000000000000000" pitchFamily="2" charset="2"/>
              <a:buChar char="Ø"/>
            </a:pPr>
            <a:r>
              <a:rPr lang="en-US" sz="1800" b="1" i="1" dirty="0">
                <a:solidFill>
                  <a:schemeClr val="tx1">
                    <a:lumMod val="95000"/>
                    <a:lumOff val="5000"/>
                  </a:schemeClr>
                </a:solidFill>
              </a:rPr>
              <a:t>Observations based on Problem statements</a:t>
            </a:r>
          </a:p>
          <a:p>
            <a:pPr>
              <a:buFont typeface="Wingdings" panose="05000000000000000000" pitchFamily="2" charset="2"/>
              <a:buChar char="Ø"/>
            </a:pPr>
            <a:r>
              <a:rPr lang="en-IN" sz="1800" b="1" i="1" dirty="0">
                <a:solidFill>
                  <a:schemeClr val="tx1">
                    <a:lumMod val="95000"/>
                    <a:lumOff val="5000"/>
                  </a:schemeClr>
                </a:solidFill>
              </a:rPr>
              <a:t>Insights</a:t>
            </a:r>
          </a:p>
          <a:p>
            <a:pPr>
              <a:buFont typeface="Wingdings" panose="05000000000000000000" pitchFamily="2" charset="2"/>
              <a:buChar char="Ø"/>
            </a:pPr>
            <a:r>
              <a:rPr lang="en-IN" sz="1800" b="1" i="1" dirty="0">
                <a:solidFill>
                  <a:schemeClr val="tx1">
                    <a:lumMod val="95000"/>
                    <a:lumOff val="5000"/>
                  </a:schemeClr>
                </a:solidFill>
              </a:rPr>
              <a:t>Recommendations</a:t>
            </a:r>
          </a:p>
          <a:p>
            <a:pPr>
              <a:buFont typeface="Wingdings" panose="05000000000000000000" pitchFamily="2" charset="2"/>
              <a:buChar char="Ø"/>
            </a:pPr>
            <a:r>
              <a:rPr lang="en-IN" sz="1800" b="1" i="1" dirty="0">
                <a:solidFill>
                  <a:schemeClr val="tx1">
                    <a:lumMod val="95000"/>
                    <a:lumOff val="5000"/>
                  </a:schemeClr>
                </a:solidFill>
              </a:rPr>
              <a:t>Summary</a:t>
            </a:r>
          </a:p>
        </p:txBody>
      </p:sp>
    </p:spTree>
    <p:extLst>
      <p:ext uri="{BB962C8B-B14F-4D97-AF65-F5344CB8AC3E}">
        <p14:creationId xmlns:p14="http://schemas.microsoft.com/office/powerpoint/2010/main" val="208311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773BF7-49FB-BDBF-8CFD-5489543A22B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0D2D6B3-F112-C87F-51FE-881A06651854}"/>
              </a:ext>
            </a:extLst>
          </p:cNvPr>
          <p:cNvSpPr>
            <a:spLocks noGrp="1"/>
          </p:cNvSpPr>
          <p:nvPr>
            <p:ph type="title"/>
          </p:nvPr>
        </p:nvSpPr>
        <p:spPr>
          <a:xfrm>
            <a:off x="838200" y="365126"/>
            <a:ext cx="10515600" cy="667262"/>
          </a:xfrm>
        </p:spPr>
        <p:txBody>
          <a:bodyPr>
            <a:normAutofit/>
          </a:bodyPr>
          <a:lstStyle/>
          <a:p>
            <a:pPr algn="ctr">
              <a:spcBef>
                <a:spcPts val="900"/>
              </a:spcBef>
              <a:spcAft>
                <a:spcPts val="900"/>
              </a:spcAft>
            </a:pPr>
            <a:r>
              <a:rPr lang="en-IN" sz="3200" b="1" spc="-10" dirty="0">
                <a:solidFill>
                  <a:srgbClr val="000000"/>
                </a:solidFill>
                <a:effectLst/>
                <a:latin typeface="Arial Black" panose="020B0A04020102020204" pitchFamily="34" charset="0"/>
                <a:ea typeface="Times New Roman" panose="02020603050405020304" pitchFamily="18" charset="0"/>
              </a:rPr>
              <a:t>Problem statement</a:t>
            </a:r>
            <a:endParaRPr lang="en-IN" sz="32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8A58CCE-F2A3-0BF0-096E-DC5C3D6C2FAE}"/>
              </a:ext>
            </a:extLst>
          </p:cNvPr>
          <p:cNvSpPr>
            <a:spLocks noGrp="1"/>
          </p:cNvSpPr>
          <p:nvPr>
            <p:ph idx="1"/>
          </p:nvPr>
        </p:nvSpPr>
        <p:spPr>
          <a:xfrm>
            <a:off x="609599" y="1170040"/>
            <a:ext cx="11012129" cy="5006924"/>
          </a:xfr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marL="0" indent="0">
              <a:buNone/>
            </a:pPr>
            <a:r>
              <a:rPr lang="en-IN" sz="1800" b="1" spc="-10" dirty="0">
                <a:solidFill>
                  <a:schemeClr val="tx1">
                    <a:lumMod val="95000"/>
                    <a:lumOff val="5000"/>
                  </a:schemeClr>
                </a:solidFill>
                <a:effectLst/>
                <a:latin typeface="Inter"/>
                <a:ea typeface="Times New Roman" panose="02020603050405020304" pitchFamily="18" charset="0"/>
              </a:rPr>
              <a:t>People all throughout Los Angeles are concerned about recent reports of crimes in numerous locations. The mayor of Los Angeles has established a new Criminal Investigation Division to study how and why crime is on the rise, as well as the elements that contribute to it, so that officials may take the necessary steps to keep the city's residents safe.</a:t>
            </a:r>
          </a:p>
          <a:p>
            <a:pPr marL="342900" indent="-342900">
              <a:buFont typeface="+mj-lt"/>
              <a:buAutoNum type="arabicPeriod"/>
            </a:pPr>
            <a:r>
              <a:rPr lang="en-US" sz="1800" b="1" i="1" dirty="0">
                <a:solidFill>
                  <a:schemeClr val="tx1">
                    <a:lumMod val="95000"/>
                    <a:lumOff val="5000"/>
                  </a:schemeClr>
                </a:solidFill>
              </a:rPr>
              <a:t>Which was the most frequent crime committed each week?</a:t>
            </a:r>
            <a:endParaRPr lang="en-IN" sz="1800" b="1" i="1" spc="-10" dirty="0">
              <a:solidFill>
                <a:schemeClr val="tx1">
                  <a:lumMod val="95000"/>
                  <a:lumOff val="5000"/>
                </a:schemeClr>
              </a:solidFill>
              <a:latin typeface="Inter"/>
            </a:endParaRPr>
          </a:p>
          <a:p>
            <a:pPr marL="342900" indent="-342900">
              <a:buFont typeface="+mj-lt"/>
              <a:buAutoNum type="arabicPeriod"/>
            </a:pPr>
            <a:r>
              <a:rPr lang="en-US" sz="1800" b="1" i="1" dirty="0">
                <a:solidFill>
                  <a:schemeClr val="tx1">
                    <a:lumMod val="95000"/>
                    <a:lumOff val="5000"/>
                  </a:schemeClr>
                </a:solidFill>
              </a:rPr>
              <a:t>Is crime more prevalent in areas with a higher population density, fewer police personnel, and a larger precinct area?</a:t>
            </a:r>
            <a:endParaRPr lang="en-IN" sz="1800" b="1" i="1" spc="-10" dirty="0">
              <a:solidFill>
                <a:schemeClr val="tx1">
                  <a:lumMod val="95000"/>
                  <a:lumOff val="5000"/>
                </a:schemeClr>
              </a:solidFill>
              <a:latin typeface="Inter"/>
            </a:endParaRPr>
          </a:p>
          <a:p>
            <a:pPr marL="342900" indent="-342900">
              <a:buFont typeface="+mj-lt"/>
              <a:buAutoNum type="arabicPeriod"/>
            </a:pPr>
            <a:r>
              <a:rPr lang="en-US" sz="1800" b="1" i="1" dirty="0">
                <a:solidFill>
                  <a:schemeClr val="tx1">
                    <a:lumMod val="95000"/>
                    <a:lumOff val="5000"/>
                  </a:schemeClr>
                </a:solidFill>
              </a:rPr>
              <a:t>At what points of the day is the crime rate at its peak? Group this by the type of crime.</a:t>
            </a:r>
            <a:endParaRPr lang="en-IN" sz="1800" b="1" i="1" spc="-10" dirty="0">
              <a:solidFill>
                <a:schemeClr val="tx1">
                  <a:lumMod val="95000"/>
                  <a:lumOff val="5000"/>
                </a:schemeClr>
              </a:solidFill>
              <a:latin typeface="Inter"/>
            </a:endParaRPr>
          </a:p>
          <a:p>
            <a:pPr marL="342900" indent="-342900">
              <a:buFont typeface="+mj-lt"/>
              <a:buAutoNum type="arabicPeriod"/>
            </a:pPr>
            <a:r>
              <a:rPr lang="en-US" sz="1800" b="1" i="1" dirty="0">
                <a:solidFill>
                  <a:schemeClr val="tx1">
                    <a:lumMod val="95000"/>
                    <a:lumOff val="5000"/>
                  </a:schemeClr>
                </a:solidFill>
              </a:rPr>
              <a:t>At what point in the day do more crimes occur in a different locality?</a:t>
            </a:r>
          </a:p>
          <a:p>
            <a:pPr marL="342900" indent="-342900">
              <a:buFont typeface="+mj-lt"/>
              <a:buAutoNum type="arabicPeriod"/>
            </a:pPr>
            <a:r>
              <a:rPr lang="en-US" sz="1800" b="1" i="1" dirty="0">
                <a:solidFill>
                  <a:schemeClr val="tx1">
                    <a:lumMod val="95000"/>
                    <a:lumOff val="5000"/>
                  </a:schemeClr>
                </a:solidFill>
              </a:rPr>
              <a:t>Which age group of people is more likely to fall victim to crimes at certain points in the day?</a:t>
            </a:r>
          </a:p>
          <a:p>
            <a:pPr marL="342900" indent="-342900">
              <a:buFont typeface="+mj-lt"/>
              <a:buAutoNum type="arabicPeriod"/>
            </a:pPr>
            <a:r>
              <a:rPr lang="en-US" sz="1800" b="1" i="1" dirty="0">
                <a:solidFill>
                  <a:schemeClr val="tx1">
                    <a:lumMod val="95000"/>
                    <a:lumOff val="5000"/>
                  </a:schemeClr>
                </a:solidFill>
              </a:rPr>
              <a:t>What is the status of reported crimes?</a:t>
            </a:r>
          </a:p>
          <a:p>
            <a:pPr marL="342900" indent="-342900">
              <a:buFont typeface="+mj-lt"/>
              <a:buAutoNum type="arabicPeriod"/>
            </a:pPr>
            <a:r>
              <a:rPr lang="en-US" sz="1800" b="1" i="1" dirty="0">
                <a:solidFill>
                  <a:schemeClr val="tx1">
                    <a:lumMod val="95000"/>
                    <a:lumOff val="5000"/>
                  </a:schemeClr>
                </a:solidFill>
              </a:rPr>
              <a:t>Does the existence of CCTV cameras deter crimes from happening?</a:t>
            </a:r>
          </a:p>
          <a:p>
            <a:pPr marL="342900" indent="-342900">
              <a:buFont typeface="+mj-lt"/>
              <a:buAutoNum type="arabicPeriod"/>
            </a:pPr>
            <a:r>
              <a:rPr lang="en-US" sz="1800" b="1" i="1" dirty="0">
                <a:solidFill>
                  <a:schemeClr val="tx1">
                    <a:lumMod val="95000"/>
                    <a:lumOff val="5000"/>
                  </a:schemeClr>
                </a:solidFill>
              </a:rPr>
              <a:t>How much footage has been recovered from the CCTV at the crime scene?</a:t>
            </a:r>
          </a:p>
          <a:p>
            <a:pPr marL="342900" indent="-342900">
              <a:buFont typeface="+mj-lt"/>
              <a:buAutoNum type="arabicPeriod"/>
            </a:pPr>
            <a:r>
              <a:rPr lang="en-US" sz="1800" b="1" i="1" dirty="0">
                <a:solidFill>
                  <a:schemeClr val="tx1">
                    <a:lumMod val="95000"/>
                    <a:lumOff val="5000"/>
                  </a:schemeClr>
                </a:solidFill>
              </a:rPr>
              <a:t>What are the methods used by the public to report a crime?</a:t>
            </a:r>
            <a:endParaRPr lang="en-IN" sz="1800" b="1" i="1" dirty="0">
              <a:solidFill>
                <a:schemeClr val="tx1">
                  <a:lumMod val="95000"/>
                  <a:lumOff val="5000"/>
                </a:schemeClr>
              </a:solidFill>
            </a:endParaRPr>
          </a:p>
        </p:txBody>
      </p:sp>
    </p:spTree>
    <p:extLst>
      <p:ext uri="{BB962C8B-B14F-4D97-AF65-F5344CB8AC3E}">
        <p14:creationId xmlns:p14="http://schemas.microsoft.com/office/powerpoint/2010/main" val="106532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D1EAD-8BDE-CC20-46E4-C730C351D46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EDDEB30-8C76-71E0-ECAD-88FF54DA307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763128-B39D-C695-6C06-C4F1D7F601BB}"/>
              </a:ext>
            </a:extLst>
          </p:cNvPr>
          <p:cNvSpPr>
            <a:spLocks noGrp="1"/>
          </p:cNvSpPr>
          <p:nvPr>
            <p:ph type="title"/>
          </p:nvPr>
        </p:nvSpPr>
        <p:spPr>
          <a:xfrm>
            <a:off x="0" y="0"/>
            <a:ext cx="12192000" cy="667262"/>
          </a:xfrm>
        </p:spPr>
        <p:txBody>
          <a:bodyPr>
            <a:normAutofit/>
          </a:bodyPr>
          <a:lstStyle/>
          <a:p>
            <a:pPr algn="ctr">
              <a:spcBef>
                <a:spcPts val="900"/>
              </a:spcBef>
              <a:spcAft>
                <a:spcPts val="900"/>
              </a:spcAft>
            </a:pPr>
            <a:r>
              <a:rPr lang="en-US" sz="2800" u="sng" dirty="0">
                <a:latin typeface="Arial Black" panose="020B0A04020102020204" pitchFamily="34" charset="0"/>
              </a:rPr>
              <a:t>Observation</a:t>
            </a:r>
            <a:endParaRPr lang="en-IN" sz="2800" u="sng"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802AFA8-608D-FB25-3105-5266AFB9FCD1}"/>
              </a:ext>
            </a:extLst>
          </p:cNvPr>
          <p:cNvSpPr>
            <a:spLocks noGrp="1"/>
          </p:cNvSpPr>
          <p:nvPr>
            <p:ph idx="1"/>
          </p:nvPr>
        </p:nvSpPr>
        <p:spPr>
          <a:xfrm>
            <a:off x="422787" y="536895"/>
            <a:ext cx="11304639" cy="6102185"/>
          </a:xfrm>
        </p:spPr>
        <p:txBody>
          <a:bodyPr>
            <a:normAutofit/>
          </a:bodyPr>
          <a:lstStyle/>
          <a:p>
            <a:pPr marL="0" indent="0">
              <a:buNone/>
            </a:pPr>
            <a:br>
              <a:rPr lang="en-IN" sz="1800" b="1" dirty="0">
                <a:effectLst/>
                <a:highlight>
                  <a:srgbClr val="C0C0C0"/>
                </a:highlight>
                <a:latin typeface="+mn-lt"/>
                <a:ea typeface="Times New Roman" panose="02020603050405020304" pitchFamily="18" charset="0"/>
              </a:rPr>
            </a:br>
            <a:r>
              <a:rPr lang="en-IN" sz="1800" b="1" dirty="0">
                <a:solidFill>
                  <a:schemeClr val="bg1"/>
                </a:solidFill>
                <a:effectLst/>
                <a:highlight>
                  <a:srgbClr val="007DFE"/>
                </a:highlight>
                <a:latin typeface="+mn-lt"/>
                <a:ea typeface="Times New Roman" panose="02020603050405020304" pitchFamily="18" charset="0"/>
              </a:rPr>
              <a:t>Problem statement 1: </a:t>
            </a:r>
            <a:r>
              <a:rPr lang="en-US" sz="1800" b="1" i="1" dirty="0">
                <a:solidFill>
                  <a:schemeClr val="tx1">
                    <a:lumMod val="95000"/>
                    <a:lumOff val="5000"/>
                  </a:schemeClr>
                </a:solidFill>
              </a:rPr>
              <a:t>Which was the most frequent crime committed each week?</a:t>
            </a:r>
            <a:endParaRPr lang="en-IN" sz="1800" b="1" i="1" spc="-10" dirty="0">
              <a:solidFill>
                <a:schemeClr val="tx1">
                  <a:lumMod val="95000"/>
                  <a:lumOff val="5000"/>
                </a:schemeClr>
              </a:solidFill>
              <a:latin typeface="Inter"/>
            </a:endParaRPr>
          </a:p>
          <a:p>
            <a:pPr marL="0" indent="0">
              <a:buNone/>
            </a:pPr>
            <a:r>
              <a:rPr lang="en-IN" sz="1800" b="1" i="1" dirty="0">
                <a:solidFill>
                  <a:schemeClr val="tx1">
                    <a:lumMod val="95000"/>
                    <a:lumOff val="5000"/>
                  </a:schemeClr>
                </a:solidFill>
              </a:rPr>
              <a:t>                         </a:t>
            </a:r>
            <a:r>
              <a:rPr lang="en-IN" sz="1800" b="1" i="1" u="sng" dirty="0">
                <a:solidFill>
                  <a:schemeClr val="tx1">
                    <a:lumMod val="95000"/>
                    <a:lumOff val="5000"/>
                  </a:schemeClr>
                </a:solidFill>
              </a:rPr>
              <a:t>Result:</a:t>
            </a:r>
            <a:endParaRPr lang="en-IN" sz="1800" b="1" i="1" dirty="0">
              <a:solidFill>
                <a:schemeClr val="tx1">
                  <a:lumMod val="95000"/>
                  <a:lumOff val="5000"/>
                </a:schemeClr>
              </a:solidFill>
            </a:endParaRPr>
          </a:p>
        </p:txBody>
      </p:sp>
      <p:pic>
        <p:nvPicPr>
          <p:cNvPr id="6" name="Picture 5">
            <a:extLst>
              <a:ext uri="{FF2B5EF4-FFF2-40B4-BE49-F238E27FC236}">
                <a16:creationId xmlns:a16="http://schemas.microsoft.com/office/drawing/2014/main" id="{B673BC37-1E24-0F6D-FBD6-E48885C30727}"/>
              </a:ext>
            </a:extLst>
          </p:cNvPr>
          <p:cNvPicPr>
            <a:picLocks noChangeAspect="1"/>
          </p:cNvPicPr>
          <p:nvPr/>
        </p:nvPicPr>
        <p:blipFill>
          <a:blip r:embed="rId3"/>
          <a:stretch>
            <a:fillRect/>
          </a:stretch>
        </p:blipFill>
        <p:spPr>
          <a:xfrm>
            <a:off x="735338" y="1605122"/>
            <a:ext cx="4700728" cy="1372970"/>
          </a:xfrm>
          <a:prstGeom prst="rect">
            <a:avLst/>
          </a:prstGeom>
          <a:ln>
            <a:solidFill>
              <a:schemeClr val="tx1"/>
            </a:solidFill>
          </a:ln>
        </p:spPr>
      </p:pic>
      <p:sp>
        <p:nvSpPr>
          <p:cNvPr id="4" name="TextBox 3">
            <a:extLst>
              <a:ext uri="{FF2B5EF4-FFF2-40B4-BE49-F238E27FC236}">
                <a16:creationId xmlns:a16="http://schemas.microsoft.com/office/drawing/2014/main" id="{D708A614-222E-F8D0-ED2B-8716E79F3A94}"/>
              </a:ext>
            </a:extLst>
          </p:cNvPr>
          <p:cNvSpPr txBox="1"/>
          <p:nvPr/>
        </p:nvSpPr>
        <p:spPr>
          <a:xfrm>
            <a:off x="735338" y="3549445"/>
            <a:ext cx="5360662" cy="2123658"/>
          </a:xfrm>
          <a:prstGeom prst="rect">
            <a:avLst/>
          </a:prstGeom>
          <a:noFill/>
        </p:spPr>
        <p:txBody>
          <a:bodyPr wrap="square" rtlCol="0">
            <a:spAutoFit/>
          </a:bodyPr>
          <a:lstStyle/>
          <a:p>
            <a:r>
              <a:rPr lang="en-US" dirty="0">
                <a:solidFill>
                  <a:schemeClr val="bg1"/>
                </a:solidFill>
                <a:highlight>
                  <a:srgbClr val="007DFE"/>
                </a:highlight>
              </a:rPr>
              <a:t>Observation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 week 1 , 2 &amp; 4 ,the most frequent crime is Burglary from Vehicle consisting of 131 crime reports .</a:t>
            </a:r>
          </a:p>
          <a:p>
            <a:endParaRPr lang="en-US" sz="1600" dirty="0"/>
          </a:p>
          <a:p>
            <a:pPr marL="285750" indent="-285750">
              <a:buFont typeface="Arial" panose="020B0604020202020204" pitchFamily="34" charset="0"/>
              <a:buChar char="•"/>
            </a:pPr>
            <a:r>
              <a:rPr lang="en-US" sz="1600" dirty="0"/>
              <a:t>In week 3, the most frequent crime is Battery(simple assault) consisting of 48 reported crimes.</a:t>
            </a:r>
          </a:p>
          <a:p>
            <a:endParaRPr lang="en-IN" dirty="0"/>
          </a:p>
        </p:txBody>
      </p:sp>
      <p:pic>
        <p:nvPicPr>
          <p:cNvPr id="9" name="Picture 8">
            <a:extLst>
              <a:ext uri="{FF2B5EF4-FFF2-40B4-BE49-F238E27FC236}">
                <a16:creationId xmlns:a16="http://schemas.microsoft.com/office/drawing/2014/main" id="{71EF290A-6736-499E-9E43-BA844CAB259B}"/>
              </a:ext>
            </a:extLst>
          </p:cNvPr>
          <p:cNvPicPr>
            <a:picLocks noChangeAspect="1"/>
          </p:cNvPicPr>
          <p:nvPr/>
        </p:nvPicPr>
        <p:blipFill>
          <a:blip r:embed="rId4"/>
          <a:stretch>
            <a:fillRect/>
          </a:stretch>
        </p:blipFill>
        <p:spPr>
          <a:xfrm>
            <a:off x="6345081" y="1504836"/>
            <a:ext cx="4700727" cy="2762778"/>
          </a:xfrm>
          <a:prstGeom prst="rect">
            <a:avLst/>
          </a:prstGeom>
          <a:ln>
            <a:solidFill>
              <a:schemeClr val="tx1"/>
            </a:solidFill>
          </a:ln>
        </p:spPr>
      </p:pic>
    </p:spTree>
    <p:extLst>
      <p:ext uri="{BB962C8B-B14F-4D97-AF65-F5344CB8AC3E}">
        <p14:creationId xmlns:p14="http://schemas.microsoft.com/office/powerpoint/2010/main" val="3039600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23C53-9FEF-0032-EF7E-DD361B33DAD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D2A5F3A-1955-AFAC-BC14-FD11A3E37D1E}"/>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88F68E77-8F8E-711E-929B-C80A77EE77EE}"/>
              </a:ext>
            </a:extLst>
          </p:cNvPr>
          <p:cNvSpPr>
            <a:spLocks noGrp="1"/>
          </p:cNvSpPr>
          <p:nvPr>
            <p:ph idx="1"/>
          </p:nvPr>
        </p:nvSpPr>
        <p:spPr>
          <a:xfrm>
            <a:off x="422787" y="192947"/>
            <a:ext cx="11304639" cy="6446133"/>
          </a:xfrm>
        </p:spPr>
        <p:txBody>
          <a:bodyPr>
            <a:normAutofit/>
          </a:bodyPr>
          <a:lstStyle/>
          <a:p>
            <a:pPr marL="0" indent="0">
              <a:buNone/>
            </a:pPr>
            <a:br>
              <a:rPr lang="en-IN" sz="1800" b="1" dirty="0">
                <a:effectLst/>
                <a:highlight>
                  <a:srgbClr val="C0C0C0"/>
                </a:highlight>
                <a:latin typeface="+mn-lt"/>
                <a:ea typeface="Times New Roman" panose="02020603050405020304" pitchFamily="18" charset="0"/>
              </a:rPr>
            </a:br>
            <a:r>
              <a:rPr lang="en-IN" sz="1800" b="1" dirty="0">
                <a:solidFill>
                  <a:schemeClr val="bg1"/>
                </a:solidFill>
                <a:effectLst/>
                <a:highlight>
                  <a:srgbClr val="007DFE"/>
                </a:highlight>
                <a:latin typeface="+mn-lt"/>
                <a:ea typeface="Times New Roman" panose="02020603050405020304" pitchFamily="18" charset="0"/>
              </a:rPr>
              <a:t>Problem statement 2: </a:t>
            </a:r>
            <a:r>
              <a:rPr lang="en-US" sz="1800" b="1" i="1" dirty="0">
                <a:solidFill>
                  <a:schemeClr val="tx1">
                    <a:lumMod val="95000"/>
                    <a:lumOff val="5000"/>
                  </a:schemeClr>
                </a:solidFill>
              </a:rPr>
              <a:t>Is crime more prevalent in areas with a higher population density, fewer police personnel, and a larger precinct area?</a:t>
            </a:r>
            <a:endParaRPr lang="en-IN" sz="1800" b="1" i="1" spc="-10" dirty="0">
              <a:solidFill>
                <a:schemeClr val="tx1">
                  <a:lumMod val="95000"/>
                  <a:lumOff val="5000"/>
                </a:schemeClr>
              </a:solidFill>
              <a:latin typeface="Inter"/>
            </a:endParaRPr>
          </a:p>
          <a:p>
            <a:pPr marL="0" indent="0">
              <a:buNone/>
            </a:pPr>
            <a:r>
              <a:rPr lang="en-IN" sz="1800" b="1" i="1" dirty="0">
                <a:solidFill>
                  <a:schemeClr val="tx1">
                    <a:lumMod val="95000"/>
                    <a:lumOff val="5000"/>
                  </a:schemeClr>
                </a:solidFill>
              </a:rPr>
              <a:t>                           </a:t>
            </a:r>
            <a:r>
              <a:rPr lang="en-IN" sz="1800" b="1" i="1" u="sng" dirty="0">
                <a:solidFill>
                  <a:schemeClr val="tx1">
                    <a:lumMod val="95000"/>
                    <a:lumOff val="5000"/>
                  </a:schemeClr>
                </a:solidFill>
              </a:rPr>
              <a:t>Result:</a:t>
            </a:r>
          </a:p>
        </p:txBody>
      </p:sp>
      <p:pic>
        <p:nvPicPr>
          <p:cNvPr id="7" name="Picture 6">
            <a:extLst>
              <a:ext uri="{FF2B5EF4-FFF2-40B4-BE49-F238E27FC236}">
                <a16:creationId xmlns:a16="http://schemas.microsoft.com/office/drawing/2014/main" id="{D12B2B3A-4FBB-6752-6E67-213D18129941}"/>
              </a:ext>
            </a:extLst>
          </p:cNvPr>
          <p:cNvPicPr>
            <a:picLocks noChangeAspect="1"/>
          </p:cNvPicPr>
          <p:nvPr/>
        </p:nvPicPr>
        <p:blipFill>
          <a:blip r:embed="rId3"/>
          <a:stretch>
            <a:fillRect/>
          </a:stretch>
        </p:blipFill>
        <p:spPr>
          <a:xfrm>
            <a:off x="744155" y="1435541"/>
            <a:ext cx="5186148" cy="1722574"/>
          </a:xfrm>
          <a:prstGeom prst="rect">
            <a:avLst/>
          </a:prstGeom>
          <a:ln>
            <a:solidFill>
              <a:schemeClr val="tx1"/>
            </a:solidFill>
          </a:ln>
        </p:spPr>
      </p:pic>
      <p:pic>
        <p:nvPicPr>
          <p:cNvPr id="10" name="Picture 9">
            <a:extLst>
              <a:ext uri="{FF2B5EF4-FFF2-40B4-BE49-F238E27FC236}">
                <a16:creationId xmlns:a16="http://schemas.microsoft.com/office/drawing/2014/main" id="{26E772FA-5AF8-8FDD-DB4A-F030FAD369FD}"/>
              </a:ext>
            </a:extLst>
          </p:cNvPr>
          <p:cNvPicPr>
            <a:picLocks noChangeAspect="1"/>
          </p:cNvPicPr>
          <p:nvPr/>
        </p:nvPicPr>
        <p:blipFill>
          <a:blip r:embed="rId4"/>
          <a:stretch>
            <a:fillRect/>
          </a:stretch>
        </p:blipFill>
        <p:spPr>
          <a:xfrm>
            <a:off x="6113367" y="1435541"/>
            <a:ext cx="5797123" cy="2557620"/>
          </a:xfrm>
          <a:prstGeom prst="rect">
            <a:avLst/>
          </a:prstGeom>
          <a:ln>
            <a:solidFill>
              <a:schemeClr val="tx1"/>
            </a:solidFill>
          </a:ln>
        </p:spPr>
      </p:pic>
      <p:sp>
        <p:nvSpPr>
          <p:cNvPr id="2" name="TextBox 1">
            <a:extLst>
              <a:ext uri="{FF2B5EF4-FFF2-40B4-BE49-F238E27FC236}">
                <a16:creationId xmlns:a16="http://schemas.microsoft.com/office/drawing/2014/main" id="{0DBCAD32-C952-A90B-8CE4-C4D979FE045A}"/>
              </a:ext>
            </a:extLst>
          </p:cNvPr>
          <p:cNvSpPr txBox="1"/>
          <p:nvPr/>
        </p:nvSpPr>
        <p:spPr>
          <a:xfrm>
            <a:off x="744154" y="3374946"/>
            <a:ext cx="5882787" cy="3570208"/>
          </a:xfrm>
          <a:prstGeom prst="rect">
            <a:avLst/>
          </a:prstGeom>
          <a:noFill/>
        </p:spPr>
        <p:txBody>
          <a:bodyPr wrap="square" rtlCol="0">
            <a:spAutoFit/>
          </a:bodyPr>
          <a:lstStyle/>
          <a:p>
            <a:r>
              <a:rPr lang="en-US" dirty="0">
                <a:solidFill>
                  <a:schemeClr val="bg1"/>
                </a:solidFill>
                <a:highlight>
                  <a:srgbClr val="007DFE"/>
                </a:highlight>
              </a:rPr>
              <a:t>Observation: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There is a significant spike in crime count in Precinct 3, reaching around 300 reports having 11 officers and large area.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Precinct 1 and 4 also have a relatively high crime count, above 200 having 156 &amp; 233 reports respectively with total of 17 officers in both areas.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lowest crime reports is observed in Precinct 7, at around 122.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officer count seems to be relatively low compared to the crime reports in most precincts.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457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48A7A-9B14-B66A-8108-E32022009EE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B6DBF0D-B894-C2E8-A93A-42D7F0B060E8}"/>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123C8996-BD1D-97B2-9154-6E65622E57F8}"/>
              </a:ext>
            </a:extLst>
          </p:cNvPr>
          <p:cNvSpPr>
            <a:spLocks noGrp="1"/>
          </p:cNvSpPr>
          <p:nvPr>
            <p:ph idx="1"/>
          </p:nvPr>
        </p:nvSpPr>
        <p:spPr>
          <a:xfrm>
            <a:off x="422787" y="151003"/>
            <a:ext cx="11304639" cy="6488078"/>
          </a:xfrm>
        </p:spPr>
        <p:txBody>
          <a:bodyPr>
            <a:normAutofit/>
          </a:bodyPr>
          <a:lstStyle/>
          <a:p>
            <a:pPr marL="0" indent="0">
              <a:buNone/>
            </a:pPr>
            <a:br>
              <a:rPr lang="en-IN" sz="1800" b="1" dirty="0">
                <a:effectLst/>
                <a:highlight>
                  <a:srgbClr val="C0C0C0"/>
                </a:highlight>
                <a:latin typeface="+mn-lt"/>
                <a:ea typeface="Times New Roman" panose="02020603050405020304" pitchFamily="18" charset="0"/>
              </a:rPr>
            </a:br>
            <a:r>
              <a:rPr lang="en-IN" sz="1800" b="1" dirty="0">
                <a:solidFill>
                  <a:schemeClr val="bg1"/>
                </a:solidFill>
                <a:effectLst/>
                <a:highlight>
                  <a:srgbClr val="007DFE"/>
                </a:highlight>
                <a:latin typeface="+mn-lt"/>
                <a:ea typeface="Times New Roman" panose="02020603050405020304" pitchFamily="18" charset="0"/>
              </a:rPr>
              <a:t>Problem statement 3: </a:t>
            </a:r>
            <a:r>
              <a:rPr lang="en-US" sz="1800" b="1" i="1" dirty="0">
                <a:solidFill>
                  <a:schemeClr val="tx1">
                    <a:lumMod val="95000"/>
                    <a:lumOff val="5000"/>
                  </a:schemeClr>
                </a:solidFill>
              </a:rPr>
              <a:t>At what points of the day is the crime rate at its peak? Group this by the type of crime.</a:t>
            </a:r>
          </a:p>
          <a:p>
            <a:pPr marL="0" indent="0">
              <a:buNone/>
            </a:pPr>
            <a:r>
              <a:rPr lang="en-US" sz="1800" b="1" i="1" dirty="0">
                <a:solidFill>
                  <a:schemeClr val="tx1">
                    <a:lumMod val="95000"/>
                    <a:lumOff val="5000"/>
                  </a:schemeClr>
                </a:solidFill>
              </a:rPr>
              <a:t>                         </a:t>
            </a:r>
            <a:r>
              <a:rPr lang="en-IN" sz="1800" b="1" i="1" dirty="0">
                <a:solidFill>
                  <a:schemeClr val="tx1">
                    <a:lumMod val="95000"/>
                    <a:lumOff val="5000"/>
                  </a:schemeClr>
                </a:solidFill>
              </a:rPr>
              <a:t> </a:t>
            </a:r>
            <a:r>
              <a:rPr lang="en-IN" sz="1800" b="1" i="1" u="sng" dirty="0">
                <a:solidFill>
                  <a:schemeClr val="tx1">
                    <a:lumMod val="95000"/>
                    <a:lumOff val="5000"/>
                  </a:schemeClr>
                </a:solidFill>
              </a:rPr>
              <a:t>Result:</a:t>
            </a:r>
          </a:p>
          <a:p>
            <a:pPr marL="0" indent="0">
              <a:buNone/>
            </a:pPr>
            <a:endParaRPr lang="en-IN" sz="1800" b="1" i="1" dirty="0">
              <a:solidFill>
                <a:schemeClr val="tx1">
                  <a:lumMod val="95000"/>
                  <a:lumOff val="5000"/>
                </a:schemeClr>
              </a:solidFill>
            </a:endParaRPr>
          </a:p>
        </p:txBody>
      </p:sp>
      <p:pic>
        <p:nvPicPr>
          <p:cNvPr id="7" name="Picture 6">
            <a:extLst>
              <a:ext uri="{FF2B5EF4-FFF2-40B4-BE49-F238E27FC236}">
                <a16:creationId xmlns:a16="http://schemas.microsoft.com/office/drawing/2014/main" id="{F7309CE6-8507-0220-FAD4-53CC15A7E066}"/>
              </a:ext>
            </a:extLst>
          </p:cNvPr>
          <p:cNvPicPr>
            <a:picLocks noChangeAspect="1"/>
          </p:cNvPicPr>
          <p:nvPr/>
        </p:nvPicPr>
        <p:blipFill>
          <a:blip r:embed="rId3"/>
          <a:stretch>
            <a:fillRect/>
          </a:stretch>
        </p:blipFill>
        <p:spPr>
          <a:xfrm>
            <a:off x="967296" y="1179739"/>
            <a:ext cx="4016048" cy="2629128"/>
          </a:xfrm>
          <a:prstGeom prst="rect">
            <a:avLst/>
          </a:prstGeom>
          <a:ln>
            <a:solidFill>
              <a:schemeClr val="tx1"/>
            </a:solidFill>
          </a:ln>
        </p:spPr>
      </p:pic>
      <p:pic>
        <p:nvPicPr>
          <p:cNvPr id="10" name="Picture 9">
            <a:extLst>
              <a:ext uri="{FF2B5EF4-FFF2-40B4-BE49-F238E27FC236}">
                <a16:creationId xmlns:a16="http://schemas.microsoft.com/office/drawing/2014/main" id="{845A3518-3C4D-CE3A-3BF1-B21F0633ABCD}"/>
              </a:ext>
            </a:extLst>
          </p:cNvPr>
          <p:cNvPicPr>
            <a:picLocks noChangeAspect="1"/>
          </p:cNvPicPr>
          <p:nvPr/>
        </p:nvPicPr>
        <p:blipFill>
          <a:blip r:embed="rId4"/>
          <a:stretch>
            <a:fillRect/>
          </a:stretch>
        </p:blipFill>
        <p:spPr>
          <a:xfrm>
            <a:off x="6096000" y="1032255"/>
            <a:ext cx="5128704" cy="3093988"/>
          </a:xfrm>
          <a:prstGeom prst="rect">
            <a:avLst/>
          </a:prstGeom>
          <a:ln>
            <a:solidFill>
              <a:schemeClr val="tx1"/>
            </a:solidFill>
          </a:ln>
        </p:spPr>
      </p:pic>
      <p:sp>
        <p:nvSpPr>
          <p:cNvPr id="2" name="TextBox 1">
            <a:extLst>
              <a:ext uri="{FF2B5EF4-FFF2-40B4-BE49-F238E27FC236}">
                <a16:creationId xmlns:a16="http://schemas.microsoft.com/office/drawing/2014/main" id="{A4C5A19E-43CE-4BAD-000F-52F021D390CA}"/>
              </a:ext>
            </a:extLst>
          </p:cNvPr>
          <p:cNvSpPr txBox="1"/>
          <p:nvPr/>
        </p:nvSpPr>
        <p:spPr>
          <a:xfrm>
            <a:off x="967295" y="4126243"/>
            <a:ext cx="9120601" cy="2339102"/>
          </a:xfrm>
          <a:prstGeom prst="rect">
            <a:avLst/>
          </a:prstGeom>
          <a:noFill/>
        </p:spPr>
        <p:txBody>
          <a:bodyPr wrap="square" rtlCol="0">
            <a:spAutoFit/>
          </a:bodyPr>
          <a:lstStyle/>
          <a:p>
            <a:r>
              <a:rPr lang="en-US" dirty="0">
                <a:solidFill>
                  <a:schemeClr val="bg1"/>
                </a:solidFill>
                <a:highlight>
                  <a:srgbClr val="007DFE"/>
                </a:highlight>
              </a:rPr>
              <a:t>Observation: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Arial" panose="020B0604020202020204" pitchFamily="34" charset="0"/>
              </a:rPr>
              <a:t>Most of the crimes are committed during Afternoon across</a:t>
            </a:r>
            <a:r>
              <a:rPr kumimoji="0" lang="en-US" altLang="en-US" sz="1600" b="0" i="0" u="none" strike="noStrike" cap="none" normalizeH="0" baseline="0" dirty="0">
                <a:ln>
                  <a:noFill/>
                </a:ln>
                <a:solidFill>
                  <a:schemeClr val="tx1"/>
                </a:solidFill>
                <a:effectLst/>
                <a:latin typeface="Arial" panose="020B0604020202020204" pitchFamily="34" charset="0"/>
              </a:rPr>
              <a:t> multiple crime types.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Morning day part shows the </a:t>
            </a:r>
            <a:r>
              <a:rPr lang="en-US" altLang="en-US" sz="1600" dirty="0">
                <a:latin typeface="Arial" panose="020B0604020202020204" pitchFamily="34" charset="0"/>
              </a:rPr>
              <a:t>2</a:t>
            </a:r>
            <a:r>
              <a:rPr lang="en-US" altLang="en-US" sz="1600" baseline="30000" dirty="0">
                <a:latin typeface="Arial" panose="020B0604020202020204" pitchFamily="34" charset="0"/>
              </a:rPr>
              <a:t>nd</a:t>
            </a:r>
            <a:r>
              <a:rPr lang="en-US" altLang="en-US" sz="1600" dirty="0">
                <a:latin typeface="Arial" panose="020B0604020202020204" pitchFamily="34" charset="0"/>
              </a:rPr>
              <a:t> highes</a:t>
            </a:r>
            <a:r>
              <a:rPr kumimoji="0" lang="en-US" altLang="en-US" sz="1600" b="0" i="0" u="none" strike="noStrike" cap="none" normalizeH="0" baseline="0" dirty="0">
                <a:ln>
                  <a:noFill/>
                </a:ln>
                <a:solidFill>
                  <a:schemeClr val="tx1"/>
                </a:solidFill>
                <a:effectLst/>
                <a:latin typeface="Arial" panose="020B0604020202020204" pitchFamily="34" charset="0"/>
              </a:rPr>
              <a:t>t crime counts across most crime types. </a:t>
            </a:r>
          </a:p>
          <a:p>
            <a:pPr marL="285750" indent="-285750">
              <a:buFont typeface="Arial" panose="020B0604020202020204" pitchFamily="34" charset="0"/>
              <a:buChar char="•"/>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r>
              <a:rPr lang="en-US" altLang="en-US" sz="1600" b="0" dirty="0">
                <a:latin typeface="Arial" panose="020B0604020202020204" pitchFamily="34" charset="0"/>
              </a:rPr>
              <a:t>Evening</a:t>
            </a:r>
            <a:r>
              <a:rPr kumimoji="0" lang="en-US" altLang="en-US" sz="1600" b="0" i="0" u="none" strike="noStrike" cap="none" normalizeH="0" baseline="0" dirty="0">
                <a:ln>
                  <a:noFill/>
                </a:ln>
                <a:solidFill>
                  <a:schemeClr val="tx1"/>
                </a:solidFill>
                <a:effectLst/>
                <a:latin typeface="Arial" panose="020B0604020202020204" pitchFamily="34" charset="0"/>
              </a:rPr>
              <a:t> day part also has high crime reports for several crime types, particularly Kidnapping vehicle-related offenses ( Kidnapping, Burglary from Vehicle, Vehicle Stolen etc.). </a:t>
            </a:r>
          </a:p>
          <a:p>
            <a:pPr marL="285750" indent="-285750">
              <a:buFont typeface="Arial" panose="020B0604020202020204" pitchFamily="34" charset="0"/>
              <a:buChar char="•"/>
            </a:pPr>
            <a:endParaRPr lang="en-US" altLang="en-US" sz="1600" dirty="0">
              <a:latin typeface="Arial" panose="020B0604020202020204" pitchFamily="34" charset="0"/>
            </a:endParaRPr>
          </a:p>
          <a:p>
            <a:pPr marL="285750" indent="-285750">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Arial" panose="020B0604020202020204" pitchFamily="34" charset="0"/>
              </a:rPr>
              <a:t>Midnight &amp; Night</a:t>
            </a:r>
            <a:r>
              <a:rPr kumimoji="0" lang="en-US" altLang="en-US" sz="1600" b="0" i="0" u="none" strike="noStrike" cap="none" normalizeH="0" baseline="0" dirty="0">
                <a:ln>
                  <a:noFill/>
                </a:ln>
                <a:solidFill>
                  <a:schemeClr val="tx1"/>
                </a:solidFill>
                <a:effectLst/>
                <a:latin typeface="Arial" panose="020B0604020202020204" pitchFamily="34" charset="0"/>
              </a:rPr>
              <a:t> day part also has high crime counts for several crime types, particularly vehicle-related offenses (Burglary from Vehicle, Vehicle Stolen, Vandalism etc.). </a:t>
            </a:r>
          </a:p>
        </p:txBody>
      </p:sp>
    </p:spTree>
    <p:extLst>
      <p:ext uri="{BB962C8B-B14F-4D97-AF65-F5344CB8AC3E}">
        <p14:creationId xmlns:p14="http://schemas.microsoft.com/office/powerpoint/2010/main" val="316191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6CC95-BA54-E81A-BEB6-E8AE872DA4D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8E816D7-2B40-0CBE-5BD1-A112B30BCEC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158C3027-070A-311F-6C4B-92D30C13D7F3}"/>
              </a:ext>
            </a:extLst>
          </p:cNvPr>
          <p:cNvSpPr>
            <a:spLocks noGrp="1"/>
          </p:cNvSpPr>
          <p:nvPr>
            <p:ph idx="1"/>
          </p:nvPr>
        </p:nvSpPr>
        <p:spPr>
          <a:xfrm>
            <a:off x="422787" y="134225"/>
            <a:ext cx="11304639" cy="6504856"/>
          </a:xfrm>
        </p:spPr>
        <p:txBody>
          <a:bodyPr>
            <a:normAutofit/>
          </a:bodyPr>
          <a:lstStyle/>
          <a:p>
            <a:pPr marL="0" indent="0">
              <a:buNone/>
            </a:pPr>
            <a:endParaRPr lang="en-IN" sz="1800" b="1" dirty="0">
              <a:solidFill>
                <a:schemeClr val="bg1"/>
              </a:solidFill>
              <a:highlight>
                <a:srgbClr val="C0C0C0"/>
              </a:highlight>
              <a:ea typeface="Times New Roman" panose="02020603050405020304" pitchFamily="18" charset="0"/>
            </a:endParaRPr>
          </a:p>
          <a:p>
            <a:pPr marL="0" indent="0">
              <a:buNone/>
            </a:pPr>
            <a:r>
              <a:rPr lang="en-IN" sz="1800" b="1" dirty="0">
                <a:solidFill>
                  <a:schemeClr val="bg1"/>
                </a:solidFill>
                <a:effectLst/>
                <a:highlight>
                  <a:srgbClr val="007DFE"/>
                </a:highlight>
                <a:latin typeface="+mn-lt"/>
                <a:ea typeface="Times New Roman" panose="02020603050405020304" pitchFamily="18" charset="0"/>
              </a:rPr>
              <a:t>Problem statement 4: </a:t>
            </a:r>
            <a:r>
              <a:rPr lang="en-US" sz="1800" b="1" i="1" dirty="0">
                <a:solidFill>
                  <a:schemeClr val="tx1">
                    <a:lumMod val="95000"/>
                    <a:lumOff val="5000"/>
                  </a:schemeClr>
                </a:solidFill>
              </a:rPr>
              <a:t>At what point in the day do more crimes occur in a different locality?</a:t>
            </a:r>
          </a:p>
          <a:p>
            <a:pPr marL="0" indent="0">
              <a:buNone/>
            </a:pPr>
            <a:r>
              <a:rPr lang="en-IN" sz="1800" b="1" i="1" dirty="0">
                <a:solidFill>
                  <a:schemeClr val="tx1">
                    <a:lumMod val="95000"/>
                    <a:lumOff val="5000"/>
                  </a:schemeClr>
                </a:solidFill>
              </a:rPr>
              <a:t>                         </a:t>
            </a:r>
            <a:r>
              <a:rPr lang="en-IN" sz="1800" b="1" i="1" u="sng" dirty="0">
                <a:solidFill>
                  <a:schemeClr val="tx1">
                    <a:lumMod val="95000"/>
                    <a:lumOff val="5000"/>
                  </a:schemeClr>
                </a:solidFill>
              </a:rPr>
              <a:t>Result:</a:t>
            </a:r>
            <a:endParaRPr lang="en-IN" sz="1800" b="1" i="1" dirty="0">
              <a:solidFill>
                <a:schemeClr val="tx1">
                  <a:lumMod val="95000"/>
                  <a:lumOff val="5000"/>
                </a:schemeClr>
              </a:solidFill>
            </a:endParaRPr>
          </a:p>
        </p:txBody>
      </p:sp>
      <p:pic>
        <p:nvPicPr>
          <p:cNvPr id="10" name="Picture 9">
            <a:extLst>
              <a:ext uri="{FF2B5EF4-FFF2-40B4-BE49-F238E27FC236}">
                <a16:creationId xmlns:a16="http://schemas.microsoft.com/office/drawing/2014/main" id="{5FA6490C-EA79-3CB0-3CB0-B57F7FF5FDA4}"/>
              </a:ext>
            </a:extLst>
          </p:cNvPr>
          <p:cNvPicPr>
            <a:picLocks noChangeAspect="1"/>
          </p:cNvPicPr>
          <p:nvPr/>
        </p:nvPicPr>
        <p:blipFill>
          <a:blip r:embed="rId3"/>
          <a:stretch>
            <a:fillRect/>
          </a:stretch>
        </p:blipFill>
        <p:spPr>
          <a:xfrm>
            <a:off x="1022556" y="1331218"/>
            <a:ext cx="3709218" cy="2303434"/>
          </a:xfrm>
          <a:prstGeom prst="rect">
            <a:avLst/>
          </a:prstGeom>
          <a:ln>
            <a:solidFill>
              <a:schemeClr val="tx1"/>
            </a:solidFill>
          </a:ln>
        </p:spPr>
      </p:pic>
      <p:pic>
        <p:nvPicPr>
          <p:cNvPr id="12" name="Picture 11">
            <a:extLst>
              <a:ext uri="{FF2B5EF4-FFF2-40B4-BE49-F238E27FC236}">
                <a16:creationId xmlns:a16="http://schemas.microsoft.com/office/drawing/2014/main" id="{619B7902-7262-1799-1955-1A5987759EF4}"/>
              </a:ext>
            </a:extLst>
          </p:cNvPr>
          <p:cNvPicPr>
            <a:picLocks noChangeAspect="1"/>
          </p:cNvPicPr>
          <p:nvPr/>
        </p:nvPicPr>
        <p:blipFill>
          <a:blip r:embed="rId4"/>
          <a:stretch>
            <a:fillRect/>
          </a:stretch>
        </p:blipFill>
        <p:spPr>
          <a:xfrm>
            <a:off x="5855517" y="1155049"/>
            <a:ext cx="4790112" cy="2896833"/>
          </a:xfrm>
          <a:prstGeom prst="rect">
            <a:avLst/>
          </a:prstGeom>
          <a:ln>
            <a:solidFill>
              <a:schemeClr val="tx1"/>
            </a:solidFill>
          </a:ln>
        </p:spPr>
      </p:pic>
      <p:sp>
        <p:nvSpPr>
          <p:cNvPr id="2" name="TextBox 1">
            <a:extLst>
              <a:ext uri="{FF2B5EF4-FFF2-40B4-BE49-F238E27FC236}">
                <a16:creationId xmlns:a16="http://schemas.microsoft.com/office/drawing/2014/main" id="{F978AA5D-D5F1-0F36-F693-F45B3F155597}"/>
              </a:ext>
            </a:extLst>
          </p:cNvPr>
          <p:cNvSpPr txBox="1"/>
          <p:nvPr/>
        </p:nvSpPr>
        <p:spPr>
          <a:xfrm>
            <a:off x="847288" y="4051882"/>
            <a:ext cx="8178725" cy="2585323"/>
          </a:xfrm>
          <a:prstGeom prst="rect">
            <a:avLst/>
          </a:prstGeom>
          <a:noFill/>
        </p:spPr>
        <p:txBody>
          <a:bodyPr wrap="square" rtlCol="0">
            <a:spAutoFit/>
          </a:bodyPr>
          <a:lstStyle/>
          <a:p>
            <a:r>
              <a:rPr lang="en-US" dirty="0">
                <a:solidFill>
                  <a:schemeClr val="bg1"/>
                </a:solidFill>
                <a:highlight>
                  <a:srgbClr val="007DFE"/>
                </a:highlight>
              </a:rPr>
              <a:t>Observation:</a:t>
            </a:r>
          </a:p>
          <a:p>
            <a:pPr marL="285750" indent="-285750">
              <a:buFont typeface="Arial" panose="020B0604020202020204" pitchFamily="34" charset="0"/>
              <a:buChar char="•"/>
            </a:pPr>
            <a:r>
              <a:rPr lang="en-IN" sz="1600" dirty="0"/>
              <a:t>Most of the crime area committed during Afternoon and morning in the all Localities (407 reports) .</a:t>
            </a:r>
          </a:p>
          <a:p>
            <a:pPr marL="285750" indent="-285750">
              <a:buFont typeface="Arial" panose="020B0604020202020204" pitchFamily="34" charset="0"/>
              <a:buChar char="•"/>
            </a:pPr>
            <a:r>
              <a:rPr lang="en-IN" sz="1600" dirty="0"/>
              <a:t>Rampart  shows highest crime reports ,with most incidents occurring in the Afternoon (77).</a:t>
            </a:r>
          </a:p>
          <a:p>
            <a:pPr marL="285750" indent="-285750">
              <a:buFont typeface="Arial" panose="020B0604020202020204" pitchFamily="34" charset="0"/>
              <a:buChar char="•"/>
            </a:pPr>
            <a:r>
              <a:rPr lang="en-IN" sz="1600" dirty="0"/>
              <a:t>Hollenbeck shows 2</a:t>
            </a:r>
            <a:r>
              <a:rPr lang="en-IN" sz="1600" baseline="30000" dirty="0"/>
              <a:t>nd</a:t>
            </a:r>
            <a:r>
              <a:rPr lang="en-IN" sz="1600" dirty="0"/>
              <a:t> highest crime reports ,with most incidents occurring during Afternoon (55).</a:t>
            </a:r>
          </a:p>
          <a:p>
            <a:pPr marL="285750" indent="-285750">
              <a:buFont typeface="Arial" panose="020B0604020202020204" pitchFamily="34" charset="0"/>
              <a:buChar char="•"/>
            </a:pPr>
            <a:r>
              <a:rPr lang="en-IN" sz="1600" dirty="0"/>
              <a:t>Van Nuys, West LA &amp; West Valley  shows moderate crime reports, with most incident occurring during Afternoon respectively (around 40 -50 reports each) .</a:t>
            </a:r>
          </a:p>
          <a:p>
            <a:pPr marL="285750" indent="-285750">
              <a:buFont typeface="Arial" panose="020B0604020202020204" pitchFamily="34" charset="0"/>
              <a:buChar char="•"/>
            </a:pPr>
            <a:r>
              <a:rPr lang="en-IN" sz="1600" dirty="0"/>
              <a:t>77</a:t>
            </a:r>
            <a:r>
              <a:rPr lang="en-IN" sz="1600" baseline="30000" dirty="0"/>
              <a:t>th</a:t>
            </a:r>
            <a:r>
              <a:rPr lang="en-IN" sz="1600" dirty="0"/>
              <a:t> Street, Southwest &amp; Northeast </a:t>
            </a:r>
            <a:r>
              <a:rPr lang="en-US" sz="1600" dirty="0"/>
              <a:t>shows a low crime reports, with most incidents occurring in the Afternoon and Evening.</a:t>
            </a:r>
            <a:endParaRPr lang="en-IN" sz="1600" dirty="0"/>
          </a:p>
        </p:txBody>
      </p:sp>
    </p:spTree>
    <p:extLst>
      <p:ext uri="{BB962C8B-B14F-4D97-AF65-F5344CB8AC3E}">
        <p14:creationId xmlns:p14="http://schemas.microsoft.com/office/powerpoint/2010/main" val="70786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AABC8-2D7A-289A-528E-93DC5452DFF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92E0D40-E330-AEB6-1081-06FCF1F1CD2F}"/>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807F064C-6147-DA1B-C5B5-4A617D5C7E8D}"/>
              </a:ext>
            </a:extLst>
          </p:cNvPr>
          <p:cNvSpPr>
            <a:spLocks noGrp="1"/>
          </p:cNvSpPr>
          <p:nvPr>
            <p:ph idx="1"/>
          </p:nvPr>
        </p:nvSpPr>
        <p:spPr>
          <a:xfrm>
            <a:off x="422787" y="109057"/>
            <a:ext cx="11304639" cy="6530023"/>
          </a:xfrm>
        </p:spPr>
        <p:txBody>
          <a:bodyPr>
            <a:normAutofit/>
          </a:bodyPr>
          <a:lstStyle/>
          <a:p>
            <a:pPr marL="0" indent="0">
              <a:buNone/>
            </a:pPr>
            <a:br>
              <a:rPr lang="en-IN" sz="1800" b="1" dirty="0">
                <a:solidFill>
                  <a:schemeClr val="bg1"/>
                </a:solidFill>
                <a:effectLst/>
                <a:highlight>
                  <a:srgbClr val="C0C0C0"/>
                </a:highlight>
                <a:latin typeface="+mn-lt"/>
                <a:ea typeface="Times New Roman" panose="02020603050405020304" pitchFamily="18" charset="0"/>
              </a:rPr>
            </a:br>
            <a:r>
              <a:rPr lang="en-IN" sz="1800" b="1" dirty="0">
                <a:solidFill>
                  <a:schemeClr val="bg1"/>
                </a:solidFill>
                <a:effectLst/>
                <a:highlight>
                  <a:srgbClr val="007DFE"/>
                </a:highlight>
                <a:latin typeface="+mn-lt"/>
                <a:ea typeface="Times New Roman" panose="02020603050405020304" pitchFamily="18" charset="0"/>
              </a:rPr>
              <a:t>Problem statement 5:</a:t>
            </a:r>
            <a:r>
              <a:rPr lang="en-IN" sz="1800" b="1" dirty="0">
                <a:effectLst/>
                <a:highlight>
                  <a:srgbClr val="007DFE"/>
                </a:highlight>
                <a:latin typeface="+mn-lt"/>
                <a:ea typeface="Times New Roman" panose="02020603050405020304" pitchFamily="18" charset="0"/>
              </a:rPr>
              <a:t> </a:t>
            </a:r>
            <a:r>
              <a:rPr lang="en-US" sz="1800" b="1" i="1" dirty="0">
                <a:solidFill>
                  <a:schemeClr val="tx1">
                    <a:lumMod val="95000"/>
                    <a:lumOff val="5000"/>
                  </a:schemeClr>
                </a:solidFill>
              </a:rPr>
              <a:t>Which age group of people is more likely to fall victim to crimes at certain points in the day?</a:t>
            </a:r>
          </a:p>
          <a:p>
            <a:pPr marL="0" indent="0">
              <a:buNone/>
            </a:pPr>
            <a:r>
              <a:rPr lang="en-IN" sz="1800" b="1" i="1" dirty="0">
                <a:solidFill>
                  <a:schemeClr val="tx1">
                    <a:lumMod val="95000"/>
                    <a:lumOff val="5000"/>
                  </a:schemeClr>
                </a:solidFill>
              </a:rPr>
              <a:t>                           </a:t>
            </a:r>
            <a:r>
              <a:rPr lang="en-IN" sz="1800" b="1" i="1" u="sng" dirty="0">
                <a:solidFill>
                  <a:schemeClr val="tx1">
                    <a:lumMod val="95000"/>
                    <a:lumOff val="5000"/>
                  </a:schemeClr>
                </a:solidFill>
              </a:rPr>
              <a:t>Result:</a:t>
            </a:r>
            <a:endParaRPr lang="en-IN" sz="1800" b="1" i="1" dirty="0">
              <a:solidFill>
                <a:schemeClr val="tx1">
                  <a:lumMod val="95000"/>
                  <a:lumOff val="5000"/>
                </a:schemeClr>
              </a:solidFill>
            </a:endParaRPr>
          </a:p>
        </p:txBody>
      </p:sp>
      <p:pic>
        <p:nvPicPr>
          <p:cNvPr id="11" name="Picture 10">
            <a:extLst>
              <a:ext uri="{FF2B5EF4-FFF2-40B4-BE49-F238E27FC236}">
                <a16:creationId xmlns:a16="http://schemas.microsoft.com/office/drawing/2014/main" id="{1776CC9A-2C9F-076F-2DBD-70AB1CF56040}"/>
              </a:ext>
            </a:extLst>
          </p:cNvPr>
          <p:cNvPicPr>
            <a:picLocks noChangeAspect="1"/>
          </p:cNvPicPr>
          <p:nvPr/>
        </p:nvPicPr>
        <p:blipFill>
          <a:blip r:embed="rId3"/>
          <a:stretch>
            <a:fillRect/>
          </a:stretch>
        </p:blipFill>
        <p:spPr>
          <a:xfrm>
            <a:off x="1299051" y="1321385"/>
            <a:ext cx="3009914" cy="1655263"/>
          </a:xfrm>
          <a:prstGeom prst="rect">
            <a:avLst/>
          </a:prstGeom>
          <a:ln>
            <a:solidFill>
              <a:schemeClr val="tx1"/>
            </a:solidFill>
          </a:ln>
        </p:spPr>
      </p:pic>
      <p:pic>
        <p:nvPicPr>
          <p:cNvPr id="13" name="Picture 12">
            <a:extLst>
              <a:ext uri="{FF2B5EF4-FFF2-40B4-BE49-F238E27FC236}">
                <a16:creationId xmlns:a16="http://schemas.microsoft.com/office/drawing/2014/main" id="{3D37EAD3-B714-D6CB-59B0-0AE30415DD05}"/>
              </a:ext>
            </a:extLst>
          </p:cNvPr>
          <p:cNvPicPr>
            <a:picLocks noChangeAspect="1"/>
          </p:cNvPicPr>
          <p:nvPr/>
        </p:nvPicPr>
        <p:blipFill>
          <a:blip r:embed="rId4"/>
          <a:stretch>
            <a:fillRect/>
          </a:stretch>
        </p:blipFill>
        <p:spPr>
          <a:xfrm>
            <a:off x="6650682" y="1122136"/>
            <a:ext cx="3849070" cy="3107080"/>
          </a:xfrm>
          <a:prstGeom prst="rect">
            <a:avLst/>
          </a:prstGeom>
          <a:ln>
            <a:solidFill>
              <a:schemeClr val="tx1"/>
            </a:solidFill>
          </a:ln>
        </p:spPr>
      </p:pic>
      <p:sp>
        <p:nvSpPr>
          <p:cNvPr id="2" name="TextBox 1">
            <a:extLst>
              <a:ext uri="{FF2B5EF4-FFF2-40B4-BE49-F238E27FC236}">
                <a16:creationId xmlns:a16="http://schemas.microsoft.com/office/drawing/2014/main" id="{DB427667-E605-5807-C97F-39E4A26DE7DF}"/>
              </a:ext>
            </a:extLst>
          </p:cNvPr>
          <p:cNvSpPr txBox="1"/>
          <p:nvPr/>
        </p:nvSpPr>
        <p:spPr>
          <a:xfrm>
            <a:off x="1033579" y="3429000"/>
            <a:ext cx="5544202" cy="3016210"/>
          </a:xfrm>
          <a:prstGeom prst="rect">
            <a:avLst/>
          </a:prstGeom>
          <a:noFill/>
        </p:spPr>
        <p:txBody>
          <a:bodyPr wrap="square" rtlCol="0">
            <a:spAutoFit/>
          </a:bodyPr>
          <a:lstStyle/>
          <a:p>
            <a:r>
              <a:rPr lang="en-US" dirty="0">
                <a:solidFill>
                  <a:schemeClr val="bg1"/>
                </a:solidFill>
                <a:highlight>
                  <a:srgbClr val="007DFE"/>
                </a:highlight>
              </a:rPr>
              <a:t>Observation:   </a:t>
            </a:r>
          </a:p>
          <a:p>
            <a:endParaRPr lang="en-US" sz="1200" dirty="0">
              <a:solidFill>
                <a:schemeClr val="bg1"/>
              </a:solidFill>
              <a:highlight>
                <a:srgbClr val="007DFE"/>
              </a:highlight>
            </a:endParaRPr>
          </a:p>
          <a:p>
            <a:pPr marL="285750" indent="-285750">
              <a:buFont typeface="Arial" panose="020B0604020202020204" pitchFamily="34" charset="0"/>
              <a:buChar char="•"/>
            </a:pPr>
            <a:r>
              <a:rPr lang="en-US" sz="1600" dirty="0"/>
              <a:t>Adults age-group has the highest number of victims, around 742 individuals.</a:t>
            </a:r>
          </a:p>
          <a:p>
            <a:pPr marL="285750" indent="-285750">
              <a:buFont typeface="Arial" panose="020B0604020202020204" pitchFamily="34" charset="0"/>
              <a:buChar char="•"/>
            </a:pPr>
            <a:r>
              <a:rPr lang="en-US" sz="1600" dirty="0"/>
              <a:t>Middle Age  age-group has the 2</a:t>
            </a:r>
            <a:r>
              <a:rPr lang="en-US" sz="1600" baseline="30000" dirty="0"/>
              <a:t>nd</a:t>
            </a:r>
            <a:r>
              <a:rPr lang="en-US" sz="1600" dirty="0"/>
              <a:t> highest number of victims, around 243 individuals.</a:t>
            </a:r>
          </a:p>
          <a:p>
            <a:pPr marL="285750" indent="-285750">
              <a:buFont typeface="Arial" panose="020B0604020202020204" pitchFamily="34" charset="0"/>
              <a:buChar char="•"/>
            </a:pPr>
            <a:r>
              <a:rPr lang="en-US" sz="1600" dirty="0"/>
              <a:t>Old age-group has the 3</a:t>
            </a:r>
            <a:r>
              <a:rPr lang="en-US" sz="1600" baseline="30000" dirty="0"/>
              <a:t>rd</a:t>
            </a:r>
            <a:r>
              <a:rPr lang="en-US" sz="1600" dirty="0"/>
              <a:t> highest number of victims, around 213 individuals.</a:t>
            </a:r>
          </a:p>
          <a:p>
            <a:pPr marL="285750" indent="-285750">
              <a:buFont typeface="Arial" panose="020B0604020202020204" pitchFamily="34" charset="0"/>
              <a:buChar char="•"/>
            </a:pPr>
            <a:r>
              <a:rPr lang="en-US" sz="1600" dirty="0"/>
              <a:t>Kids age-group also has moderate number of victims, around 104.</a:t>
            </a:r>
          </a:p>
          <a:p>
            <a:pPr marL="285750" indent="-285750">
              <a:buFont typeface="Arial" panose="020B0604020202020204" pitchFamily="34" charset="0"/>
              <a:buChar char="•"/>
            </a:pPr>
            <a:r>
              <a:rPr lang="en-US" sz="1600" dirty="0"/>
              <a:t>Teenagers are the age-group having least number of victims (14 individuals).</a:t>
            </a:r>
            <a:endParaRPr lang="en-IN" sz="1600" dirty="0"/>
          </a:p>
        </p:txBody>
      </p:sp>
    </p:spTree>
    <p:extLst>
      <p:ext uri="{BB962C8B-B14F-4D97-AF65-F5344CB8AC3E}">
        <p14:creationId xmlns:p14="http://schemas.microsoft.com/office/powerpoint/2010/main" val="1373283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EC953-B59B-ED8F-9CA4-E4517051168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34CCAA3-EE99-A12F-C00B-54F553F57046}"/>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9832"/>
            <a:ext cx="12192000" cy="6858000"/>
          </a:xfrm>
          <a:prstGeom prst="rect">
            <a:avLst/>
          </a:prstGeom>
        </p:spPr>
      </p:pic>
      <p:sp>
        <p:nvSpPr>
          <p:cNvPr id="3" name="Content Placeholder 2">
            <a:extLst>
              <a:ext uri="{FF2B5EF4-FFF2-40B4-BE49-F238E27FC236}">
                <a16:creationId xmlns:a16="http://schemas.microsoft.com/office/drawing/2014/main" id="{3E821E26-C309-8F39-ACC9-7F36B75120D2}"/>
              </a:ext>
            </a:extLst>
          </p:cNvPr>
          <p:cNvSpPr>
            <a:spLocks noGrp="1"/>
          </p:cNvSpPr>
          <p:nvPr>
            <p:ph idx="1"/>
          </p:nvPr>
        </p:nvSpPr>
        <p:spPr>
          <a:xfrm>
            <a:off x="422787" y="167781"/>
            <a:ext cx="11304639" cy="6471300"/>
          </a:xfrm>
        </p:spPr>
        <p:txBody>
          <a:bodyPr>
            <a:normAutofit/>
          </a:bodyPr>
          <a:lstStyle/>
          <a:p>
            <a:pPr marL="0" indent="0">
              <a:buNone/>
            </a:pPr>
            <a:br>
              <a:rPr lang="en-IN" sz="1800" b="1" dirty="0">
                <a:solidFill>
                  <a:schemeClr val="bg1"/>
                </a:solidFill>
                <a:effectLst/>
                <a:highlight>
                  <a:srgbClr val="C0C0C0"/>
                </a:highlight>
                <a:latin typeface="+mn-lt"/>
                <a:ea typeface="Times New Roman" panose="02020603050405020304" pitchFamily="18" charset="0"/>
              </a:rPr>
            </a:br>
            <a:r>
              <a:rPr lang="en-IN" sz="1800" b="1" dirty="0">
                <a:solidFill>
                  <a:schemeClr val="bg1"/>
                </a:solidFill>
                <a:effectLst/>
                <a:highlight>
                  <a:srgbClr val="007DFE"/>
                </a:highlight>
                <a:latin typeface="+mn-lt"/>
                <a:ea typeface="Times New Roman" panose="02020603050405020304" pitchFamily="18" charset="0"/>
              </a:rPr>
              <a:t>Problem statement 6: </a:t>
            </a:r>
            <a:r>
              <a:rPr lang="en-US" sz="1800" b="1" i="1" dirty="0">
                <a:solidFill>
                  <a:schemeClr val="tx1">
                    <a:lumMod val="95000"/>
                    <a:lumOff val="5000"/>
                  </a:schemeClr>
                </a:solidFill>
              </a:rPr>
              <a:t>What is the status of reported crimes?</a:t>
            </a:r>
          </a:p>
          <a:p>
            <a:pPr marL="0" indent="0">
              <a:buNone/>
            </a:pPr>
            <a:r>
              <a:rPr lang="en-US" sz="1800" b="1" i="1" dirty="0">
                <a:solidFill>
                  <a:schemeClr val="tx1">
                    <a:lumMod val="95000"/>
                    <a:lumOff val="5000"/>
                  </a:schemeClr>
                </a:solidFill>
              </a:rPr>
              <a:t>                          </a:t>
            </a:r>
            <a:r>
              <a:rPr lang="en-IN" sz="1800" b="1" i="1" u="sng" dirty="0">
                <a:solidFill>
                  <a:schemeClr val="tx1">
                    <a:lumMod val="95000"/>
                    <a:lumOff val="5000"/>
                  </a:schemeClr>
                </a:solidFill>
              </a:rPr>
              <a:t>Result:</a:t>
            </a:r>
            <a:endParaRPr lang="en-IN" sz="1800" b="1" i="1" dirty="0">
              <a:solidFill>
                <a:schemeClr val="tx1">
                  <a:lumMod val="95000"/>
                  <a:lumOff val="5000"/>
                </a:schemeClr>
              </a:solidFill>
            </a:endParaRPr>
          </a:p>
        </p:txBody>
      </p:sp>
      <p:pic>
        <p:nvPicPr>
          <p:cNvPr id="10" name="Picture 9">
            <a:extLst>
              <a:ext uri="{FF2B5EF4-FFF2-40B4-BE49-F238E27FC236}">
                <a16:creationId xmlns:a16="http://schemas.microsoft.com/office/drawing/2014/main" id="{3CD8DA81-1D01-578C-5515-7F367C8A73E7}"/>
              </a:ext>
            </a:extLst>
          </p:cNvPr>
          <p:cNvPicPr>
            <a:picLocks noChangeAspect="1"/>
          </p:cNvPicPr>
          <p:nvPr/>
        </p:nvPicPr>
        <p:blipFill>
          <a:blip r:embed="rId3"/>
          <a:stretch>
            <a:fillRect/>
          </a:stretch>
        </p:blipFill>
        <p:spPr>
          <a:xfrm>
            <a:off x="834611" y="1331219"/>
            <a:ext cx="4123283" cy="1413696"/>
          </a:xfrm>
          <a:prstGeom prst="rect">
            <a:avLst/>
          </a:prstGeom>
          <a:ln>
            <a:solidFill>
              <a:schemeClr val="tx1"/>
            </a:solidFill>
          </a:ln>
        </p:spPr>
      </p:pic>
      <p:pic>
        <p:nvPicPr>
          <p:cNvPr id="12" name="Picture 11">
            <a:extLst>
              <a:ext uri="{FF2B5EF4-FFF2-40B4-BE49-F238E27FC236}">
                <a16:creationId xmlns:a16="http://schemas.microsoft.com/office/drawing/2014/main" id="{D01C3BC8-99E5-69E0-6619-C04C1380B6A5}"/>
              </a:ext>
            </a:extLst>
          </p:cNvPr>
          <p:cNvPicPr>
            <a:picLocks noChangeAspect="1"/>
          </p:cNvPicPr>
          <p:nvPr/>
        </p:nvPicPr>
        <p:blipFill>
          <a:blip r:embed="rId4"/>
          <a:stretch>
            <a:fillRect/>
          </a:stretch>
        </p:blipFill>
        <p:spPr>
          <a:xfrm>
            <a:off x="6551802" y="926978"/>
            <a:ext cx="4471332" cy="2913804"/>
          </a:xfrm>
          <a:prstGeom prst="rect">
            <a:avLst/>
          </a:prstGeom>
          <a:ln>
            <a:solidFill>
              <a:schemeClr val="tx1"/>
            </a:solidFill>
          </a:ln>
        </p:spPr>
      </p:pic>
      <p:sp>
        <p:nvSpPr>
          <p:cNvPr id="2" name="TextBox 1">
            <a:extLst>
              <a:ext uri="{FF2B5EF4-FFF2-40B4-BE49-F238E27FC236}">
                <a16:creationId xmlns:a16="http://schemas.microsoft.com/office/drawing/2014/main" id="{86EDB358-76FC-489B-CAA1-CA82C441B786}"/>
              </a:ext>
            </a:extLst>
          </p:cNvPr>
          <p:cNvSpPr txBox="1"/>
          <p:nvPr/>
        </p:nvSpPr>
        <p:spPr>
          <a:xfrm>
            <a:off x="1033579" y="3429000"/>
            <a:ext cx="5518223" cy="2031325"/>
          </a:xfrm>
          <a:prstGeom prst="rect">
            <a:avLst/>
          </a:prstGeom>
          <a:noFill/>
        </p:spPr>
        <p:txBody>
          <a:bodyPr wrap="square" rtlCol="0">
            <a:spAutoFit/>
          </a:bodyPr>
          <a:lstStyle/>
          <a:p>
            <a:r>
              <a:rPr lang="en-US" dirty="0">
                <a:solidFill>
                  <a:schemeClr val="bg1"/>
                </a:solidFill>
                <a:highlight>
                  <a:srgbClr val="007DFE"/>
                </a:highlight>
              </a:rPr>
              <a:t>Observation:   </a:t>
            </a:r>
          </a:p>
          <a:p>
            <a:endParaRPr lang="en-US" sz="1200" dirty="0">
              <a:solidFill>
                <a:schemeClr val="bg1"/>
              </a:solidFill>
              <a:highlight>
                <a:srgbClr val="007DFE"/>
              </a:highlight>
            </a:endParaRPr>
          </a:p>
          <a:p>
            <a:pPr marL="285750" indent="-285750">
              <a:buFont typeface="Arial" panose="020B0604020202020204" pitchFamily="34" charset="0"/>
              <a:buChar char="•"/>
            </a:pPr>
            <a:r>
              <a:rPr lang="en-US" sz="1600" dirty="0"/>
              <a:t>Most of the reported crimes has IC (Investigation Continues) status code around 1190.</a:t>
            </a:r>
          </a:p>
          <a:p>
            <a:pPr marL="285750" indent="-285750">
              <a:buFont typeface="Arial" panose="020B0604020202020204" pitchFamily="34" charset="0"/>
              <a:buChar char="•"/>
            </a:pPr>
            <a:r>
              <a:rPr lang="en-US" sz="1600" dirty="0"/>
              <a:t>AA (Adult Arrest)</a:t>
            </a:r>
            <a:r>
              <a:rPr lang="en-US" sz="1600" b="1" dirty="0"/>
              <a:t> </a:t>
            </a:r>
            <a:r>
              <a:rPr lang="en-US" sz="1600" dirty="0"/>
              <a:t>status code has a count of 94  from reported cases.</a:t>
            </a:r>
          </a:p>
          <a:p>
            <a:pPr marL="285750" indent="-285750">
              <a:buFont typeface="Arial" panose="020B0604020202020204" pitchFamily="34" charset="0"/>
              <a:buChar char="•"/>
            </a:pPr>
            <a:r>
              <a:rPr lang="en-US" sz="1600" dirty="0"/>
              <a:t>AO (Adult Other) having least count of reported case (38) under this status</a:t>
            </a:r>
            <a:r>
              <a:rPr lang="en-US" sz="1400" dirty="0"/>
              <a:t>.</a:t>
            </a:r>
          </a:p>
        </p:txBody>
      </p:sp>
    </p:spTree>
    <p:extLst>
      <p:ext uri="{BB962C8B-B14F-4D97-AF65-F5344CB8AC3E}">
        <p14:creationId xmlns:p14="http://schemas.microsoft.com/office/powerpoint/2010/main" val="3623003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TotalTime>
  <Words>1648</Words>
  <Application>Microsoft Office PowerPoint</Application>
  <PresentationFormat>Widescreen</PresentationFormat>
  <Paragraphs>127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Calibri Light</vt:lpstr>
      <vt:lpstr>Inter</vt:lpstr>
      <vt:lpstr>Times New Roman</vt:lpstr>
      <vt:lpstr>Wingdings</vt:lpstr>
      <vt:lpstr>Office Theme</vt:lpstr>
      <vt:lpstr>Crime (Los Angeles)  Analysis Report </vt:lpstr>
      <vt:lpstr>Contents</vt:lpstr>
      <vt:lpstr>Problem statement</vt:lpstr>
      <vt:lpstr>Observation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KUMAR</dc:creator>
  <cp:lastModifiedBy>SANDEEP KUMAR</cp:lastModifiedBy>
  <cp:revision>14</cp:revision>
  <dcterms:created xsi:type="dcterms:W3CDTF">2025-01-12T14:32:54Z</dcterms:created>
  <dcterms:modified xsi:type="dcterms:W3CDTF">2025-01-24T10:36:50Z</dcterms:modified>
</cp:coreProperties>
</file>