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83" r:id="rId4"/>
    <p:sldId id="286" r:id="rId5"/>
    <p:sldId id="28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6/9/2021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6/9/2021</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609600" y="523875"/>
            <a:ext cx="9144000" cy="1790700"/>
          </a:xfrm>
        </p:spPr>
        <p:txBody>
          <a:bodyPr/>
          <a:lstStyle/>
          <a:p>
            <a:r>
              <a:rPr lang="en-US" sz="5400" b="1" dirty="0"/>
              <a:t>Comprehensive Skill</a:t>
            </a:r>
            <a:br>
              <a:rPr lang="en-US" sz="5400" b="1" dirty="0"/>
            </a:br>
            <a:r>
              <a:rPr lang="en-US" sz="5400" b="1" dirty="0"/>
              <a:t>Development Training- </a:t>
            </a:r>
          </a:p>
        </p:txBody>
      </p:sp>
      <p:sp>
        <p:nvSpPr>
          <p:cNvPr id="15" name="TextBox 14">
            <a:extLst>
              <a:ext uri="{FF2B5EF4-FFF2-40B4-BE49-F238E27FC236}">
                <a16:creationId xmlns:a16="http://schemas.microsoft.com/office/drawing/2014/main" id="{E81C3BFA-B5FD-48E8-88BD-DC29CD203FFB}"/>
              </a:ext>
            </a:extLst>
          </p:cNvPr>
          <p:cNvSpPr txBox="1"/>
          <p:nvPr/>
        </p:nvSpPr>
        <p:spPr>
          <a:xfrm>
            <a:off x="847725" y="2581299"/>
            <a:ext cx="11247950" cy="1384995"/>
          </a:xfrm>
          <a:prstGeom prst="rect">
            <a:avLst/>
          </a:prstGeom>
          <a:noFill/>
        </p:spPr>
        <p:txBody>
          <a:bodyPr wrap="square">
            <a:spAutoFit/>
          </a:bodyPr>
          <a:lstStyle/>
          <a:p>
            <a:r>
              <a:rPr lang="en-US" sz="4000" b="1" dirty="0"/>
              <a:t>Proposed Training Programs :-</a:t>
            </a:r>
          </a:p>
          <a:p>
            <a:r>
              <a:rPr lang="en-US" sz="4000" b="1" dirty="0"/>
              <a:t>              </a:t>
            </a:r>
            <a:r>
              <a:rPr lang="en-US" sz="4400" b="1" dirty="0">
                <a:solidFill>
                  <a:schemeClr val="bg1"/>
                </a:solidFill>
              </a:rPr>
              <a:t>Fundamentals of Programming</a:t>
            </a:r>
            <a:endParaRPr lang="en-US" sz="4000" b="1" dirty="0">
              <a:solidFill>
                <a:schemeClr val="bg1"/>
              </a:solidFill>
            </a:endParaRPr>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6E3B6850-9C3F-4D0B-8E91-7D55A59562D3}"/>
              </a:ext>
            </a:extLst>
          </p:cNvPr>
          <p:cNvSpPr>
            <a:spLocks noGrp="1"/>
          </p:cNvSpPr>
          <p:nvPr>
            <p:ph type="title"/>
          </p:nvPr>
        </p:nvSpPr>
        <p:spPr/>
        <p:txBody>
          <a:bodyPr/>
          <a:lstStyle/>
          <a:p>
            <a:r>
              <a:rPr lang="en-IN" dirty="0"/>
              <a:t>TECHNICAL -Course Objective/ Outcome Expectation</a:t>
            </a:r>
          </a:p>
        </p:txBody>
      </p:sp>
      <p:sp>
        <p:nvSpPr>
          <p:cNvPr id="36" name="TextBox 35">
            <a:extLst>
              <a:ext uri="{FF2B5EF4-FFF2-40B4-BE49-F238E27FC236}">
                <a16:creationId xmlns:a16="http://schemas.microsoft.com/office/drawing/2014/main" id="{09110571-39C6-4A2E-9557-2229E1F0524C}"/>
              </a:ext>
            </a:extLst>
          </p:cNvPr>
          <p:cNvSpPr txBox="1"/>
          <p:nvPr/>
        </p:nvSpPr>
        <p:spPr>
          <a:xfrm>
            <a:off x="371475" y="1625016"/>
            <a:ext cx="11601450" cy="3850028"/>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IN" sz="1800" dirty="0">
                <a:effectLst/>
                <a:latin typeface="Cambria Math" panose="02040503050406030204" pitchFamily="18" charset="0"/>
                <a:ea typeface="Calibri" panose="020F0502020204030204" pitchFamily="34" charset="0"/>
                <a:cs typeface="Times New Roman" panose="02020603050405020304" pitchFamily="18" charset="0"/>
              </a:rPr>
              <a:t>To write optimized code.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effectLst/>
                <a:latin typeface="Cambria Math" panose="02040503050406030204" pitchFamily="18" charset="0"/>
                <a:ea typeface="Calibri" panose="020F0502020204030204" pitchFamily="34" charset="0"/>
                <a:cs typeface="Times New Roman" panose="02020603050405020304" pitchFamily="18" charset="0"/>
              </a:rPr>
              <a:t>Solve Programming Questions with Time complexity.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effectLst/>
                <a:latin typeface="Cambria Math" panose="02040503050406030204" pitchFamily="18" charset="0"/>
                <a:ea typeface="Calibri" panose="020F0502020204030204" pitchFamily="34" charset="0"/>
                <a:cs typeface="Times New Roman" panose="02020603050405020304" pitchFamily="18" charset="0"/>
              </a:rPr>
              <a:t>Develop Logic building in Programming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effectLst/>
                <a:latin typeface="Cambria Math" panose="02040503050406030204" pitchFamily="18" charset="0"/>
                <a:ea typeface="Calibri" panose="020F0502020204030204" pitchFamily="34" charset="0"/>
                <a:cs typeface="Times New Roman" panose="02020603050405020304" pitchFamily="18" charset="0"/>
              </a:rPr>
              <a:t>To increase problem solving skills in programming.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dirty="0">
                <a:latin typeface="Cambria Math" panose="02040503050406030204" pitchFamily="18" charset="0"/>
                <a:ea typeface="Calibri" panose="020F0502020204030204" pitchFamily="34" charset="0"/>
                <a:cs typeface="Times New Roman" panose="02020603050405020304" pitchFamily="18" charset="0"/>
              </a:rPr>
              <a:t>H</a:t>
            </a:r>
            <a:r>
              <a:rPr lang="en-IN" sz="1800" dirty="0">
                <a:effectLst/>
                <a:latin typeface="Cambria Math" panose="02040503050406030204" pitchFamily="18" charset="0"/>
                <a:ea typeface="Calibri" panose="020F0502020204030204" pitchFamily="34" charset="0"/>
                <a:cs typeface="Times New Roman" panose="02020603050405020304" pitchFamily="18" charset="0"/>
              </a:rPr>
              <a:t>ow To Approach a Coding Problem and also Develop different Approach to solve Programming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effectLst/>
                <a:latin typeface="Cambria Math" panose="02040503050406030204" pitchFamily="18" charset="0"/>
                <a:ea typeface="Calibri" panose="020F0502020204030204" pitchFamily="34" charset="0"/>
                <a:cs typeface="Times New Roman" panose="02020603050405020304" pitchFamily="18" charset="0"/>
              </a:rPr>
              <a:t>Company-wise Coding Questions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dirty="0">
                <a:latin typeface="Cambria Math" panose="02040503050406030204" pitchFamily="18" charset="0"/>
                <a:ea typeface="Calibri" panose="020F0502020204030204" pitchFamily="34" charset="0"/>
                <a:cs typeface="Times New Roman" panose="02020603050405020304" pitchFamily="18" charset="0"/>
              </a:rPr>
              <a:t>Approach to </a:t>
            </a:r>
            <a:r>
              <a:rPr lang="en-IN" sz="1800" dirty="0">
                <a:effectLst/>
                <a:latin typeface="Cambria Math" panose="02040503050406030204" pitchFamily="18" charset="0"/>
                <a:ea typeface="Calibri" panose="020F0502020204030204" pitchFamily="34" charset="0"/>
                <a:cs typeface="Times New Roman" panose="02020603050405020304" pitchFamily="18" charset="0"/>
              </a:rPr>
              <a:t>crack coding challenges.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IN" sz="1800" dirty="0">
                <a:effectLst/>
                <a:latin typeface="Cambria Math" panose="02040503050406030204" pitchFamily="18" charset="0"/>
                <a:ea typeface="Calibri" panose="020F0502020204030204" pitchFamily="34" charset="0"/>
                <a:cs typeface="Times New Roman" panose="02020603050405020304" pitchFamily="18" charset="0"/>
              </a:rPr>
              <a:t>How to begin with Competitive Programming</a:t>
            </a:r>
          </a:p>
          <a:p>
            <a:pPr marL="342900" lvl="0" indent="-342900" algn="just">
              <a:lnSpc>
                <a:spcPct val="150000"/>
              </a:lnSpc>
              <a:spcAft>
                <a:spcPts val="800"/>
              </a:spcAft>
              <a:buFont typeface="Wingdings" panose="05000000000000000000" pitchFamily="2" charset="2"/>
              <a:buChar char=""/>
            </a:pPr>
            <a:r>
              <a:rPr lang="en-US" dirty="0">
                <a:latin typeface="Cambria Math" panose="02040503050406030204" pitchFamily="18" charset="0"/>
                <a:cs typeface="Times New Roman" panose="02020603050405020304" pitchFamily="18" charset="0"/>
              </a:rPr>
              <a:t>Practice for cracking any coding interview</a:t>
            </a:r>
            <a:endParaRPr lang="en-IN" dirty="0">
              <a:latin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sp>
        <p:nvSpPr>
          <p:cNvPr id="34" name="Title 33">
            <a:extLst>
              <a:ext uri="{FF2B5EF4-FFF2-40B4-BE49-F238E27FC236}">
                <a16:creationId xmlns:a16="http://schemas.microsoft.com/office/drawing/2014/main" id="{6E3B6850-9C3F-4D0B-8E91-7D55A59562D3}"/>
              </a:ext>
            </a:extLst>
          </p:cNvPr>
          <p:cNvSpPr>
            <a:spLocks noGrp="1"/>
          </p:cNvSpPr>
          <p:nvPr>
            <p:ph type="title"/>
          </p:nvPr>
        </p:nvSpPr>
        <p:spPr/>
        <p:txBody>
          <a:bodyPr/>
          <a:lstStyle/>
          <a:p>
            <a:r>
              <a:rPr lang="en-IN" dirty="0"/>
              <a:t>Program Curriculum</a:t>
            </a:r>
          </a:p>
        </p:txBody>
      </p:sp>
      <p:graphicFrame>
        <p:nvGraphicFramePr>
          <p:cNvPr id="2" name="Table 3">
            <a:extLst>
              <a:ext uri="{FF2B5EF4-FFF2-40B4-BE49-F238E27FC236}">
                <a16:creationId xmlns:a16="http://schemas.microsoft.com/office/drawing/2014/main" id="{653F30C4-C5C4-4E95-B422-9378E3B09ADD}"/>
              </a:ext>
            </a:extLst>
          </p:cNvPr>
          <p:cNvGraphicFramePr>
            <a:graphicFrameLocks noGrp="1"/>
          </p:cNvGraphicFramePr>
          <p:nvPr>
            <p:extLst>
              <p:ext uri="{D42A27DB-BD31-4B8C-83A1-F6EECF244321}">
                <p14:modId xmlns:p14="http://schemas.microsoft.com/office/powerpoint/2010/main" val="1751863527"/>
              </p:ext>
            </p:extLst>
          </p:nvPr>
        </p:nvGraphicFramePr>
        <p:xfrm>
          <a:off x="647444" y="1327117"/>
          <a:ext cx="10940120" cy="5099679"/>
        </p:xfrm>
        <a:graphic>
          <a:graphicData uri="http://schemas.openxmlformats.org/drawingml/2006/table">
            <a:tbl>
              <a:tblPr firstRow="1" bandRow="1"/>
              <a:tblGrid>
                <a:gridCol w="1509830">
                  <a:extLst>
                    <a:ext uri="{9D8B030D-6E8A-4147-A177-3AD203B41FA5}">
                      <a16:colId xmlns:a16="http://schemas.microsoft.com/office/drawing/2014/main" val="3043837479"/>
                    </a:ext>
                  </a:extLst>
                </a:gridCol>
                <a:gridCol w="3462291">
                  <a:extLst>
                    <a:ext uri="{9D8B030D-6E8A-4147-A177-3AD203B41FA5}">
                      <a16:colId xmlns:a16="http://schemas.microsoft.com/office/drawing/2014/main" val="333372693"/>
                    </a:ext>
                  </a:extLst>
                </a:gridCol>
                <a:gridCol w="1251752">
                  <a:extLst>
                    <a:ext uri="{9D8B030D-6E8A-4147-A177-3AD203B41FA5}">
                      <a16:colId xmlns:a16="http://schemas.microsoft.com/office/drawing/2014/main" val="1887063572"/>
                    </a:ext>
                  </a:extLst>
                </a:gridCol>
                <a:gridCol w="4716247">
                  <a:extLst>
                    <a:ext uri="{9D8B030D-6E8A-4147-A177-3AD203B41FA5}">
                      <a16:colId xmlns:a16="http://schemas.microsoft.com/office/drawing/2014/main" val="3037852850"/>
                    </a:ext>
                  </a:extLst>
                </a:gridCol>
              </a:tblGrid>
              <a:tr h="368518">
                <a:tc>
                  <a:txBody>
                    <a:bodyPr/>
                    <a:lstStyle/>
                    <a:p>
                      <a:pPr algn="ctr"/>
                      <a:r>
                        <a:rPr lang="en-IN" dirty="0"/>
                        <a:t>Topic</a:t>
                      </a:r>
                    </a:p>
                  </a:txBody>
                  <a:tcPr/>
                </a:tc>
                <a:tc>
                  <a:txBody>
                    <a:bodyPr/>
                    <a:lstStyle/>
                    <a:p>
                      <a:pPr algn="ctr"/>
                      <a:r>
                        <a:rPr lang="en-IN" dirty="0"/>
                        <a:t>Sub-Topic</a:t>
                      </a:r>
                    </a:p>
                  </a:txBody>
                  <a:tcPr/>
                </a:tc>
                <a:tc>
                  <a:txBody>
                    <a:bodyPr/>
                    <a:lstStyle/>
                    <a:p>
                      <a:pPr algn="ctr"/>
                      <a:r>
                        <a:rPr lang="en-IN" dirty="0"/>
                        <a:t>Topic</a:t>
                      </a:r>
                    </a:p>
                  </a:txBody>
                  <a:tcPr/>
                </a:tc>
                <a:tc>
                  <a:txBody>
                    <a:bodyPr/>
                    <a:lstStyle/>
                    <a:p>
                      <a:pPr algn="ctr"/>
                      <a:r>
                        <a:rPr lang="en-IN" dirty="0"/>
                        <a:t>Sub-Topic</a:t>
                      </a:r>
                    </a:p>
                  </a:txBody>
                  <a:tcPr/>
                </a:tc>
                <a:extLst>
                  <a:ext uri="{0D108BD9-81ED-4DB2-BD59-A6C34878D82A}">
                    <a16:rowId xmlns:a16="http://schemas.microsoft.com/office/drawing/2014/main" val="3723228495"/>
                  </a:ext>
                </a:extLst>
              </a:tr>
              <a:tr h="370840">
                <a:tc>
                  <a:txBody>
                    <a:bodyPr/>
                    <a:lstStyle/>
                    <a:p>
                      <a:pPr marL="0" algn="ctr" defTabSz="914400" rtl="0" eaLnBrk="1" fontAlgn="t" latinLnBrk="0" hangingPunct="1"/>
                      <a:r>
                        <a:rPr lang="en-IN" sz="1100" b="1" kern="1200" dirty="0">
                          <a:solidFill>
                            <a:schemeClr val="tx1"/>
                          </a:solidFill>
                          <a:latin typeface="+mn-lt"/>
                          <a:ea typeface="+mn-ea"/>
                          <a:cs typeface="+mn-cs"/>
                        </a:rPr>
                        <a:t>Variables</a:t>
                      </a:r>
                    </a:p>
                  </a:txBody>
                  <a:tcPr marL="7620" marR="7620" marT="7620" marB="0"/>
                </a:tc>
                <a:tc>
                  <a:txBody>
                    <a:bodyPr/>
                    <a:lstStyle/>
                    <a:p>
                      <a:pPr algn="just"/>
                      <a:r>
                        <a:rPr lang="en-GB" sz="1100" dirty="0"/>
                        <a:t>Local variables, Global variables, ‘global’ keyword, Rules of Identities</a:t>
                      </a:r>
                      <a:endParaRPr lang="en-IN" sz="1100" dirty="0"/>
                    </a:p>
                  </a:txBody>
                  <a:tcPr/>
                </a:tc>
                <a:tc>
                  <a:txBody>
                    <a:bodyPr/>
                    <a:lstStyle/>
                    <a:p>
                      <a:pPr marL="0" algn="ctr" defTabSz="914400" rtl="0" eaLnBrk="1" fontAlgn="t" latinLnBrk="0" hangingPunct="1"/>
                      <a:r>
                        <a:rPr lang="en-GB" sz="1100" b="1" kern="1200" dirty="0">
                          <a:solidFill>
                            <a:schemeClr val="tx1"/>
                          </a:solidFill>
                          <a:latin typeface="+mn-lt"/>
                          <a:ea typeface="+mn-ea"/>
                          <a:cs typeface="+mn-cs"/>
                        </a:rPr>
                        <a:t>Try with multiple except blocks</a:t>
                      </a:r>
                    </a:p>
                  </a:txBody>
                  <a:tcPr marL="7620" marR="7620" marT="7620" marB="0"/>
                </a:tc>
                <a:tc>
                  <a:txBody>
                    <a:bodyPr/>
                    <a:lstStyle/>
                    <a:p>
                      <a:pPr marL="0" algn="l" defTabSz="914400" rtl="0" eaLnBrk="1" latinLnBrk="0" hangingPunct="1"/>
                      <a:r>
                        <a:rPr lang="en-GB" sz="1100" kern="1200" dirty="0">
                          <a:solidFill>
                            <a:schemeClr val="tx1"/>
                          </a:solidFill>
                          <a:latin typeface="+mn-lt"/>
                          <a:ea typeface="+mn-ea"/>
                          <a:cs typeface="+mn-cs"/>
                        </a:rPr>
                        <a:t>Handling exceptions using Exception class, Finally, block, Releasing resources using Finally block, Raise, Creating a user exception class., Raise exception manually, Exceptions based application</a:t>
                      </a:r>
                      <a:endParaRPr lang="en-IN" sz="1100" kern="1200" dirty="0">
                        <a:solidFill>
                          <a:schemeClr val="tx1"/>
                        </a:solidFill>
                        <a:latin typeface="+mn-lt"/>
                        <a:ea typeface="+mn-ea"/>
                        <a:cs typeface="+mn-cs"/>
                      </a:endParaRPr>
                    </a:p>
                  </a:txBody>
                  <a:tcPr/>
                </a:tc>
                <a:extLst>
                  <a:ext uri="{0D108BD9-81ED-4DB2-BD59-A6C34878D82A}">
                    <a16:rowId xmlns:a16="http://schemas.microsoft.com/office/drawing/2014/main" val="2888975917"/>
                  </a:ext>
                </a:extLst>
              </a:tr>
              <a:tr h="370840">
                <a:tc>
                  <a:txBody>
                    <a:bodyPr/>
                    <a:lstStyle/>
                    <a:p>
                      <a:pPr marL="0" algn="ctr" defTabSz="914400" rtl="0" eaLnBrk="1" fontAlgn="t" latinLnBrk="0" hangingPunct="1"/>
                      <a:r>
                        <a:rPr lang="en-IN" sz="1100" b="1" kern="1200" dirty="0">
                          <a:solidFill>
                            <a:schemeClr val="tx1"/>
                          </a:solidFill>
                          <a:latin typeface="+mn-lt"/>
                          <a:ea typeface="+mn-ea"/>
                          <a:cs typeface="+mn-cs"/>
                        </a:rPr>
                        <a:t>Functions</a:t>
                      </a:r>
                    </a:p>
                  </a:txBody>
                  <a:tcPr marL="7620" marR="7620" marT="7620" marB="0"/>
                </a:tc>
                <a:tc>
                  <a:txBody>
                    <a:bodyPr/>
                    <a:lstStyle/>
                    <a:p>
                      <a:pPr algn="just"/>
                      <a:r>
                        <a:rPr lang="en-GB" sz="1100" dirty="0"/>
                        <a:t>Introduction, Prototype, Classification of functions, No arguments and No return values, With arguments and With return values</a:t>
                      </a:r>
                      <a:endParaRPr lang="en-IN" sz="1100" dirty="0"/>
                    </a:p>
                  </a:txBody>
                  <a:tcPr/>
                </a:tc>
                <a:tc>
                  <a:txBody>
                    <a:bodyPr/>
                    <a:lstStyle/>
                    <a:p>
                      <a:pPr marL="0" algn="ctr" defTabSz="914400" rtl="0" eaLnBrk="1" latinLnBrk="0" hangingPunct="1"/>
                      <a:r>
                        <a:rPr lang="en-IN" sz="1100" b="1" kern="1200" dirty="0">
                          <a:solidFill>
                            <a:schemeClr val="tx1"/>
                          </a:solidFill>
                          <a:latin typeface="+mn-lt"/>
                          <a:ea typeface="+mn-ea"/>
                          <a:cs typeface="+mn-cs"/>
                        </a:rPr>
                        <a:t>Multithreading</a:t>
                      </a:r>
                    </a:p>
                  </a:txBody>
                  <a:tcPr/>
                </a:tc>
                <a:tc>
                  <a:txBody>
                    <a:bodyPr/>
                    <a:lstStyle/>
                    <a:p>
                      <a:pPr marL="0" algn="just" defTabSz="914400" rtl="0" eaLnBrk="1" latinLnBrk="0" hangingPunct="1"/>
                      <a:r>
                        <a:rPr lang="en-GB" sz="1100" kern="1200" dirty="0">
                          <a:solidFill>
                            <a:schemeClr val="tx1"/>
                          </a:solidFill>
                          <a:latin typeface="+mn-lt"/>
                          <a:ea typeface="+mn-ea"/>
                          <a:cs typeface="+mn-cs"/>
                        </a:rPr>
                        <a:t>Introduction, Multitasking, Multi-tasking v/s Multithreading, threading module, Thread class introduction, Creating thread, The life cycle of a thread, Single-threaded application, Multi-threaded application, Sleep() method. Sleep() v/s run(), Join() v/s Sleep(), Multiple custom threads creation, The execution time of single-threaded application, The execution time of multi-threaded application, Synchronization of threads.</a:t>
                      </a:r>
                      <a:endParaRPr lang="en-IN" sz="1100" kern="1200" dirty="0">
                        <a:solidFill>
                          <a:schemeClr val="tx1"/>
                        </a:solidFill>
                        <a:latin typeface="+mn-lt"/>
                        <a:ea typeface="+mn-ea"/>
                        <a:cs typeface="+mn-cs"/>
                      </a:endParaRPr>
                    </a:p>
                  </a:txBody>
                  <a:tcPr/>
                </a:tc>
                <a:extLst>
                  <a:ext uri="{0D108BD9-81ED-4DB2-BD59-A6C34878D82A}">
                    <a16:rowId xmlns:a16="http://schemas.microsoft.com/office/drawing/2014/main" val="2466028547"/>
                  </a:ext>
                </a:extLst>
              </a:tr>
              <a:tr h="370840">
                <a:tc>
                  <a:txBody>
                    <a:bodyPr/>
                    <a:lstStyle/>
                    <a:p>
                      <a:pPr algn="ctr" fontAlgn="t"/>
                      <a:r>
                        <a:rPr lang="en-GB" sz="1100" b="1" kern="1200" dirty="0">
                          <a:solidFill>
                            <a:schemeClr val="tx1"/>
                          </a:solidFill>
                          <a:latin typeface="+mn-lt"/>
                          <a:ea typeface="+mn-ea"/>
                          <a:cs typeface="+mn-cs"/>
                        </a:rPr>
                        <a:t>No arguments and With return values</a:t>
                      </a:r>
                    </a:p>
                  </a:txBody>
                  <a:tcPr marL="7620" marR="7620" marT="7620" marB="0"/>
                </a:tc>
                <a:tc>
                  <a:txBody>
                    <a:bodyPr/>
                    <a:lstStyle/>
                    <a:p>
                      <a:pPr algn="just"/>
                      <a:r>
                        <a:rPr lang="en-GB" sz="1100" dirty="0"/>
                        <a:t>With arguments and No return values, Recursion, </a:t>
                      </a:r>
                      <a:r>
                        <a:rPr lang="en-GB" sz="1100" kern="1200" dirty="0">
                          <a:solidFill>
                            <a:schemeClr val="tx1"/>
                          </a:solidFill>
                          <a:latin typeface="+mn-lt"/>
                          <a:ea typeface="+mn-ea"/>
                          <a:cs typeface="+mn-cs"/>
                        </a:rPr>
                        <a:t>Argument type functions, Default arguments functions, Required arguments functions, Keyword arguments functions, Variable arguments function</a:t>
                      </a:r>
                      <a:endParaRPr lang="en-IN" sz="1100" kern="1200" dirty="0">
                        <a:solidFill>
                          <a:schemeClr val="tx1"/>
                        </a:solidFill>
                        <a:latin typeface="+mn-lt"/>
                        <a:ea typeface="+mn-ea"/>
                        <a:cs typeface="+mn-cs"/>
                      </a:endParaRPr>
                    </a:p>
                  </a:txBody>
                  <a:tcPr/>
                </a:tc>
                <a:tc>
                  <a:txBody>
                    <a:bodyPr/>
                    <a:lstStyle/>
                    <a:p>
                      <a:pPr marL="0" algn="ctr" defTabSz="914400" rtl="0" eaLnBrk="1" fontAlgn="t" latinLnBrk="0" hangingPunct="1"/>
                      <a:r>
                        <a:rPr lang="en-IN" sz="1100" b="1" kern="1200" dirty="0">
                          <a:solidFill>
                            <a:schemeClr val="tx1"/>
                          </a:solidFill>
                          <a:latin typeface="+mn-lt"/>
                          <a:ea typeface="+mn-ea"/>
                          <a:cs typeface="+mn-cs"/>
                        </a:rPr>
                        <a:t>Inner classes</a:t>
                      </a:r>
                    </a:p>
                  </a:txBody>
                  <a:tcPr marL="7620" marR="7620" marT="7620" marB="0"/>
                </a:tc>
                <a:tc>
                  <a:txBody>
                    <a:bodyPr/>
                    <a:lstStyle/>
                    <a:p>
                      <a:r>
                        <a:rPr lang="en-GB" sz="1100" dirty="0"/>
                        <a:t>Basic syntax of inner class, Advantages of Inner classes, Access class level members of inner classes, Access object level members of inner classes, Local inner classes, Complex inner classes, Accessing data of inner classes.</a:t>
                      </a:r>
                      <a:endParaRPr lang="en-IN" sz="1100" dirty="0"/>
                    </a:p>
                  </a:txBody>
                  <a:tcPr/>
                </a:tc>
                <a:extLst>
                  <a:ext uri="{0D108BD9-81ED-4DB2-BD59-A6C34878D82A}">
                    <a16:rowId xmlns:a16="http://schemas.microsoft.com/office/drawing/2014/main" val="2893254142"/>
                  </a:ext>
                </a:extLst>
              </a:tr>
              <a:tr h="370840">
                <a:tc>
                  <a:txBody>
                    <a:bodyPr/>
                    <a:lstStyle/>
                    <a:p>
                      <a:pPr algn="ctr" fontAlgn="t"/>
                      <a:r>
                        <a:rPr lang="en-IN" sz="1100" b="1" kern="1200" dirty="0">
                          <a:solidFill>
                            <a:schemeClr val="tx1"/>
                          </a:solidFill>
                          <a:latin typeface="+mn-lt"/>
                          <a:ea typeface="+mn-ea"/>
                          <a:cs typeface="+mn-cs"/>
                        </a:rPr>
                        <a:t>Operators</a:t>
                      </a:r>
                    </a:p>
                  </a:txBody>
                  <a:tcPr marL="7620" marR="7620" marT="7620" marB="0"/>
                </a:tc>
                <a:tc>
                  <a:txBody>
                    <a:bodyPr/>
                    <a:lstStyle/>
                    <a:p>
                      <a:pPr algn="just"/>
                      <a:r>
                        <a:rPr lang="en-GB" sz="1100" kern="1200" dirty="0">
                          <a:solidFill>
                            <a:schemeClr val="tx1"/>
                          </a:solidFill>
                          <a:latin typeface="+mn-lt"/>
                          <a:ea typeface="+mn-ea"/>
                          <a:cs typeface="+mn-cs"/>
                        </a:rPr>
                        <a:t>Arithmetic Operators, Relational operators, Logical operators, Bitwise operators, Shift operators</a:t>
                      </a:r>
                      <a:endParaRPr lang="en-IN" sz="1100" kern="1200" dirty="0">
                        <a:solidFill>
                          <a:schemeClr val="tx1"/>
                        </a:solidFill>
                        <a:latin typeface="+mn-lt"/>
                        <a:ea typeface="+mn-ea"/>
                        <a:cs typeface="+mn-cs"/>
                      </a:endParaRPr>
                    </a:p>
                  </a:txBody>
                  <a:tcPr/>
                </a:tc>
                <a:tc>
                  <a:txBody>
                    <a:bodyPr/>
                    <a:lstStyle/>
                    <a:p>
                      <a:pPr marL="0" algn="ctr" defTabSz="914400" rtl="0" eaLnBrk="1" fontAlgn="t" latinLnBrk="0" hangingPunct="1"/>
                      <a:r>
                        <a:rPr lang="en-IN" sz="1100" b="1" kern="1200" dirty="0">
                          <a:solidFill>
                            <a:schemeClr val="tx1"/>
                          </a:solidFill>
                          <a:latin typeface="+mn-lt"/>
                          <a:ea typeface="+mn-ea"/>
                          <a:cs typeface="+mn-cs"/>
                        </a:rPr>
                        <a:t>Regular expressions</a:t>
                      </a:r>
                    </a:p>
                  </a:txBody>
                  <a:tcPr marL="7620" marR="7620" marT="7620" marB="0"/>
                </a:tc>
                <a:tc>
                  <a:txBody>
                    <a:bodyPr/>
                    <a:lstStyle/>
                    <a:p>
                      <a:r>
                        <a:rPr lang="en-GB" sz="1100" dirty="0"/>
                        <a:t>‘re’ module, Match(), Search(), find() etc, and actual projects web scrapping</a:t>
                      </a:r>
                      <a:endParaRPr lang="en-IN" sz="1100" dirty="0"/>
                    </a:p>
                  </a:txBody>
                  <a:tcPr/>
                </a:tc>
                <a:extLst>
                  <a:ext uri="{0D108BD9-81ED-4DB2-BD59-A6C34878D82A}">
                    <a16:rowId xmlns:a16="http://schemas.microsoft.com/office/drawing/2014/main" val="3014519922"/>
                  </a:ext>
                </a:extLst>
              </a:tr>
              <a:tr h="463509">
                <a:tc>
                  <a:txBody>
                    <a:bodyPr/>
                    <a:lstStyle/>
                    <a:p>
                      <a:pPr algn="ctr" fontAlgn="t"/>
                      <a:r>
                        <a:rPr lang="en-IN" sz="1100" b="1" kern="1200" dirty="0">
                          <a:solidFill>
                            <a:schemeClr val="tx1"/>
                          </a:solidFill>
                          <a:latin typeface="+mn-lt"/>
                          <a:ea typeface="+mn-ea"/>
                          <a:cs typeface="+mn-cs"/>
                        </a:rPr>
                        <a:t>Control Statements</a:t>
                      </a:r>
                    </a:p>
                  </a:txBody>
                  <a:tcPr marL="7620" marR="7620" marT="7620" marB="0"/>
                </a:tc>
                <a:tc>
                  <a:txBody>
                    <a:bodyPr/>
                    <a:lstStyle/>
                    <a:p>
                      <a:pPr algn="just"/>
                      <a:r>
                        <a:rPr lang="en-GB" sz="1100" kern="1200" dirty="0">
                          <a:solidFill>
                            <a:schemeClr val="tx1"/>
                          </a:solidFill>
                          <a:latin typeface="+mn-lt"/>
                          <a:ea typeface="+mn-ea"/>
                          <a:cs typeface="+mn-cs"/>
                        </a:rPr>
                        <a:t>Conditional Control Statements, if, if-else, if-</a:t>
                      </a:r>
                      <a:r>
                        <a:rPr lang="en-GB" sz="1100" kern="1200" dirty="0" err="1">
                          <a:solidFill>
                            <a:schemeClr val="tx1"/>
                          </a:solidFill>
                          <a:latin typeface="+mn-lt"/>
                          <a:ea typeface="+mn-ea"/>
                          <a:cs typeface="+mn-cs"/>
                        </a:rPr>
                        <a:t>elif</a:t>
                      </a:r>
                      <a:r>
                        <a:rPr lang="en-GB" sz="1100" kern="1200" dirty="0">
                          <a:solidFill>
                            <a:schemeClr val="tx1"/>
                          </a:solidFill>
                          <a:latin typeface="+mn-lt"/>
                          <a:ea typeface="+mn-ea"/>
                          <a:cs typeface="+mn-cs"/>
                        </a:rPr>
                        <a:t>-else, nested-if, Loop Control Statements, While, For</a:t>
                      </a:r>
                      <a:endParaRPr lang="en-IN" sz="1100" kern="1200" dirty="0">
                        <a:solidFill>
                          <a:schemeClr val="tx1"/>
                        </a:solidFill>
                        <a:latin typeface="+mn-lt"/>
                        <a:ea typeface="+mn-ea"/>
                        <a:cs typeface="+mn-cs"/>
                      </a:endParaRPr>
                    </a:p>
                  </a:txBody>
                  <a:tcPr/>
                </a:tc>
                <a:tc>
                  <a:txBody>
                    <a:bodyPr/>
                    <a:lstStyle/>
                    <a:p>
                      <a:pPr marL="0" algn="ctr" defTabSz="914400" rtl="0" eaLnBrk="1" fontAlgn="t" latinLnBrk="0" hangingPunct="1"/>
                      <a:r>
                        <a:rPr lang="en-IN" sz="1100" b="1" kern="1200" dirty="0">
                          <a:solidFill>
                            <a:schemeClr val="tx1"/>
                          </a:solidFill>
                          <a:latin typeface="+mn-lt"/>
                          <a:ea typeface="+mn-ea"/>
                          <a:cs typeface="+mn-cs"/>
                        </a:rPr>
                        <a:t>Mail extraction</a:t>
                      </a:r>
                    </a:p>
                  </a:txBody>
                  <a:tcPr marL="7620" marR="7620" marT="7620" marB="0"/>
                </a:tc>
                <a:tc>
                  <a:txBody>
                    <a:bodyPr/>
                    <a:lstStyle/>
                    <a:p>
                      <a:r>
                        <a:rPr lang="en-IN" sz="1100" dirty="0"/>
                        <a:t>Date extraction, Mobile number extraction, Vehicle number extraction, zoom chat analysis </a:t>
                      </a:r>
                      <a:r>
                        <a:rPr lang="en-IN" sz="1100" dirty="0" err="1"/>
                        <a:t>realtime</a:t>
                      </a:r>
                      <a:r>
                        <a:rPr lang="en-IN" sz="1100" dirty="0"/>
                        <a:t>.</a:t>
                      </a:r>
                    </a:p>
                  </a:txBody>
                  <a:tcPr/>
                </a:tc>
                <a:extLst>
                  <a:ext uri="{0D108BD9-81ED-4DB2-BD59-A6C34878D82A}">
                    <a16:rowId xmlns:a16="http://schemas.microsoft.com/office/drawing/2014/main" val="6514344"/>
                  </a:ext>
                </a:extLst>
              </a:tr>
              <a:tr h="625292">
                <a:tc>
                  <a:txBody>
                    <a:bodyPr/>
                    <a:lstStyle/>
                    <a:p>
                      <a:pPr algn="ctr" fontAlgn="t"/>
                      <a:r>
                        <a:rPr lang="en-IN" sz="1100" b="1" kern="1200" dirty="0">
                          <a:solidFill>
                            <a:schemeClr val="tx1"/>
                          </a:solidFill>
                          <a:latin typeface="+mn-lt"/>
                          <a:ea typeface="+mn-ea"/>
                          <a:cs typeface="+mn-cs"/>
                        </a:rPr>
                        <a:t>Branching Statements</a:t>
                      </a:r>
                    </a:p>
                  </a:txBody>
                  <a:tcPr marL="7620" marR="7620" marT="7620" marB="0"/>
                </a:tc>
                <a:tc>
                  <a:txBody>
                    <a:bodyPr/>
                    <a:lstStyle/>
                    <a:p>
                      <a:pPr algn="just" fontAlgn="t"/>
                      <a:r>
                        <a:rPr lang="en-IN" sz="1100" kern="1200" dirty="0">
                          <a:solidFill>
                            <a:schemeClr val="tx1"/>
                          </a:solidFill>
                          <a:latin typeface="+mn-lt"/>
                          <a:ea typeface="+mn-ea"/>
                          <a:cs typeface="+mn-cs"/>
                        </a:rPr>
                        <a:t>  Break, Continue, pass, return, exit</a:t>
                      </a:r>
                    </a:p>
                  </a:txBody>
                  <a:tcPr marL="7620" marR="7620" marT="7620" marB="0"/>
                </a:tc>
                <a:tc>
                  <a:txBody>
                    <a:bodyPr/>
                    <a:lstStyle/>
                    <a:p>
                      <a:pPr algn="ctr" fontAlgn="t"/>
                      <a:r>
                        <a:rPr lang="en-GB" sz="1100" b="1" kern="1200" dirty="0">
                          <a:solidFill>
                            <a:schemeClr val="tx1"/>
                          </a:solidFill>
                          <a:latin typeface="+mn-lt"/>
                          <a:ea typeface="+mn-ea"/>
                          <a:cs typeface="+mn-cs"/>
                        </a:rPr>
                        <a:t>Expressions using operators and symbols</a:t>
                      </a:r>
                    </a:p>
                  </a:txBody>
                  <a:tcPr marL="7620" marR="7620" marT="7620" marB="0"/>
                </a:tc>
                <a:tc>
                  <a:txBody>
                    <a:bodyPr/>
                    <a:lstStyle/>
                    <a:p>
                      <a:r>
                        <a:rPr lang="en-GB" sz="1100" dirty="0"/>
                        <a:t>Split string into characters, Split string into words, Lambda expressions</a:t>
                      </a:r>
                      <a:endParaRPr lang="en-IN" sz="1100" dirty="0"/>
                    </a:p>
                  </a:txBody>
                  <a:tcPr/>
                </a:tc>
                <a:extLst>
                  <a:ext uri="{0D108BD9-81ED-4DB2-BD59-A6C34878D82A}">
                    <a16:rowId xmlns:a16="http://schemas.microsoft.com/office/drawing/2014/main" val="875445280"/>
                  </a:ext>
                </a:extLst>
              </a:tr>
              <a:tr h="370840">
                <a:tc>
                  <a:txBody>
                    <a:bodyPr/>
                    <a:lstStyle/>
                    <a:p>
                      <a:pPr algn="ctr" fontAlgn="t"/>
                      <a:r>
                        <a:rPr lang="en-IN" sz="1100" b="1" kern="1200" dirty="0">
                          <a:solidFill>
                            <a:schemeClr val="tx1"/>
                          </a:solidFill>
                          <a:latin typeface="+mn-lt"/>
                          <a:ea typeface="+mn-ea"/>
                          <a:cs typeface="+mn-cs"/>
                        </a:rPr>
                        <a:t>Exception Handling</a:t>
                      </a:r>
                    </a:p>
                  </a:txBody>
                  <a:tcPr marL="7620" marR="7620" marT="7620" marB="0"/>
                </a:tc>
                <a:tc>
                  <a:txBody>
                    <a:bodyPr/>
                    <a:lstStyle/>
                    <a:p>
                      <a:pPr algn="just"/>
                      <a:r>
                        <a:rPr lang="en-GB" sz="1100" kern="1200" dirty="0">
                          <a:solidFill>
                            <a:schemeClr val="tx1"/>
                          </a:solidFill>
                          <a:latin typeface="+mn-lt"/>
                          <a:ea typeface="+mn-ea"/>
                          <a:cs typeface="+mn-cs"/>
                        </a:rPr>
                        <a:t>Introduction, The need of exception handling, Getting exceptions, Default exception handler, Handling exception, Try, Except</a:t>
                      </a:r>
                      <a:endParaRPr lang="en-IN" sz="1100" kern="1200" dirty="0">
                        <a:solidFill>
                          <a:schemeClr val="tx1"/>
                        </a:solidFill>
                        <a:latin typeface="+mn-lt"/>
                        <a:ea typeface="+mn-ea"/>
                        <a:cs typeface="+mn-cs"/>
                      </a:endParaRPr>
                    </a:p>
                  </a:txBody>
                  <a:tcPr/>
                </a:tc>
                <a:tc>
                  <a:txBody>
                    <a:bodyPr/>
                    <a:lstStyle/>
                    <a:p>
                      <a:pPr algn="ctr" fontAlgn="t"/>
                      <a:r>
                        <a:rPr lang="en-IN" sz="1100" b="1" kern="1200" dirty="0">
                          <a:solidFill>
                            <a:schemeClr val="tx1"/>
                          </a:solidFill>
                          <a:latin typeface="+mn-lt"/>
                          <a:ea typeface="+mn-ea"/>
                          <a:cs typeface="+mn-cs"/>
                        </a:rPr>
                        <a:t>String handling using regex</a:t>
                      </a:r>
                    </a:p>
                  </a:txBody>
                  <a:tcPr marL="7620" marR="7620" marT="7620" marB="0"/>
                </a:tc>
                <a:tc>
                  <a:txBody>
                    <a:bodyPr/>
                    <a:lstStyle/>
                    <a:p>
                      <a:r>
                        <a:rPr lang="en-GB" sz="1100" dirty="0"/>
                        <a:t>Introduction to Strings, Indexing and Slicing, Special operators in String handling, Old style String formatting, String library methods, Quotes and Escape characters in a String representation, String Immutability, Logical programs using Strings</a:t>
                      </a:r>
                      <a:endParaRPr lang="en-IN" sz="1100" dirty="0"/>
                    </a:p>
                  </a:txBody>
                  <a:tcPr/>
                </a:tc>
                <a:extLst>
                  <a:ext uri="{0D108BD9-81ED-4DB2-BD59-A6C34878D82A}">
                    <a16:rowId xmlns:a16="http://schemas.microsoft.com/office/drawing/2014/main" val="2801080890"/>
                  </a:ext>
                </a:extLst>
              </a:tr>
            </a:tbl>
          </a:graphicData>
        </a:graphic>
      </p:graphicFrame>
    </p:spTree>
    <p:extLst>
      <p:ext uri="{BB962C8B-B14F-4D97-AF65-F5344CB8AC3E}">
        <p14:creationId xmlns:p14="http://schemas.microsoft.com/office/powerpoint/2010/main" val="14940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sp>
        <p:nvSpPr>
          <p:cNvPr id="34" name="Title 33">
            <a:extLst>
              <a:ext uri="{FF2B5EF4-FFF2-40B4-BE49-F238E27FC236}">
                <a16:creationId xmlns:a16="http://schemas.microsoft.com/office/drawing/2014/main" id="{6E3B6850-9C3F-4D0B-8E91-7D55A59562D3}"/>
              </a:ext>
            </a:extLst>
          </p:cNvPr>
          <p:cNvSpPr>
            <a:spLocks noGrp="1"/>
          </p:cNvSpPr>
          <p:nvPr>
            <p:ph type="title"/>
          </p:nvPr>
        </p:nvSpPr>
        <p:spPr/>
        <p:txBody>
          <a:bodyPr/>
          <a:lstStyle/>
          <a:p>
            <a:r>
              <a:rPr lang="en-IN" dirty="0"/>
              <a:t>Program Curriculum</a:t>
            </a:r>
          </a:p>
        </p:txBody>
      </p:sp>
      <p:graphicFrame>
        <p:nvGraphicFramePr>
          <p:cNvPr id="2" name="Table 3">
            <a:extLst>
              <a:ext uri="{FF2B5EF4-FFF2-40B4-BE49-F238E27FC236}">
                <a16:creationId xmlns:a16="http://schemas.microsoft.com/office/drawing/2014/main" id="{653F30C4-C5C4-4E95-B422-9378E3B09ADD}"/>
              </a:ext>
            </a:extLst>
          </p:cNvPr>
          <p:cNvGraphicFramePr>
            <a:graphicFrameLocks noGrp="1"/>
          </p:cNvGraphicFramePr>
          <p:nvPr>
            <p:extLst>
              <p:ext uri="{D42A27DB-BD31-4B8C-83A1-F6EECF244321}">
                <p14:modId xmlns:p14="http://schemas.microsoft.com/office/powerpoint/2010/main" val="4226648930"/>
              </p:ext>
            </p:extLst>
          </p:nvPr>
        </p:nvGraphicFramePr>
        <p:xfrm>
          <a:off x="656948" y="1327117"/>
          <a:ext cx="10930616" cy="5311358"/>
        </p:xfrm>
        <a:graphic>
          <a:graphicData uri="http://schemas.openxmlformats.org/drawingml/2006/table">
            <a:tbl>
              <a:tblPr firstRow="1" bandRow="1"/>
              <a:tblGrid>
                <a:gridCol w="1500326">
                  <a:extLst>
                    <a:ext uri="{9D8B030D-6E8A-4147-A177-3AD203B41FA5}">
                      <a16:colId xmlns:a16="http://schemas.microsoft.com/office/drawing/2014/main" val="3043837479"/>
                    </a:ext>
                  </a:extLst>
                </a:gridCol>
                <a:gridCol w="3462291">
                  <a:extLst>
                    <a:ext uri="{9D8B030D-6E8A-4147-A177-3AD203B41FA5}">
                      <a16:colId xmlns:a16="http://schemas.microsoft.com/office/drawing/2014/main" val="333372693"/>
                    </a:ext>
                  </a:extLst>
                </a:gridCol>
                <a:gridCol w="1251752">
                  <a:extLst>
                    <a:ext uri="{9D8B030D-6E8A-4147-A177-3AD203B41FA5}">
                      <a16:colId xmlns:a16="http://schemas.microsoft.com/office/drawing/2014/main" val="1887063572"/>
                    </a:ext>
                  </a:extLst>
                </a:gridCol>
                <a:gridCol w="4716247">
                  <a:extLst>
                    <a:ext uri="{9D8B030D-6E8A-4147-A177-3AD203B41FA5}">
                      <a16:colId xmlns:a16="http://schemas.microsoft.com/office/drawing/2014/main" val="3037852850"/>
                    </a:ext>
                  </a:extLst>
                </a:gridCol>
              </a:tblGrid>
              <a:tr h="368518">
                <a:tc>
                  <a:txBody>
                    <a:bodyPr/>
                    <a:lstStyle/>
                    <a:p>
                      <a:pPr algn="ctr"/>
                      <a:r>
                        <a:rPr lang="en-IN" dirty="0"/>
                        <a:t>Topic</a:t>
                      </a:r>
                    </a:p>
                  </a:txBody>
                  <a:tcPr/>
                </a:tc>
                <a:tc>
                  <a:txBody>
                    <a:bodyPr/>
                    <a:lstStyle/>
                    <a:p>
                      <a:pPr algn="ctr"/>
                      <a:r>
                        <a:rPr lang="en-IN" dirty="0"/>
                        <a:t>Sub-Topic</a:t>
                      </a:r>
                    </a:p>
                  </a:txBody>
                  <a:tcPr/>
                </a:tc>
                <a:tc>
                  <a:txBody>
                    <a:bodyPr/>
                    <a:lstStyle/>
                    <a:p>
                      <a:pPr algn="ctr"/>
                      <a:r>
                        <a:rPr lang="en-IN" dirty="0"/>
                        <a:t>Topic</a:t>
                      </a:r>
                    </a:p>
                  </a:txBody>
                  <a:tcPr/>
                </a:tc>
                <a:tc>
                  <a:txBody>
                    <a:bodyPr/>
                    <a:lstStyle/>
                    <a:p>
                      <a:pPr algn="ctr"/>
                      <a:r>
                        <a:rPr lang="en-IN" dirty="0"/>
                        <a:t>Sub-Topic</a:t>
                      </a:r>
                    </a:p>
                  </a:txBody>
                  <a:tcPr/>
                </a:tc>
                <a:extLst>
                  <a:ext uri="{0D108BD9-81ED-4DB2-BD59-A6C34878D82A}">
                    <a16:rowId xmlns:a16="http://schemas.microsoft.com/office/drawing/2014/main" val="3723228495"/>
                  </a:ext>
                </a:extLst>
              </a:tr>
              <a:tr h="370840">
                <a:tc>
                  <a:txBody>
                    <a:bodyPr/>
                    <a:lstStyle/>
                    <a:p>
                      <a:pPr algn="ctr" fontAlgn="t"/>
                      <a:r>
                        <a:rPr lang="en-IN" sz="1100" b="1" kern="1200" dirty="0">
                          <a:solidFill>
                            <a:schemeClr val="tx1"/>
                          </a:solidFill>
                          <a:latin typeface="+mn-lt"/>
                          <a:ea typeface="+mn-ea"/>
                          <a:cs typeface="+mn-cs"/>
                        </a:rPr>
                        <a:t>Object-Oriented Programming</a:t>
                      </a:r>
                    </a:p>
                  </a:txBody>
                  <a:tcPr marL="7620" marR="7620" marT="7620" marB="0"/>
                </a:tc>
                <a:tc>
                  <a:txBody>
                    <a:bodyPr/>
                    <a:lstStyle/>
                    <a:p>
                      <a:pPr algn="just"/>
                      <a:r>
                        <a:rPr lang="en-GB" sz="1100" kern="1200" dirty="0">
                          <a:solidFill>
                            <a:schemeClr val="tx1"/>
                          </a:solidFill>
                          <a:latin typeface="+mn-lt"/>
                          <a:ea typeface="+mn-ea"/>
                          <a:cs typeface="+mn-cs"/>
                        </a:rPr>
                        <a:t>Introduction to OOPs, Classes, Objects, Structure to OOP application, Contexts of OOP application, Class level members, Object level members, self variable, Constructor and Initialization of object</a:t>
                      </a:r>
                      <a:endParaRPr lang="en-IN" sz="1100" kern="1200" dirty="0">
                        <a:solidFill>
                          <a:schemeClr val="tx1"/>
                        </a:solidFill>
                        <a:latin typeface="+mn-lt"/>
                        <a:ea typeface="+mn-ea"/>
                        <a:cs typeface="+mn-cs"/>
                      </a:endParaRPr>
                    </a:p>
                  </a:txBody>
                  <a:tcPr/>
                </a:tc>
                <a:tc>
                  <a:txBody>
                    <a:bodyPr/>
                    <a:lstStyle/>
                    <a:p>
                      <a:pPr marL="0" algn="ctr" defTabSz="914400" rtl="0" eaLnBrk="1" fontAlgn="t" latinLnBrk="0" hangingPunct="1"/>
                      <a:r>
                        <a:rPr lang="en-GB" sz="1100" b="1" kern="1200" dirty="0">
                          <a:solidFill>
                            <a:schemeClr val="tx1"/>
                          </a:solidFill>
                          <a:latin typeface="+mn-lt"/>
                          <a:ea typeface="+mn-ea"/>
                          <a:cs typeface="+mn-cs"/>
                        </a:rPr>
                        <a:t>List</a:t>
                      </a:r>
                    </a:p>
                  </a:txBody>
                  <a:tcPr marL="7620" marR="7620" marT="7620" marB="0"/>
                </a:tc>
                <a:tc>
                  <a:txBody>
                    <a:bodyPr/>
                    <a:lstStyle/>
                    <a:p>
                      <a:pPr marL="0" algn="just" defTabSz="914400" rtl="0" eaLnBrk="1" latinLnBrk="0" hangingPunct="1"/>
                      <a:r>
                        <a:rPr lang="en-GB" sz="1100" kern="1200" dirty="0">
                          <a:solidFill>
                            <a:schemeClr val="tx1"/>
                          </a:solidFill>
                          <a:latin typeface="+mn-lt"/>
                          <a:ea typeface="+mn-ea"/>
                          <a:cs typeface="+mn-cs"/>
                        </a:rPr>
                        <a:t>Create a list, Adding elements, Deleting elements, Pre-defined functionality of List, Nested List, Immutability and Mutability of List</a:t>
                      </a:r>
                      <a:endParaRPr lang="en-IN" sz="1100" kern="1200" dirty="0">
                        <a:solidFill>
                          <a:schemeClr val="tx1"/>
                        </a:solidFill>
                        <a:latin typeface="+mn-lt"/>
                        <a:ea typeface="+mn-ea"/>
                        <a:cs typeface="+mn-cs"/>
                      </a:endParaRPr>
                    </a:p>
                  </a:txBody>
                  <a:tcPr/>
                </a:tc>
                <a:extLst>
                  <a:ext uri="{0D108BD9-81ED-4DB2-BD59-A6C34878D82A}">
                    <a16:rowId xmlns:a16="http://schemas.microsoft.com/office/drawing/2014/main" val="2888975917"/>
                  </a:ext>
                </a:extLst>
              </a:tr>
              <a:tr h="370840">
                <a:tc>
                  <a:txBody>
                    <a:bodyPr/>
                    <a:lstStyle/>
                    <a:p>
                      <a:pPr algn="ctr" fontAlgn="t"/>
                      <a:r>
                        <a:rPr lang="en-IN" sz="1100" b="1" kern="1200" dirty="0">
                          <a:solidFill>
                            <a:schemeClr val="tx1"/>
                          </a:solidFill>
                          <a:latin typeface="+mn-lt"/>
                          <a:ea typeface="+mn-ea"/>
                          <a:cs typeface="+mn-cs"/>
                        </a:rPr>
                        <a:t>Access modifiers</a:t>
                      </a:r>
                    </a:p>
                  </a:txBody>
                  <a:tcPr marL="7620" marR="7620" marT="7620" marB="0"/>
                </a:tc>
                <a:tc>
                  <a:txBody>
                    <a:bodyPr/>
                    <a:lstStyle/>
                    <a:p>
                      <a:pPr algn="just"/>
                      <a:r>
                        <a:rPr lang="en-GB" sz="1100" kern="1200" dirty="0">
                          <a:solidFill>
                            <a:schemeClr val="tx1"/>
                          </a:solidFill>
                          <a:latin typeface="+mn-lt"/>
                          <a:ea typeface="+mn-ea"/>
                          <a:cs typeface="+mn-cs"/>
                        </a:rPr>
                        <a:t>Private, Protected, Public, Program codes.</a:t>
                      </a:r>
                      <a:endParaRPr lang="en-IN" sz="1100" kern="1200" dirty="0">
                        <a:solidFill>
                          <a:schemeClr val="tx1"/>
                        </a:solidFill>
                        <a:latin typeface="+mn-lt"/>
                        <a:ea typeface="+mn-ea"/>
                        <a:cs typeface="+mn-cs"/>
                      </a:endParaRPr>
                    </a:p>
                  </a:txBody>
                  <a:tcPr/>
                </a:tc>
                <a:tc>
                  <a:txBody>
                    <a:bodyPr/>
                    <a:lstStyle/>
                    <a:p>
                      <a:pPr marL="0" algn="ctr" defTabSz="914400" rtl="0" eaLnBrk="1" latinLnBrk="0" hangingPunct="1"/>
                      <a:r>
                        <a:rPr lang="en-IN" sz="1100" b="1" kern="1200" dirty="0">
                          <a:solidFill>
                            <a:schemeClr val="tx1"/>
                          </a:solidFill>
                          <a:latin typeface="+mn-lt"/>
                          <a:ea typeface="+mn-ea"/>
                          <a:cs typeface="+mn-cs"/>
                        </a:rPr>
                        <a:t>Set</a:t>
                      </a:r>
                    </a:p>
                  </a:txBody>
                  <a:tcPr/>
                </a:tc>
                <a:tc>
                  <a:txBody>
                    <a:bodyPr/>
                    <a:lstStyle/>
                    <a:p>
                      <a:pPr marL="0" algn="just" defTabSz="914400" rtl="0" eaLnBrk="1" latinLnBrk="0" hangingPunct="1"/>
                      <a:r>
                        <a:rPr lang="en-GB" sz="1100" kern="1200" dirty="0">
                          <a:solidFill>
                            <a:schemeClr val="tx1"/>
                          </a:solidFill>
                          <a:latin typeface="+mn-lt"/>
                          <a:ea typeface="+mn-ea"/>
                          <a:cs typeface="+mn-cs"/>
                        </a:rPr>
                        <a:t>The functionality of Set object, Frozen set, Dictionaries, Create a dictionary, Adding elements</a:t>
                      </a:r>
                      <a:endParaRPr lang="en-IN" sz="1100" kern="1200" dirty="0">
                        <a:solidFill>
                          <a:schemeClr val="tx1"/>
                        </a:solidFill>
                        <a:latin typeface="+mn-lt"/>
                        <a:ea typeface="+mn-ea"/>
                        <a:cs typeface="+mn-cs"/>
                      </a:endParaRPr>
                    </a:p>
                  </a:txBody>
                  <a:tcPr/>
                </a:tc>
                <a:extLst>
                  <a:ext uri="{0D108BD9-81ED-4DB2-BD59-A6C34878D82A}">
                    <a16:rowId xmlns:a16="http://schemas.microsoft.com/office/drawing/2014/main" val="2466028547"/>
                  </a:ext>
                </a:extLst>
              </a:tr>
              <a:tr h="370840">
                <a:tc>
                  <a:txBody>
                    <a:bodyPr/>
                    <a:lstStyle/>
                    <a:p>
                      <a:pPr algn="ctr" fontAlgn="t"/>
                      <a:r>
                        <a:rPr lang="en-IN" sz="1100" b="1" kern="1200" dirty="0">
                          <a:solidFill>
                            <a:schemeClr val="tx1"/>
                          </a:solidFill>
                          <a:latin typeface="+mn-lt"/>
                          <a:ea typeface="+mn-ea"/>
                          <a:cs typeface="+mn-cs"/>
                        </a:rPr>
                        <a:t>Encapsulation</a:t>
                      </a:r>
                    </a:p>
                  </a:txBody>
                  <a:tcPr marL="7620" marR="7620" marT="7620" marB="0"/>
                </a:tc>
                <a:tc>
                  <a:txBody>
                    <a:bodyPr/>
                    <a:lstStyle/>
                    <a:p>
                      <a:pPr algn="just"/>
                      <a:r>
                        <a:rPr lang="en-GB" sz="1100" kern="1200" dirty="0">
                          <a:solidFill>
                            <a:schemeClr val="tx1"/>
                          </a:solidFill>
                          <a:latin typeface="+mn-lt"/>
                          <a:ea typeface="+mn-ea"/>
                          <a:cs typeface="+mn-cs"/>
                        </a:rPr>
                        <a:t>Rules, Implementation, Abstraction, Polymorphism</a:t>
                      </a:r>
                      <a:endParaRPr lang="en-IN" sz="1100" kern="1200" dirty="0">
                        <a:solidFill>
                          <a:schemeClr val="tx1"/>
                        </a:solidFill>
                        <a:latin typeface="+mn-lt"/>
                        <a:ea typeface="+mn-ea"/>
                        <a:cs typeface="+mn-cs"/>
                      </a:endParaRPr>
                    </a:p>
                  </a:txBody>
                  <a:tcPr/>
                </a:tc>
                <a:tc>
                  <a:txBody>
                    <a:bodyPr/>
                    <a:lstStyle/>
                    <a:p>
                      <a:pPr marL="0" algn="ctr" defTabSz="914400" rtl="0" eaLnBrk="1" fontAlgn="t" latinLnBrk="0" hangingPunct="1"/>
                      <a:r>
                        <a:rPr lang="en-IN" sz="1100" b="1" kern="1200" dirty="0" err="1">
                          <a:solidFill>
                            <a:schemeClr val="tx1"/>
                          </a:solidFill>
                          <a:latin typeface="+mn-lt"/>
                          <a:ea typeface="+mn-ea"/>
                          <a:cs typeface="+mn-cs"/>
                        </a:rPr>
                        <a:t>Dict</a:t>
                      </a:r>
                      <a:endParaRPr lang="en-IN" sz="1100" b="1" kern="1200" dirty="0">
                        <a:solidFill>
                          <a:schemeClr val="tx1"/>
                        </a:solidFill>
                        <a:latin typeface="+mn-lt"/>
                        <a:ea typeface="+mn-ea"/>
                        <a:cs typeface="+mn-cs"/>
                      </a:endParaRPr>
                    </a:p>
                  </a:txBody>
                  <a:tcPr marL="7620" marR="7620" marT="7620" marB="0"/>
                </a:tc>
                <a:tc>
                  <a:txBody>
                    <a:bodyPr/>
                    <a:lstStyle/>
                    <a:p>
                      <a:pPr algn="just"/>
                      <a:r>
                        <a:rPr lang="en-GB" sz="1100" dirty="0"/>
                        <a:t>Pre-defined functions of </a:t>
                      </a:r>
                      <a:r>
                        <a:rPr lang="en-GB" sz="1100" dirty="0" err="1"/>
                        <a:t>Dict</a:t>
                      </a:r>
                      <a:r>
                        <a:rPr lang="en-GB" sz="1100" dirty="0"/>
                        <a:t> class, Programs using Collection types, </a:t>
                      </a:r>
                      <a:endParaRPr lang="en-IN" sz="1100" dirty="0"/>
                    </a:p>
                  </a:txBody>
                  <a:tcPr/>
                </a:tc>
                <a:extLst>
                  <a:ext uri="{0D108BD9-81ED-4DB2-BD59-A6C34878D82A}">
                    <a16:rowId xmlns:a16="http://schemas.microsoft.com/office/drawing/2014/main" val="2893254142"/>
                  </a:ext>
                </a:extLst>
              </a:tr>
              <a:tr h="358510">
                <a:tc>
                  <a:txBody>
                    <a:bodyPr/>
                    <a:lstStyle/>
                    <a:p>
                      <a:pPr algn="ctr" fontAlgn="t"/>
                      <a:r>
                        <a:rPr lang="en-IN" sz="1100" b="1" kern="1200" dirty="0">
                          <a:solidFill>
                            <a:schemeClr val="tx1"/>
                          </a:solidFill>
                          <a:latin typeface="+mn-lt"/>
                          <a:ea typeface="+mn-ea"/>
                          <a:cs typeface="+mn-cs"/>
                        </a:rPr>
                        <a:t>Inheritance</a:t>
                      </a:r>
                    </a:p>
                  </a:txBody>
                  <a:tcPr marL="7620" marR="7620" marT="7620" marB="0"/>
                </a:tc>
                <a:tc>
                  <a:txBody>
                    <a:bodyPr/>
                    <a:lstStyle/>
                    <a:p>
                      <a:pPr algn="just"/>
                      <a:r>
                        <a:rPr lang="en-GB" sz="1100" kern="1200" dirty="0">
                          <a:solidFill>
                            <a:schemeClr val="tx1"/>
                          </a:solidFill>
                          <a:latin typeface="+mn-lt"/>
                          <a:ea typeface="+mn-ea"/>
                          <a:cs typeface="+mn-cs"/>
                        </a:rPr>
                        <a:t>Introduction, Types of Inheritance, Single inheritance, Multi-Level inheritance, Method overriding, Object initialization using constructor, Multiple inheritances, Hierarchical inheritance, Method overriding in Multi-level inheritance</a:t>
                      </a:r>
                      <a:endParaRPr lang="en-IN" sz="1100" kern="1200" dirty="0">
                        <a:solidFill>
                          <a:schemeClr val="tx1"/>
                        </a:solidFill>
                        <a:latin typeface="+mn-lt"/>
                        <a:ea typeface="+mn-ea"/>
                        <a:cs typeface="+mn-cs"/>
                      </a:endParaRPr>
                    </a:p>
                  </a:txBody>
                  <a:tcPr/>
                </a:tc>
                <a:tc>
                  <a:txBody>
                    <a:bodyPr/>
                    <a:lstStyle/>
                    <a:p>
                      <a:pPr marL="0" algn="ctr" defTabSz="914400" rtl="0" eaLnBrk="1" fontAlgn="t" latinLnBrk="0" hangingPunct="1"/>
                      <a:r>
                        <a:rPr lang="en-IN" sz="1100" b="1" kern="1200" dirty="0">
                          <a:solidFill>
                            <a:schemeClr val="tx1"/>
                          </a:solidFill>
                          <a:latin typeface="+mn-lt"/>
                          <a:ea typeface="+mn-ea"/>
                          <a:cs typeface="+mn-cs"/>
                        </a:rPr>
                        <a:t>Garbage </a:t>
                      </a:r>
                    </a:p>
                    <a:p>
                      <a:pPr marL="0" algn="ctr" defTabSz="914400" rtl="0" eaLnBrk="1" fontAlgn="t" latinLnBrk="0" hangingPunct="1"/>
                      <a:r>
                        <a:rPr lang="en-IN" sz="1100" b="1" kern="1200" dirty="0">
                          <a:solidFill>
                            <a:schemeClr val="tx1"/>
                          </a:solidFill>
                          <a:latin typeface="+mn-lt"/>
                          <a:ea typeface="+mn-ea"/>
                          <a:cs typeface="+mn-cs"/>
                        </a:rPr>
                        <a:t>collection </a:t>
                      </a:r>
                    </a:p>
                  </a:txBody>
                  <a:tcPr marL="7620" marR="7620" marT="7620" marB="0"/>
                </a:tc>
                <a:tc>
                  <a:txBody>
                    <a:bodyPr/>
                    <a:lstStyle/>
                    <a:p>
                      <a:pPr algn="just"/>
                      <a:r>
                        <a:rPr lang="en-GB" sz="1100" dirty="0"/>
                        <a:t>Introduction, Importance of manual GC, Self-referenced objects, ‘</a:t>
                      </a:r>
                      <a:r>
                        <a:rPr lang="en-GB" sz="1100" dirty="0" err="1"/>
                        <a:t>gc</a:t>
                      </a:r>
                      <a:r>
                        <a:rPr lang="en-GB" sz="1100" dirty="0"/>
                        <a:t>’ module, Collect() method, Threshold function</a:t>
                      </a:r>
                      <a:endParaRPr lang="en-IN" sz="1100" dirty="0"/>
                    </a:p>
                  </a:txBody>
                  <a:tcPr/>
                </a:tc>
                <a:extLst>
                  <a:ext uri="{0D108BD9-81ED-4DB2-BD59-A6C34878D82A}">
                    <a16:rowId xmlns:a16="http://schemas.microsoft.com/office/drawing/2014/main" val="3014519922"/>
                  </a:ext>
                </a:extLst>
              </a:tr>
              <a:tr h="408369">
                <a:tc>
                  <a:txBody>
                    <a:bodyPr/>
                    <a:lstStyle/>
                    <a:p>
                      <a:pPr algn="ctr" fontAlgn="t"/>
                      <a:r>
                        <a:rPr lang="en-IN" sz="1100" b="1" kern="1200" dirty="0">
                          <a:solidFill>
                            <a:schemeClr val="tx1"/>
                          </a:solidFill>
                          <a:latin typeface="+mn-lt"/>
                          <a:ea typeface="+mn-ea"/>
                          <a:cs typeface="+mn-cs"/>
                        </a:rPr>
                        <a:t>Modules</a:t>
                      </a:r>
                    </a:p>
                  </a:txBody>
                  <a:tcPr marL="7620" marR="7620" marT="7620" marB="0"/>
                </a:tc>
                <a:tc>
                  <a:txBody>
                    <a:bodyPr/>
                    <a:lstStyle/>
                    <a:p>
                      <a:pPr algn="just"/>
                      <a:r>
                        <a:rPr lang="en-GB" sz="1100" kern="1200" dirty="0">
                          <a:solidFill>
                            <a:schemeClr val="tx1"/>
                          </a:solidFill>
                          <a:latin typeface="+mn-lt"/>
                          <a:ea typeface="+mn-ea"/>
                          <a:cs typeface="+mn-cs"/>
                        </a:rPr>
                        <a:t>Introduction, Importance of Modularity programming, Import keyword, User defined modules creation, Function based modules, Classes based modules, Connecting modules, ‘from’ keyword.</a:t>
                      </a:r>
                      <a:endParaRPr lang="en-IN" sz="1100" kern="1200" dirty="0">
                        <a:solidFill>
                          <a:schemeClr val="tx1"/>
                        </a:solidFill>
                        <a:latin typeface="+mn-lt"/>
                        <a:ea typeface="+mn-ea"/>
                        <a:cs typeface="+mn-cs"/>
                      </a:endParaRPr>
                    </a:p>
                  </a:txBody>
                  <a:tcPr/>
                </a:tc>
                <a:tc>
                  <a:txBody>
                    <a:bodyPr/>
                    <a:lstStyle/>
                    <a:p>
                      <a:pPr marL="0" algn="ctr" defTabSz="914400" rtl="0" eaLnBrk="1" fontAlgn="t" latinLnBrk="0" hangingPunct="1"/>
                      <a:r>
                        <a:rPr lang="en-IN" sz="1100" b="1" kern="1200" dirty="0">
                          <a:solidFill>
                            <a:schemeClr val="tx1"/>
                          </a:solidFill>
                          <a:latin typeface="+mn-lt"/>
                          <a:ea typeface="+mn-ea"/>
                          <a:cs typeface="+mn-cs"/>
                        </a:rPr>
                        <a:t>DBMS Using Python</a:t>
                      </a:r>
                    </a:p>
                  </a:txBody>
                  <a:tcPr marL="7620" marR="7620" marT="7620" marB="0"/>
                </a:tc>
                <a:tc>
                  <a:txBody>
                    <a:bodyPr/>
                    <a:lstStyle/>
                    <a:p>
                      <a:pPr algn="just"/>
                      <a:r>
                        <a:rPr lang="en-IN" sz="1100" dirty="0"/>
                        <a:t>Introduction to </a:t>
                      </a:r>
                      <a:r>
                        <a:rPr lang="en-IN" sz="1100" dirty="0" err="1"/>
                        <a:t>Mysql</a:t>
                      </a:r>
                      <a:r>
                        <a:rPr lang="en-IN" sz="1100" dirty="0"/>
                        <a:t>, </a:t>
                      </a:r>
                      <a:r>
                        <a:rPr lang="en-IN" sz="1100" dirty="0" err="1"/>
                        <a:t>Mysql</a:t>
                      </a:r>
                      <a:r>
                        <a:rPr lang="en-IN" sz="1100" dirty="0"/>
                        <a:t> – Python connectivity, Execute DDL commands, Execute DRL commands, Execute DML commands, Transaction management examples (rollback and commit), GUI – Database connectivity.</a:t>
                      </a:r>
                    </a:p>
                  </a:txBody>
                  <a:tcPr/>
                </a:tc>
                <a:extLst>
                  <a:ext uri="{0D108BD9-81ED-4DB2-BD59-A6C34878D82A}">
                    <a16:rowId xmlns:a16="http://schemas.microsoft.com/office/drawing/2014/main" val="6514344"/>
                  </a:ext>
                </a:extLst>
              </a:tr>
              <a:tr h="457159">
                <a:tc>
                  <a:txBody>
                    <a:bodyPr/>
                    <a:lstStyle/>
                    <a:p>
                      <a:pPr algn="ctr" fontAlgn="t"/>
                      <a:r>
                        <a:rPr lang="en-IN" sz="1100" b="1" kern="1200" dirty="0">
                          <a:solidFill>
                            <a:schemeClr val="tx1"/>
                          </a:solidFill>
                          <a:latin typeface="+mn-lt"/>
                          <a:ea typeface="+mn-ea"/>
                          <a:cs typeface="+mn-cs"/>
                        </a:rPr>
                        <a:t>Collections Framework</a:t>
                      </a:r>
                    </a:p>
                  </a:txBody>
                  <a:tcPr marL="7620" marR="7620" marT="7620" marB="0"/>
                </a:tc>
                <a:tc>
                  <a:txBody>
                    <a:bodyPr/>
                    <a:lstStyle/>
                    <a:p>
                      <a:pPr algn="just" fontAlgn="t"/>
                      <a:r>
                        <a:rPr lang="en-IN" sz="1100" kern="1200" dirty="0">
                          <a:solidFill>
                            <a:schemeClr val="tx1"/>
                          </a:solidFill>
                          <a:latin typeface="+mn-lt"/>
                          <a:ea typeface="+mn-ea"/>
                          <a:cs typeface="+mn-cs"/>
                        </a:rPr>
                        <a:t>  </a:t>
                      </a:r>
                      <a:r>
                        <a:rPr lang="en-GB" sz="1100" kern="1200" dirty="0">
                          <a:solidFill>
                            <a:schemeClr val="tx1"/>
                          </a:solidFill>
                          <a:latin typeface="+mn-lt"/>
                          <a:ea typeface="+mn-ea"/>
                          <a:cs typeface="+mn-cs"/>
                        </a:rPr>
                        <a:t>Introduction to collection of data types, Importance of Data processing, DS algorithms introduction</a:t>
                      </a:r>
                      <a:endParaRPr lang="en-IN" sz="1100" kern="1200" dirty="0">
                        <a:solidFill>
                          <a:schemeClr val="tx1"/>
                        </a:solidFill>
                        <a:latin typeface="+mn-lt"/>
                        <a:ea typeface="+mn-ea"/>
                        <a:cs typeface="+mn-cs"/>
                      </a:endParaRPr>
                    </a:p>
                  </a:txBody>
                  <a:tcPr marL="7620" marR="7620" marT="7620" marB="0"/>
                </a:tc>
                <a:tc>
                  <a:txBody>
                    <a:bodyPr/>
                    <a:lstStyle/>
                    <a:p>
                      <a:pPr marL="0" algn="ctr" defTabSz="914400" rtl="0" eaLnBrk="1" fontAlgn="t" latinLnBrk="0" hangingPunct="1"/>
                      <a:r>
                        <a:rPr lang="en-IN" sz="1100" b="1" kern="1200" dirty="0" err="1">
                          <a:solidFill>
                            <a:schemeClr val="tx1"/>
                          </a:solidFill>
                          <a:latin typeface="+mn-lt"/>
                          <a:ea typeface="+mn-ea"/>
                          <a:cs typeface="+mn-cs"/>
                        </a:rPr>
                        <a:t>NoSql</a:t>
                      </a:r>
                      <a:r>
                        <a:rPr lang="en-IN" sz="1100" b="1" kern="1200" dirty="0">
                          <a:solidFill>
                            <a:schemeClr val="tx1"/>
                          </a:solidFill>
                          <a:latin typeface="+mn-lt"/>
                          <a:ea typeface="+mn-ea"/>
                          <a:cs typeface="+mn-cs"/>
                        </a:rPr>
                        <a:t> Using Python </a:t>
                      </a:r>
                    </a:p>
                  </a:txBody>
                  <a:tcPr marL="7620" marR="7620" marT="7620" marB="0"/>
                </a:tc>
                <a:tc>
                  <a:txBody>
                    <a:bodyPr/>
                    <a:lstStyle/>
                    <a:p>
                      <a:pPr algn="just"/>
                      <a:r>
                        <a:rPr lang="en-GB" sz="1100" dirty="0"/>
                        <a:t>Installation and Configuration, MongoDB Advantages, MongoDB Data Modelling, MongoDB Tools, Collection and Documents, CRUD and the MongoDB Shell, Introduction to CRUD, Introduction to the MongoDB API, Creating a Database, Collection and Documents</a:t>
                      </a:r>
                      <a:endParaRPr lang="en-IN" sz="1100" dirty="0"/>
                    </a:p>
                  </a:txBody>
                  <a:tcPr/>
                </a:tc>
                <a:extLst>
                  <a:ext uri="{0D108BD9-81ED-4DB2-BD59-A6C34878D82A}">
                    <a16:rowId xmlns:a16="http://schemas.microsoft.com/office/drawing/2014/main" val="875445280"/>
                  </a:ext>
                </a:extLst>
              </a:tr>
              <a:tr h="370840">
                <a:tc>
                  <a:txBody>
                    <a:bodyPr/>
                    <a:lstStyle/>
                    <a:p>
                      <a:pPr algn="ctr" fontAlgn="t"/>
                      <a:r>
                        <a:rPr lang="en-IN" sz="1100" b="1" kern="1200" dirty="0">
                          <a:solidFill>
                            <a:schemeClr val="tx1"/>
                          </a:solidFill>
                          <a:latin typeface="+mn-lt"/>
                          <a:ea typeface="+mn-ea"/>
                          <a:cs typeface="+mn-cs"/>
                        </a:rPr>
                        <a:t>Exception Handling</a:t>
                      </a:r>
                    </a:p>
                  </a:txBody>
                  <a:tcPr marL="7620" marR="7620" marT="7620" marB="0"/>
                </a:tc>
                <a:tc>
                  <a:txBody>
                    <a:bodyPr/>
                    <a:lstStyle/>
                    <a:p>
                      <a:pPr algn="just"/>
                      <a:r>
                        <a:rPr lang="en-GB" sz="1100" kern="1200" dirty="0">
                          <a:solidFill>
                            <a:schemeClr val="tx1"/>
                          </a:solidFill>
                          <a:latin typeface="+mn-lt"/>
                          <a:ea typeface="+mn-ea"/>
                          <a:cs typeface="+mn-cs"/>
                        </a:rPr>
                        <a:t>Introduction, The need of exception handling, Getting exceptions, Default exception handler, Handling exception, Try, Except</a:t>
                      </a:r>
                      <a:endParaRPr lang="en-IN" sz="1100" kern="1200" dirty="0">
                        <a:solidFill>
                          <a:schemeClr val="tx1"/>
                        </a:solidFill>
                        <a:latin typeface="+mn-lt"/>
                        <a:ea typeface="+mn-ea"/>
                        <a:cs typeface="+mn-cs"/>
                      </a:endParaRPr>
                    </a:p>
                  </a:txBody>
                  <a:tcPr/>
                </a:tc>
                <a:tc>
                  <a:txBody>
                    <a:bodyPr/>
                    <a:lstStyle/>
                    <a:p>
                      <a:pPr marL="0" algn="ctr" defTabSz="914400" rtl="0" eaLnBrk="1" fontAlgn="t" latinLnBrk="0" hangingPunct="1"/>
                      <a:r>
                        <a:rPr lang="en-IN" sz="1100" b="1" kern="1200" dirty="0">
                          <a:solidFill>
                            <a:schemeClr val="tx1"/>
                          </a:solidFill>
                          <a:latin typeface="+mn-lt"/>
                          <a:ea typeface="+mn-ea"/>
                          <a:cs typeface="+mn-cs"/>
                        </a:rPr>
                        <a:t>Data Modelling and Schema Design</a:t>
                      </a:r>
                    </a:p>
                  </a:txBody>
                  <a:tcPr marL="7620" marR="7620" marT="7620" marB="0" anchor="b"/>
                </a:tc>
                <a:tc>
                  <a:txBody>
                    <a:bodyPr/>
                    <a:lstStyle/>
                    <a:p>
                      <a:pPr algn="just"/>
                      <a:r>
                        <a:rPr lang="en-GB" sz="1100" dirty="0"/>
                        <a:t>MongoDB Database References Model Tree Structures, MongoDB Analysing Queries, MongoDB Atomic Operations, MongoDB Map Reduce, MongoDB Text Search, MongoDB Regular Expression, MongoDB Capped Collections</a:t>
                      </a:r>
                      <a:endParaRPr lang="en-IN" sz="1100" dirty="0"/>
                    </a:p>
                  </a:txBody>
                  <a:tcPr/>
                </a:tc>
                <a:extLst>
                  <a:ext uri="{0D108BD9-81ED-4DB2-BD59-A6C34878D82A}">
                    <a16:rowId xmlns:a16="http://schemas.microsoft.com/office/drawing/2014/main" val="2801080890"/>
                  </a:ext>
                </a:extLst>
              </a:tr>
            </a:tbl>
          </a:graphicData>
        </a:graphic>
      </p:graphicFrame>
    </p:spTree>
    <p:extLst>
      <p:ext uri="{BB962C8B-B14F-4D97-AF65-F5344CB8AC3E}">
        <p14:creationId xmlns:p14="http://schemas.microsoft.com/office/powerpoint/2010/main" val="135738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sp>
        <p:nvSpPr>
          <p:cNvPr id="34" name="Title 33">
            <a:extLst>
              <a:ext uri="{FF2B5EF4-FFF2-40B4-BE49-F238E27FC236}">
                <a16:creationId xmlns:a16="http://schemas.microsoft.com/office/drawing/2014/main" id="{6E3B6850-9C3F-4D0B-8E91-7D55A59562D3}"/>
              </a:ext>
            </a:extLst>
          </p:cNvPr>
          <p:cNvSpPr>
            <a:spLocks noGrp="1"/>
          </p:cNvSpPr>
          <p:nvPr>
            <p:ph type="title"/>
          </p:nvPr>
        </p:nvSpPr>
        <p:spPr/>
        <p:txBody>
          <a:bodyPr/>
          <a:lstStyle/>
          <a:p>
            <a:r>
              <a:rPr lang="en-IN" dirty="0"/>
              <a:t>Program Curriculum</a:t>
            </a:r>
          </a:p>
        </p:txBody>
      </p:sp>
      <p:graphicFrame>
        <p:nvGraphicFramePr>
          <p:cNvPr id="2" name="Table 3">
            <a:extLst>
              <a:ext uri="{FF2B5EF4-FFF2-40B4-BE49-F238E27FC236}">
                <a16:creationId xmlns:a16="http://schemas.microsoft.com/office/drawing/2014/main" id="{653F30C4-C5C4-4E95-B422-9378E3B09ADD}"/>
              </a:ext>
            </a:extLst>
          </p:cNvPr>
          <p:cNvGraphicFramePr>
            <a:graphicFrameLocks noGrp="1"/>
          </p:cNvGraphicFramePr>
          <p:nvPr>
            <p:extLst>
              <p:ext uri="{D42A27DB-BD31-4B8C-83A1-F6EECF244321}">
                <p14:modId xmlns:p14="http://schemas.microsoft.com/office/powerpoint/2010/main" val="863151827"/>
              </p:ext>
            </p:extLst>
          </p:nvPr>
        </p:nvGraphicFramePr>
        <p:xfrm>
          <a:off x="656948" y="1327117"/>
          <a:ext cx="10930616" cy="2913598"/>
        </p:xfrm>
        <a:graphic>
          <a:graphicData uri="http://schemas.openxmlformats.org/drawingml/2006/table">
            <a:tbl>
              <a:tblPr firstRow="1" bandRow="1"/>
              <a:tblGrid>
                <a:gridCol w="1500326">
                  <a:extLst>
                    <a:ext uri="{9D8B030D-6E8A-4147-A177-3AD203B41FA5}">
                      <a16:colId xmlns:a16="http://schemas.microsoft.com/office/drawing/2014/main" val="3043837479"/>
                    </a:ext>
                  </a:extLst>
                </a:gridCol>
                <a:gridCol w="3462291">
                  <a:extLst>
                    <a:ext uri="{9D8B030D-6E8A-4147-A177-3AD203B41FA5}">
                      <a16:colId xmlns:a16="http://schemas.microsoft.com/office/drawing/2014/main" val="333372693"/>
                    </a:ext>
                  </a:extLst>
                </a:gridCol>
                <a:gridCol w="1251752">
                  <a:extLst>
                    <a:ext uri="{9D8B030D-6E8A-4147-A177-3AD203B41FA5}">
                      <a16:colId xmlns:a16="http://schemas.microsoft.com/office/drawing/2014/main" val="1887063572"/>
                    </a:ext>
                  </a:extLst>
                </a:gridCol>
                <a:gridCol w="4716247">
                  <a:extLst>
                    <a:ext uri="{9D8B030D-6E8A-4147-A177-3AD203B41FA5}">
                      <a16:colId xmlns:a16="http://schemas.microsoft.com/office/drawing/2014/main" val="3037852850"/>
                    </a:ext>
                  </a:extLst>
                </a:gridCol>
              </a:tblGrid>
              <a:tr h="368518">
                <a:tc>
                  <a:txBody>
                    <a:bodyPr/>
                    <a:lstStyle/>
                    <a:p>
                      <a:pPr algn="ctr"/>
                      <a:r>
                        <a:rPr lang="en-IN" dirty="0"/>
                        <a:t>Topic</a:t>
                      </a:r>
                    </a:p>
                  </a:txBody>
                  <a:tcPr/>
                </a:tc>
                <a:tc>
                  <a:txBody>
                    <a:bodyPr/>
                    <a:lstStyle/>
                    <a:p>
                      <a:pPr algn="ctr"/>
                      <a:r>
                        <a:rPr lang="en-IN" dirty="0"/>
                        <a:t>Sub-Topic</a:t>
                      </a:r>
                    </a:p>
                  </a:txBody>
                  <a:tcPr/>
                </a:tc>
                <a:tc>
                  <a:txBody>
                    <a:bodyPr/>
                    <a:lstStyle/>
                    <a:p>
                      <a:pPr algn="ctr"/>
                      <a:r>
                        <a:rPr lang="en-IN" dirty="0"/>
                        <a:t>Topic</a:t>
                      </a:r>
                    </a:p>
                  </a:txBody>
                  <a:tcPr/>
                </a:tc>
                <a:tc>
                  <a:txBody>
                    <a:bodyPr/>
                    <a:lstStyle/>
                    <a:p>
                      <a:pPr algn="ctr"/>
                      <a:r>
                        <a:rPr lang="en-IN" dirty="0"/>
                        <a:t>Sub-Topic</a:t>
                      </a:r>
                    </a:p>
                  </a:txBody>
                  <a:tcPr/>
                </a:tc>
                <a:extLst>
                  <a:ext uri="{0D108BD9-81ED-4DB2-BD59-A6C34878D82A}">
                    <a16:rowId xmlns:a16="http://schemas.microsoft.com/office/drawing/2014/main" val="3723228495"/>
                  </a:ext>
                </a:extLst>
              </a:tr>
              <a:tr h="370840">
                <a:tc>
                  <a:txBody>
                    <a:bodyPr/>
                    <a:lstStyle/>
                    <a:p>
                      <a:pPr algn="ctr" fontAlgn="t"/>
                      <a:r>
                        <a:rPr lang="en-IN" sz="1100" b="1" kern="1200" dirty="0">
                          <a:solidFill>
                            <a:schemeClr val="tx1"/>
                          </a:solidFill>
                          <a:latin typeface="+mn-lt"/>
                          <a:ea typeface="+mn-ea"/>
                          <a:cs typeface="+mn-cs"/>
                        </a:rPr>
                        <a:t>Administration</a:t>
                      </a:r>
                    </a:p>
                  </a:txBody>
                  <a:tcPr marL="7620" marR="7620" marT="7620" marB="0"/>
                </a:tc>
                <a:tc>
                  <a:txBody>
                    <a:bodyPr/>
                    <a:lstStyle/>
                    <a:p>
                      <a:pPr algn="just"/>
                      <a:r>
                        <a:rPr lang="en-GB" sz="1100" kern="1200" dirty="0">
                          <a:solidFill>
                            <a:schemeClr val="tx1"/>
                          </a:solidFill>
                          <a:latin typeface="+mn-lt"/>
                          <a:ea typeface="+mn-ea"/>
                          <a:cs typeface="+mn-cs"/>
                        </a:rPr>
                        <a:t>MongoDB Deployment and Cluster </a:t>
                      </a:r>
                      <a:r>
                        <a:rPr lang="en-GB" sz="1100" kern="1200" dirty="0" err="1">
                          <a:solidFill>
                            <a:schemeClr val="tx1"/>
                          </a:solidFill>
                          <a:latin typeface="+mn-lt"/>
                          <a:ea typeface="+mn-ea"/>
                          <a:cs typeface="+mn-cs"/>
                        </a:rPr>
                        <a:t>setup,MongoDB</a:t>
                      </a:r>
                      <a:r>
                        <a:rPr lang="en-GB" sz="1100" kern="1200" dirty="0">
                          <a:solidFill>
                            <a:schemeClr val="tx1"/>
                          </a:solidFill>
                          <a:latin typeface="+mn-lt"/>
                          <a:ea typeface="+mn-ea"/>
                          <a:cs typeface="+mn-cs"/>
                        </a:rPr>
                        <a:t> </a:t>
                      </a:r>
                      <a:r>
                        <a:rPr lang="en-GB" sz="1100" kern="1200" dirty="0" err="1">
                          <a:solidFill>
                            <a:schemeClr val="tx1"/>
                          </a:solidFill>
                          <a:latin typeface="+mn-lt"/>
                          <a:ea typeface="+mn-ea"/>
                          <a:cs typeface="+mn-cs"/>
                        </a:rPr>
                        <a:t>GridFS</a:t>
                      </a:r>
                      <a:r>
                        <a:rPr lang="en-GB" sz="1100" kern="1200" dirty="0">
                          <a:solidFill>
                            <a:schemeClr val="tx1"/>
                          </a:solidFill>
                          <a:latin typeface="+mn-lt"/>
                          <a:ea typeface="+mn-ea"/>
                          <a:cs typeface="+mn-cs"/>
                        </a:rPr>
                        <a:t>, Trident Spout, Working with Replica Sets, MongoDB </a:t>
                      </a:r>
                      <a:r>
                        <a:rPr lang="en-GB" sz="1100" kern="1200" dirty="0" err="1">
                          <a:solidFill>
                            <a:schemeClr val="tx1"/>
                          </a:solidFill>
                          <a:latin typeface="+mn-lt"/>
                          <a:ea typeface="+mn-ea"/>
                          <a:cs typeface="+mn-cs"/>
                        </a:rPr>
                        <a:t>Sharding</a:t>
                      </a:r>
                      <a:endParaRPr lang="en-IN" sz="1100" kern="1200" dirty="0">
                        <a:solidFill>
                          <a:schemeClr val="tx1"/>
                        </a:solidFill>
                        <a:latin typeface="+mn-lt"/>
                        <a:ea typeface="+mn-ea"/>
                        <a:cs typeface="+mn-cs"/>
                      </a:endParaRPr>
                    </a:p>
                  </a:txBody>
                  <a:tcPr/>
                </a:tc>
                <a:tc>
                  <a:txBody>
                    <a:bodyPr/>
                    <a:lstStyle/>
                    <a:p>
                      <a:pPr marL="0" algn="ctr" defTabSz="914400" rtl="0" eaLnBrk="1" fontAlgn="t" latinLnBrk="0" hangingPunct="1"/>
                      <a:endParaRPr lang="en-GB" sz="1100" b="1" kern="1200" dirty="0">
                        <a:solidFill>
                          <a:schemeClr val="tx1"/>
                        </a:solidFill>
                        <a:latin typeface="+mn-lt"/>
                        <a:ea typeface="+mn-ea"/>
                        <a:cs typeface="+mn-cs"/>
                      </a:endParaRPr>
                    </a:p>
                  </a:txBody>
                  <a:tcPr marL="7620" marR="7620" marT="7620" marB="0"/>
                </a:tc>
                <a:tc>
                  <a:txBody>
                    <a:bodyPr/>
                    <a:lstStyle/>
                    <a:p>
                      <a:pPr marL="0" algn="just" defTabSz="914400" rtl="0" eaLnBrk="1" latinLnBrk="0" hangingPunct="1"/>
                      <a:r>
                        <a:rPr lang="en-GB" sz="1100" kern="1200" dirty="0">
                          <a:solidFill>
                            <a:schemeClr val="tx1"/>
                          </a:solidFill>
                          <a:latin typeface="+mn-lt"/>
                          <a:ea typeface="+mn-ea"/>
                          <a:cs typeface="+mn-cs"/>
                        </a:rPr>
                        <a:t>Project Domain(Per domain 1 or 2 project)</a:t>
                      </a:r>
                    </a:p>
                    <a:p>
                      <a:pPr marL="171450" indent="-171450" algn="just" defTabSz="914400" rtl="0" eaLnBrk="1" latinLnBrk="0" hangingPunct="1">
                        <a:buFont typeface="Arial" panose="020B0604020202020204" pitchFamily="34" charset="0"/>
                        <a:buChar char="•"/>
                      </a:pPr>
                      <a:r>
                        <a:rPr lang="en-GB" sz="1100" kern="1200" dirty="0">
                          <a:solidFill>
                            <a:schemeClr val="tx1"/>
                          </a:solidFill>
                          <a:latin typeface="+mn-lt"/>
                          <a:ea typeface="+mn-ea"/>
                          <a:cs typeface="+mn-cs"/>
                        </a:rPr>
                        <a:t>ML/AI Based Projects</a:t>
                      </a:r>
                    </a:p>
                    <a:p>
                      <a:pPr marL="171450" indent="-171450" algn="just" defTabSz="914400" rtl="0" eaLnBrk="1" latinLnBrk="0" hangingPunct="1">
                        <a:buFont typeface="Arial" panose="020B0604020202020204" pitchFamily="34" charset="0"/>
                        <a:buChar char="•"/>
                      </a:pPr>
                      <a:r>
                        <a:rPr lang="en-GB" sz="1100" kern="1200" dirty="0">
                          <a:solidFill>
                            <a:schemeClr val="tx1"/>
                          </a:solidFill>
                          <a:latin typeface="+mn-lt"/>
                          <a:ea typeface="+mn-ea"/>
                          <a:cs typeface="+mn-cs"/>
                        </a:rPr>
                        <a:t>Data Analysis Based projects</a:t>
                      </a:r>
                    </a:p>
                    <a:p>
                      <a:pPr marL="171450" indent="-171450" algn="just" defTabSz="914400" rtl="0" eaLnBrk="1" latinLnBrk="0" hangingPunct="1">
                        <a:buFont typeface="Arial" panose="020B0604020202020204" pitchFamily="34" charset="0"/>
                        <a:buChar char="•"/>
                      </a:pPr>
                      <a:r>
                        <a:rPr lang="en-GB" sz="1100" kern="1200" dirty="0">
                          <a:solidFill>
                            <a:schemeClr val="tx1"/>
                          </a:solidFill>
                          <a:latin typeface="+mn-lt"/>
                          <a:ea typeface="+mn-ea"/>
                          <a:cs typeface="+mn-cs"/>
                        </a:rPr>
                        <a:t>Test Summarization based projects</a:t>
                      </a:r>
                    </a:p>
                    <a:p>
                      <a:pPr marL="171450" indent="-171450" algn="just" defTabSz="914400" rtl="0" eaLnBrk="1" latinLnBrk="0" hangingPunct="1">
                        <a:buFont typeface="Arial" panose="020B0604020202020204" pitchFamily="34" charset="0"/>
                        <a:buChar char="•"/>
                      </a:pPr>
                      <a:r>
                        <a:rPr lang="en-GB" sz="1100" kern="1200" dirty="0">
                          <a:solidFill>
                            <a:schemeClr val="tx1"/>
                          </a:solidFill>
                          <a:latin typeface="+mn-lt"/>
                          <a:ea typeface="+mn-ea"/>
                          <a:cs typeface="+mn-cs"/>
                        </a:rPr>
                        <a:t>web scrapping and crawling </a:t>
                      </a:r>
                      <a:endParaRPr lang="en-IN" sz="1100" kern="1200" dirty="0">
                        <a:solidFill>
                          <a:schemeClr val="tx1"/>
                        </a:solidFill>
                        <a:latin typeface="+mn-lt"/>
                        <a:ea typeface="+mn-ea"/>
                        <a:cs typeface="+mn-cs"/>
                      </a:endParaRPr>
                    </a:p>
                  </a:txBody>
                  <a:tcPr/>
                </a:tc>
                <a:extLst>
                  <a:ext uri="{0D108BD9-81ED-4DB2-BD59-A6C34878D82A}">
                    <a16:rowId xmlns:a16="http://schemas.microsoft.com/office/drawing/2014/main" val="2888975917"/>
                  </a:ext>
                </a:extLst>
              </a:tr>
              <a:tr h="370840">
                <a:tc>
                  <a:txBody>
                    <a:bodyPr/>
                    <a:lstStyle/>
                    <a:p>
                      <a:pPr algn="ctr" fontAlgn="t"/>
                      <a:r>
                        <a:rPr lang="en-IN" sz="1100" b="1" kern="1200" dirty="0">
                          <a:solidFill>
                            <a:schemeClr val="tx1"/>
                          </a:solidFill>
                          <a:latin typeface="+mn-lt"/>
                          <a:ea typeface="+mn-ea"/>
                          <a:cs typeface="+mn-cs"/>
                        </a:rPr>
                        <a:t>Files Handling</a:t>
                      </a:r>
                    </a:p>
                  </a:txBody>
                  <a:tcPr marL="7620" marR="7620" marT="7620" marB="0"/>
                </a:tc>
                <a:tc>
                  <a:txBody>
                    <a:bodyPr/>
                    <a:lstStyle/>
                    <a:p>
                      <a:pPr algn="just"/>
                      <a:r>
                        <a:rPr lang="en-GB" sz="1100" kern="1200" dirty="0">
                          <a:solidFill>
                            <a:schemeClr val="tx1"/>
                          </a:solidFill>
                          <a:latin typeface="+mn-lt"/>
                          <a:ea typeface="+mn-ea"/>
                          <a:cs typeface="+mn-cs"/>
                        </a:rPr>
                        <a:t>Reading file char by character, Reading file line by line, Modes of files, Writing into file, Append data to a file, Reading CSV file, Pickling and Un pickling</a:t>
                      </a:r>
                      <a:endParaRPr lang="en-IN" sz="1100" kern="1200" dirty="0">
                        <a:solidFill>
                          <a:schemeClr val="tx1"/>
                        </a:solidFill>
                        <a:latin typeface="+mn-lt"/>
                        <a:ea typeface="+mn-ea"/>
                        <a:cs typeface="+mn-cs"/>
                      </a:endParaRPr>
                    </a:p>
                  </a:txBody>
                  <a:tcPr/>
                </a:tc>
                <a:tc>
                  <a:txBody>
                    <a:bodyPr/>
                    <a:lstStyle/>
                    <a:p>
                      <a:pPr marL="0" algn="ctr" defTabSz="914400" rtl="0" eaLnBrk="1" latinLnBrk="0" hangingPunct="1"/>
                      <a:endParaRPr lang="en-IN" sz="1100" b="1" kern="1200" dirty="0">
                        <a:solidFill>
                          <a:schemeClr val="tx1"/>
                        </a:solidFill>
                        <a:latin typeface="+mn-lt"/>
                        <a:ea typeface="+mn-ea"/>
                        <a:cs typeface="+mn-cs"/>
                      </a:endParaRPr>
                    </a:p>
                  </a:txBody>
                  <a:tcPr/>
                </a:tc>
                <a:tc>
                  <a:txBody>
                    <a:bodyPr/>
                    <a:lstStyle/>
                    <a:p>
                      <a:pPr marL="0" algn="just" defTabSz="914400" rtl="0" eaLnBrk="1" latinLnBrk="0" hangingPunct="1"/>
                      <a:r>
                        <a:rPr lang="en-GB" sz="1100" b="1" kern="1200" dirty="0">
                          <a:solidFill>
                            <a:schemeClr val="tx1"/>
                          </a:solidFill>
                          <a:latin typeface="+mn-lt"/>
                          <a:ea typeface="+mn-ea"/>
                          <a:cs typeface="+mn-cs"/>
                        </a:rPr>
                        <a:t>Company </a:t>
                      </a:r>
                      <a:r>
                        <a:rPr lang="en-GB" sz="1100" b="1" kern="1200" dirty="0" err="1">
                          <a:solidFill>
                            <a:schemeClr val="tx1"/>
                          </a:solidFill>
                          <a:latin typeface="+mn-lt"/>
                          <a:ea typeface="+mn-ea"/>
                          <a:cs typeface="+mn-cs"/>
                        </a:rPr>
                        <a:t>Spcific</a:t>
                      </a:r>
                      <a:r>
                        <a:rPr lang="en-GB" sz="1100" b="1" kern="1200" dirty="0">
                          <a:solidFill>
                            <a:schemeClr val="tx1"/>
                          </a:solidFill>
                          <a:latin typeface="+mn-lt"/>
                          <a:ea typeface="+mn-ea"/>
                          <a:cs typeface="+mn-cs"/>
                        </a:rPr>
                        <a:t> Problem Solution</a:t>
                      </a:r>
                    </a:p>
                    <a:p>
                      <a:pPr marL="0" algn="just" defTabSz="914400" rtl="0" eaLnBrk="1" latinLnBrk="0" hangingPunct="1"/>
                      <a:r>
                        <a:rPr lang="en-GB" sz="1100" kern="1200" dirty="0">
                          <a:solidFill>
                            <a:schemeClr val="tx1"/>
                          </a:solidFill>
                          <a:latin typeface="+mn-lt"/>
                          <a:ea typeface="+mn-ea"/>
                          <a:cs typeface="+mn-cs"/>
                        </a:rPr>
                        <a:t>Covering All Mass recruiter Companies (Capgemini , </a:t>
                      </a:r>
                      <a:r>
                        <a:rPr lang="en-GB" sz="1100" kern="1200" dirty="0" err="1">
                          <a:solidFill>
                            <a:schemeClr val="tx1"/>
                          </a:solidFill>
                          <a:latin typeface="+mn-lt"/>
                          <a:ea typeface="+mn-ea"/>
                          <a:cs typeface="+mn-cs"/>
                        </a:rPr>
                        <a:t>LnT</a:t>
                      </a:r>
                      <a:r>
                        <a:rPr lang="en-GB" sz="1100" kern="1200" dirty="0">
                          <a:solidFill>
                            <a:schemeClr val="tx1"/>
                          </a:solidFill>
                          <a:latin typeface="+mn-lt"/>
                          <a:ea typeface="+mn-ea"/>
                          <a:cs typeface="+mn-cs"/>
                        </a:rPr>
                        <a:t> , </a:t>
                      </a:r>
                      <a:r>
                        <a:rPr lang="en-GB" sz="1100" kern="1200" dirty="0" err="1">
                          <a:solidFill>
                            <a:schemeClr val="tx1"/>
                          </a:solidFill>
                          <a:latin typeface="+mn-lt"/>
                          <a:ea typeface="+mn-ea"/>
                          <a:cs typeface="+mn-cs"/>
                        </a:rPr>
                        <a:t>Congnizant</a:t>
                      </a:r>
                      <a:r>
                        <a:rPr lang="en-GB" sz="1100" kern="1200" dirty="0">
                          <a:solidFill>
                            <a:schemeClr val="tx1"/>
                          </a:solidFill>
                          <a:latin typeface="+mn-lt"/>
                          <a:ea typeface="+mn-ea"/>
                          <a:cs typeface="+mn-cs"/>
                        </a:rPr>
                        <a:t>, Accenture, </a:t>
                      </a:r>
                      <a:r>
                        <a:rPr lang="en-GB" sz="1100" kern="1200" dirty="0" err="1">
                          <a:solidFill>
                            <a:schemeClr val="tx1"/>
                          </a:solidFill>
                          <a:latin typeface="+mn-lt"/>
                          <a:ea typeface="+mn-ea"/>
                          <a:cs typeface="+mn-cs"/>
                        </a:rPr>
                        <a:t>Infy</a:t>
                      </a:r>
                      <a:r>
                        <a:rPr lang="en-GB" sz="1100" kern="1200" dirty="0">
                          <a:solidFill>
                            <a:schemeClr val="tx1"/>
                          </a:solidFill>
                          <a:latin typeface="+mn-lt"/>
                          <a:ea typeface="+mn-ea"/>
                          <a:cs typeface="+mn-cs"/>
                        </a:rPr>
                        <a:t>, TCS etc..)</a:t>
                      </a:r>
                    </a:p>
                  </a:txBody>
                  <a:tcPr/>
                </a:tc>
                <a:extLst>
                  <a:ext uri="{0D108BD9-81ED-4DB2-BD59-A6C34878D82A}">
                    <a16:rowId xmlns:a16="http://schemas.microsoft.com/office/drawing/2014/main" val="2466028547"/>
                  </a:ext>
                </a:extLst>
              </a:tr>
              <a:tr h="487581">
                <a:tc>
                  <a:txBody>
                    <a:bodyPr/>
                    <a:lstStyle/>
                    <a:p>
                      <a:pPr algn="ctr" fontAlgn="t"/>
                      <a:r>
                        <a:rPr lang="en-IN" sz="1100" b="1" kern="1200" dirty="0" err="1">
                          <a:solidFill>
                            <a:schemeClr val="tx1"/>
                          </a:solidFill>
                          <a:latin typeface="+mn-lt"/>
                          <a:ea typeface="+mn-ea"/>
                          <a:cs typeface="+mn-cs"/>
                        </a:rPr>
                        <a:t>Tkinter</a:t>
                      </a:r>
                      <a:r>
                        <a:rPr lang="en-IN" sz="1100" b="1" kern="1200" dirty="0">
                          <a:solidFill>
                            <a:schemeClr val="tx1"/>
                          </a:solidFill>
                          <a:latin typeface="+mn-lt"/>
                          <a:ea typeface="+mn-ea"/>
                          <a:cs typeface="+mn-cs"/>
                        </a:rPr>
                        <a:t> – GUI</a:t>
                      </a:r>
                    </a:p>
                  </a:txBody>
                  <a:tcPr marL="7620" marR="7620" marT="7620" marB="0"/>
                </a:tc>
                <a:tc>
                  <a:txBody>
                    <a:bodyPr/>
                    <a:lstStyle/>
                    <a:p>
                      <a:pPr algn="just"/>
                      <a:r>
                        <a:rPr lang="en-GB" sz="1100" kern="1200" dirty="0">
                          <a:solidFill>
                            <a:schemeClr val="tx1"/>
                          </a:solidFill>
                          <a:latin typeface="+mn-lt"/>
                          <a:ea typeface="+mn-ea"/>
                          <a:cs typeface="+mn-cs"/>
                        </a:rPr>
                        <a:t>Types of Layouts , Create Labels and Display images, Create Buttons, Create Events, </a:t>
                      </a:r>
                      <a:r>
                        <a:rPr lang="en-GB" sz="1100" kern="1200" dirty="0" err="1">
                          <a:solidFill>
                            <a:schemeClr val="tx1"/>
                          </a:solidFill>
                          <a:latin typeface="+mn-lt"/>
                          <a:ea typeface="+mn-ea"/>
                          <a:cs typeface="+mn-cs"/>
                        </a:rPr>
                        <a:t>StringVar</a:t>
                      </a:r>
                      <a:r>
                        <a:rPr lang="en-GB" sz="1100" kern="1200" dirty="0">
                          <a:solidFill>
                            <a:schemeClr val="tx1"/>
                          </a:solidFill>
                          <a:latin typeface="+mn-lt"/>
                          <a:ea typeface="+mn-ea"/>
                          <a:cs typeface="+mn-cs"/>
                        </a:rPr>
                        <a:t> class, Calculator program using GUI</a:t>
                      </a:r>
                      <a:endParaRPr lang="en-IN" sz="1100" kern="1200" dirty="0">
                        <a:solidFill>
                          <a:schemeClr val="tx1"/>
                        </a:solidFill>
                        <a:latin typeface="+mn-lt"/>
                        <a:ea typeface="+mn-ea"/>
                        <a:cs typeface="+mn-cs"/>
                      </a:endParaRPr>
                    </a:p>
                  </a:txBody>
                  <a:tcPr/>
                </a:tc>
                <a:tc>
                  <a:txBody>
                    <a:bodyPr/>
                    <a:lstStyle/>
                    <a:p>
                      <a:pPr marL="0" algn="ctr" defTabSz="914400" rtl="0" eaLnBrk="1" fontAlgn="t" latinLnBrk="0" hangingPunct="1"/>
                      <a:endParaRPr lang="en-IN" sz="1100" b="1" kern="1200" dirty="0">
                        <a:solidFill>
                          <a:schemeClr val="tx1"/>
                        </a:solidFill>
                        <a:latin typeface="+mn-lt"/>
                        <a:ea typeface="+mn-ea"/>
                        <a:cs typeface="+mn-cs"/>
                      </a:endParaRPr>
                    </a:p>
                  </a:txBody>
                  <a:tcPr marL="7620" marR="7620" marT="7620" marB="0"/>
                </a:tc>
                <a:tc>
                  <a:txBody>
                    <a:bodyPr/>
                    <a:lstStyle/>
                    <a:p>
                      <a:pPr marL="0" algn="just" defTabSz="914400" rtl="0" eaLnBrk="1" latinLnBrk="0" hangingPunct="1"/>
                      <a:r>
                        <a:rPr lang="en-GB" sz="1100" b="1" kern="1200" dirty="0">
                          <a:solidFill>
                            <a:schemeClr val="tx1"/>
                          </a:solidFill>
                          <a:latin typeface="+mn-lt"/>
                          <a:ea typeface="+mn-ea"/>
                          <a:cs typeface="+mn-cs"/>
                        </a:rPr>
                        <a:t>Covering Product based company </a:t>
                      </a:r>
                      <a:r>
                        <a:rPr lang="en-GB" sz="1100" kern="1200" dirty="0">
                          <a:solidFill>
                            <a:schemeClr val="tx1"/>
                          </a:solidFill>
                          <a:latin typeface="+mn-lt"/>
                          <a:ea typeface="+mn-ea"/>
                          <a:cs typeface="+mn-cs"/>
                        </a:rPr>
                        <a:t>(Adobe, </a:t>
                      </a:r>
                      <a:r>
                        <a:rPr lang="en-GB" sz="1100" kern="1200" dirty="0" err="1">
                          <a:solidFill>
                            <a:schemeClr val="tx1"/>
                          </a:solidFill>
                          <a:latin typeface="+mn-lt"/>
                          <a:ea typeface="+mn-ea"/>
                          <a:cs typeface="+mn-cs"/>
                        </a:rPr>
                        <a:t>Amazone</a:t>
                      </a:r>
                      <a:r>
                        <a:rPr lang="en-GB" sz="1100" kern="1200" dirty="0">
                          <a:solidFill>
                            <a:schemeClr val="tx1"/>
                          </a:solidFill>
                          <a:latin typeface="+mn-lt"/>
                          <a:ea typeface="+mn-ea"/>
                          <a:cs typeface="+mn-cs"/>
                        </a:rPr>
                        <a:t>, Microsoft, Oracle, PayPal, Google, SAP, IBM, Cisco)</a:t>
                      </a:r>
                      <a:endParaRPr lang="en-IN" sz="1100" kern="1200" dirty="0">
                        <a:solidFill>
                          <a:schemeClr val="tx1"/>
                        </a:solidFill>
                        <a:latin typeface="+mn-lt"/>
                        <a:ea typeface="+mn-ea"/>
                        <a:cs typeface="+mn-cs"/>
                      </a:endParaRPr>
                    </a:p>
                  </a:txBody>
                  <a:tcPr/>
                </a:tc>
                <a:extLst>
                  <a:ext uri="{0D108BD9-81ED-4DB2-BD59-A6C34878D82A}">
                    <a16:rowId xmlns:a16="http://schemas.microsoft.com/office/drawing/2014/main" val="2893254142"/>
                  </a:ext>
                </a:extLst>
              </a:tr>
              <a:tr h="358510">
                <a:tc>
                  <a:txBody>
                    <a:bodyPr/>
                    <a:lstStyle/>
                    <a:p>
                      <a:pPr algn="ctr" fontAlgn="t"/>
                      <a:r>
                        <a:rPr lang="en-GB" sz="1100" b="1" kern="1200" dirty="0">
                          <a:solidFill>
                            <a:schemeClr val="tx1"/>
                          </a:solidFill>
                          <a:latin typeface="+mn-lt"/>
                          <a:ea typeface="+mn-ea"/>
                          <a:cs typeface="+mn-cs"/>
                        </a:rPr>
                        <a:t>Basic ML AI including Projects</a:t>
                      </a:r>
                      <a:endParaRPr lang="en-IN" sz="1100" b="1" kern="1200" dirty="0">
                        <a:solidFill>
                          <a:schemeClr val="tx1"/>
                        </a:solidFill>
                        <a:latin typeface="+mn-lt"/>
                        <a:ea typeface="+mn-ea"/>
                        <a:cs typeface="+mn-cs"/>
                      </a:endParaRPr>
                    </a:p>
                  </a:txBody>
                  <a:tcPr marL="7620" marR="7620" marT="7620" marB="0"/>
                </a:tc>
                <a:tc>
                  <a:txBody>
                    <a:bodyPr/>
                    <a:lstStyle/>
                    <a:p>
                      <a:pPr algn="just"/>
                      <a:r>
                        <a:rPr lang="en-GB" sz="1100" kern="1200" dirty="0">
                          <a:solidFill>
                            <a:schemeClr val="tx1"/>
                          </a:solidFill>
                          <a:latin typeface="+mn-lt"/>
                          <a:ea typeface="+mn-ea"/>
                          <a:cs typeface="+mn-cs"/>
                        </a:rPr>
                        <a:t>Iterators, Nested functions, Generators, Closures, Decorators, Basic ML and AI, PIP, </a:t>
                      </a:r>
                      <a:r>
                        <a:rPr lang="en-GB" sz="1100" b="1" kern="1200" dirty="0">
                          <a:solidFill>
                            <a:schemeClr val="tx1"/>
                          </a:solidFill>
                          <a:latin typeface="+mn-lt"/>
                          <a:ea typeface="+mn-ea"/>
                          <a:cs typeface="+mn-cs"/>
                        </a:rPr>
                        <a:t>Visualization etc…</a:t>
                      </a:r>
                      <a:endParaRPr lang="en-IN" sz="1100" b="1" kern="1200" dirty="0">
                        <a:solidFill>
                          <a:schemeClr val="tx1"/>
                        </a:solidFill>
                        <a:latin typeface="+mn-lt"/>
                        <a:ea typeface="+mn-ea"/>
                        <a:cs typeface="+mn-cs"/>
                      </a:endParaRPr>
                    </a:p>
                  </a:txBody>
                  <a:tcPr/>
                </a:tc>
                <a:tc>
                  <a:txBody>
                    <a:bodyPr/>
                    <a:lstStyle/>
                    <a:p>
                      <a:pPr marL="0" algn="ctr" defTabSz="914400" rtl="0" eaLnBrk="1" fontAlgn="t" latinLnBrk="0" hangingPunct="1"/>
                      <a:endParaRPr lang="en-IN" sz="1100" b="1" kern="1200" dirty="0">
                        <a:solidFill>
                          <a:schemeClr val="tx1"/>
                        </a:solidFill>
                        <a:latin typeface="+mn-lt"/>
                        <a:ea typeface="+mn-ea"/>
                        <a:cs typeface="+mn-cs"/>
                      </a:endParaRPr>
                    </a:p>
                  </a:txBody>
                  <a:tcPr marL="7620" marR="7620" marT="7620" marB="0"/>
                </a:tc>
                <a:tc>
                  <a:txBody>
                    <a:bodyPr/>
                    <a:lstStyle/>
                    <a:p>
                      <a:pPr algn="just"/>
                      <a:endParaRPr lang="en-IN" sz="1100" dirty="0"/>
                    </a:p>
                  </a:txBody>
                  <a:tcPr/>
                </a:tc>
                <a:extLst>
                  <a:ext uri="{0D108BD9-81ED-4DB2-BD59-A6C34878D82A}">
                    <a16:rowId xmlns:a16="http://schemas.microsoft.com/office/drawing/2014/main" val="3014519922"/>
                  </a:ext>
                </a:extLst>
              </a:tr>
            </a:tbl>
          </a:graphicData>
        </a:graphic>
      </p:graphicFrame>
    </p:spTree>
    <p:extLst>
      <p:ext uri="{BB962C8B-B14F-4D97-AF65-F5344CB8AC3E}">
        <p14:creationId xmlns:p14="http://schemas.microsoft.com/office/powerpoint/2010/main" val="758122247"/>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id="{59065FFD-95A5-4387-9888-595CD54FE3CE}" vid="{8A46A32C-1227-47D7-A4C8-360887988C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Bring your presentations to life with 3D</Template>
  <TotalTime>352</TotalTime>
  <Words>1026</Words>
  <Application>Microsoft Office PowerPoint</Application>
  <PresentationFormat>Widescreen</PresentationFormat>
  <Paragraphs>101</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Cambria Math</vt:lpstr>
      <vt:lpstr>Segoe UI</vt:lpstr>
      <vt:lpstr>Segoe UI Light</vt:lpstr>
      <vt:lpstr>Wingdings</vt:lpstr>
      <vt:lpstr>Get Started with 3D</vt:lpstr>
      <vt:lpstr>Comprehensive Skill Development Training- </vt:lpstr>
      <vt:lpstr>TECHNICAL -Course Objective/ Outcome Expectation</vt:lpstr>
      <vt:lpstr>Program Curriculum</vt:lpstr>
      <vt:lpstr>Program Curriculum</vt:lpstr>
      <vt:lpstr>Program Curriculum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dc:title>
  <dc:creator>vinay raikar</dc:creator>
  <cp:lastModifiedBy>Chirag Raul</cp:lastModifiedBy>
  <cp:revision>15</cp:revision>
  <dcterms:created xsi:type="dcterms:W3CDTF">2021-05-03T13:18:38Z</dcterms:created>
  <dcterms:modified xsi:type="dcterms:W3CDTF">2021-06-09T13:26:17Z</dcterms:modified>
</cp:coreProperties>
</file>