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74" r:id="rId8"/>
    <p:sldId id="263" r:id="rId9"/>
    <p:sldId id="268" r:id="rId10"/>
    <p:sldId id="266" r:id="rId11"/>
    <p:sldId id="276" r:id="rId12"/>
    <p:sldId id="277" r:id="rId13"/>
    <p:sldId id="264" r:id="rId14"/>
    <p:sldId id="265" r:id="rId15"/>
    <p:sldId id="269" r:id="rId16"/>
    <p:sldId id="272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E"/>
    <a:srgbClr val="282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6AEC6-BF9C-4F72-BE99-C4BD46B5DF10}" v="378" dt="2024-06-15T08:48:03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6236" autoAdjust="0"/>
  </p:normalViewPr>
  <p:slideViewPr>
    <p:cSldViewPr snapToGrid="0">
      <p:cViewPr varScale="1">
        <p:scale>
          <a:sx n="79" d="100"/>
          <a:sy n="79" d="100"/>
        </p:scale>
        <p:origin x="7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1497B-B95D-4F48-86BA-EC174F25CD7F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B4E4D70-55BF-4A64-BECD-B0FD2BAAD5E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NZ" dirty="0">
              <a:solidFill>
                <a:srgbClr val="00B0F0"/>
              </a:solidFill>
            </a:rPr>
            <a:t>Introduction.</a:t>
          </a:r>
          <a:endParaRPr lang="en-US" dirty="0">
            <a:solidFill>
              <a:srgbClr val="00B0F0"/>
            </a:solidFill>
          </a:endParaRPr>
        </a:p>
      </dgm:t>
    </dgm:pt>
    <dgm:pt modelId="{7F170577-B07F-42B5-92D9-55DB140A533C}" type="parTrans" cxnId="{F341768C-ECD9-4B8A-8AD2-3E49B6A49FAE}">
      <dgm:prSet/>
      <dgm:spPr/>
      <dgm:t>
        <a:bodyPr/>
        <a:lstStyle/>
        <a:p>
          <a:endParaRPr lang="en-US"/>
        </a:p>
      </dgm:t>
    </dgm:pt>
    <dgm:pt modelId="{4B42145C-D8AF-46A0-A30A-F97BB340F294}" type="sibTrans" cxnId="{F341768C-ECD9-4B8A-8AD2-3E49B6A49FAE}">
      <dgm:prSet/>
      <dgm:spPr/>
      <dgm:t>
        <a:bodyPr/>
        <a:lstStyle/>
        <a:p>
          <a:endParaRPr lang="en-US"/>
        </a:p>
      </dgm:t>
    </dgm:pt>
    <dgm:pt modelId="{E5DB539D-D9C1-415A-844E-400FA436F463}">
      <dgm:prSet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NZ">
              <a:solidFill>
                <a:srgbClr val="00B0F0"/>
              </a:solidFill>
            </a:rPr>
            <a:t>Dataset.</a:t>
          </a:r>
          <a:endParaRPr lang="en-US" dirty="0">
            <a:solidFill>
              <a:srgbClr val="00B0F0"/>
            </a:solidFill>
          </a:endParaRPr>
        </a:p>
      </dgm:t>
    </dgm:pt>
    <dgm:pt modelId="{CEB86710-810B-4C5E-8D6A-F7AD5AA24393}" type="parTrans" cxnId="{53AC8DF1-C73F-42A1-81DB-40A0A1468725}">
      <dgm:prSet/>
      <dgm:spPr/>
      <dgm:t>
        <a:bodyPr/>
        <a:lstStyle/>
        <a:p>
          <a:endParaRPr lang="en-US"/>
        </a:p>
      </dgm:t>
    </dgm:pt>
    <dgm:pt modelId="{201D7281-A3D7-432A-9E1B-FEE45507A934}" type="sibTrans" cxnId="{53AC8DF1-C73F-42A1-81DB-40A0A1468725}">
      <dgm:prSet/>
      <dgm:spPr/>
      <dgm:t>
        <a:bodyPr/>
        <a:lstStyle/>
        <a:p>
          <a:endParaRPr lang="en-US"/>
        </a:p>
      </dgm:t>
    </dgm:pt>
    <dgm:pt modelId="{321151FC-0A9B-49AB-B027-D9AE927408AF}">
      <dgm:prSet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NZ">
              <a:solidFill>
                <a:srgbClr val="00B0F0"/>
              </a:solidFill>
            </a:rPr>
            <a:t>Data preparation.</a:t>
          </a:r>
          <a:endParaRPr lang="en-US" dirty="0">
            <a:solidFill>
              <a:srgbClr val="00B0F0"/>
            </a:solidFill>
          </a:endParaRPr>
        </a:p>
      </dgm:t>
    </dgm:pt>
    <dgm:pt modelId="{EDEDA72F-1CC9-4337-8D89-C6E875BE4401}" type="parTrans" cxnId="{83A4D11A-5D89-4C8C-A2BE-61F5213BC027}">
      <dgm:prSet/>
      <dgm:spPr/>
      <dgm:t>
        <a:bodyPr/>
        <a:lstStyle/>
        <a:p>
          <a:endParaRPr lang="en-US"/>
        </a:p>
      </dgm:t>
    </dgm:pt>
    <dgm:pt modelId="{02066818-DC9E-4033-95BF-E8616C903099}" type="sibTrans" cxnId="{83A4D11A-5D89-4C8C-A2BE-61F5213BC027}">
      <dgm:prSet/>
      <dgm:spPr/>
      <dgm:t>
        <a:bodyPr/>
        <a:lstStyle/>
        <a:p>
          <a:endParaRPr lang="en-US"/>
        </a:p>
      </dgm:t>
    </dgm:pt>
    <dgm:pt modelId="{F3AB0523-2CF1-4222-963D-86D65ED49F1C}">
      <dgm:prSet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NZ" dirty="0">
              <a:solidFill>
                <a:srgbClr val="00B0F0"/>
              </a:solidFill>
            </a:rPr>
            <a:t>SVM Model.</a:t>
          </a:r>
          <a:endParaRPr lang="en-US" dirty="0">
            <a:solidFill>
              <a:srgbClr val="00B0F0"/>
            </a:solidFill>
          </a:endParaRPr>
        </a:p>
      </dgm:t>
    </dgm:pt>
    <dgm:pt modelId="{33E6E289-5D65-40FA-B885-291582799CE2}" type="parTrans" cxnId="{32A0F505-8BAC-4341-BDC9-917DEB60AF65}">
      <dgm:prSet/>
      <dgm:spPr/>
      <dgm:t>
        <a:bodyPr/>
        <a:lstStyle/>
        <a:p>
          <a:endParaRPr lang="en-US"/>
        </a:p>
      </dgm:t>
    </dgm:pt>
    <dgm:pt modelId="{82E494FF-E32E-4740-B02E-63DCB762ECEC}" type="sibTrans" cxnId="{32A0F505-8BAC-4341-BDC9-917DEB60AF65}">
      <dgm:prSet/>
      <dgm:spPr/>
      <dgm:t>
        <a:bodyPr/>
        <a:lstStyle/>
        <a:p>
          <a:endParaRPr lang="en-US"/>
        </a:p>
      </dgm:t>
    </dgm:pt>
    <dgm:pt modelId="{D5859B70-D045-4F63-9D59-43522C49E863}">
      <dgm:prSet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NZ" dirty="0">
              <a:solidFill>
                <a:srgbClr val="00B0F0"/>
              </a:solidFill>
            </a:rPr>
            <a:t>Random Forest model.</a:t>
          </a:r>
          <a:endParaRPr lang="en-US" dirty="0">
            <a:solidFill>
              <a:srgbClr val="00B0F0"/>
            </a:solidFill>
          </a:endParaRPr>
        </a:p>
      </dgm:t>
    </dgm:pt>
    <dgm:pt modelId="{3B1407E1-7F4F-45AD-A6B7-69C3A46DE886}" type="parTrans" cxnId="{C2746F84-322E-4D19-9432-A8C20F0E0FB9}">
      <dgm:prSet/>
      <dgm:spPr/>
      <dgm:t>
        <a:bodyPr/>
        <a:lstStyle/>
        <a:p>
          <a:endParaRPr lang="en-US"/>
        </a:p>
      </dgm:t>
    </dgm:pt>
    <dgm:pt modelId="{AF6D70D9-F2BA-4DD4-BB94-9BEE9600BDA5}" type="sibTrans" cxnId="{C2746F84-322E-4D19-9432-A8C20F0E0FB9}">
      <dgm:prSet/>
      <dgm:spPr/>
      <dgm:t>
        <a:bodyPr/>
        <a:lstStyle/>
        <a:p>
          <a:endParaRPr lang="en-US"/>
        </a:p>
      </dgm:t>
    </dgm:pt>
    <dgm:pt modelId="{5A383BE7-A1D0-4601-8F74-82764EE74778}">
      <dgm:prSet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NZ" dirty="0">
              <a:solidFill>
                <a:srgbClr val="00B0F0"/>
              </a:solidFill>
            </a:rPr>
            <a:t>Results and Discussion.</a:t>
          </a:r>
          <a:endParaRPr lang="en-US" dirty="0">
            <a:solidFill>
              <a:srgbClr val="00B0F0"/>
            </a:solidFill>
          </a:endParaRPr>
        </a:p>
      </dgm:t>
    </dgm:pt>
    <dgm:pt modelId="{F228563F-F232-468B-B1BF-4F8E6D00C77D}" type="parTrans" cxnId="{EC091E68-2186-4975-B57C-E3C7E2428A33}">
      <dgm:prSet/>
      <dgm:spPr/>
      <dgm:t>
        <a:bodyPr/>
        <a:lstStyle/>
        <a:p>
          <a:endParaRPr lang="en-US"/>
        </a:p>
      </dgm:t>
    </dgm:pt>
    <dgm:pt modelId="{75084227-0679-4159-8DAF-9258A077BCF2}" type="sibTrans" cxnId="{EC091E68-2186-4975-B57C-E3C7E2428A33}">
      <dgm:prSet/>
      <dgm:spPr/>
      <dgm:t>
        <a:bodyPr/>
        <a:lstStyle/>
        <a:p>
          <a:endParaRPr lang="en-US"/>
        </a:p>
      </dgm:t>
    </dgm:pt>
    <dgm:pt modelId="{141A7498-EF1D-49FB-AFDC-A5F5A7D9036B}" type="pres">
      <dgm:prSet presAssocID="{04C1497B-B95D-4F48-86BA-EC174F25CD7F}" presName="linear" presStyleCnt="0">
        <dgm:presLayoutVars>
          <dgm:animLvl val="lvl"/>
          <dgm:resizeHandles val="exact"/>
        </dgm:presLayoutVars>
      </dgm:prSet>
      <dgm:spPr/>
    </dgm:pt>
    <dgm:pt modelId="{3EA31C73-8AA8-4241-A005-C949B9E7A798}" type="pres">
      <dgm:prSet presAssocID="{1B4E4D70-55BF-4A64-BECD-B0FD2BAAD5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D2D1B66-44F9-4E75-8B19-FD0E74D595BE}" type="pres">
      <dgm:prSet presAssocID="{4B42145C-D8AF-46A0-A30A-F97BB340F294}" presName="spacer" presStyleCnt="0"/>
      <dgm:spPr/>
    </dgm:pt>
    <dgm:pt modelId="{37C54C3C-B0E2-4EB0-B294-390A66C7C1BD}" type="pres">
      <dgm:prSet presAssocID="{E5DB539D-D9C1-415A-844E-400FA436F46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70A17CE-8506-485A-92EC-D2AE298506C5}" type="pres">
      <dgm:prSet presAssocID="{201D7281-A3D7-432A-9E1B-FEE45507A934}" presName="spacer" presStyleCnt="0"/>
      <dgm:spPr/>
    </dgm:pt>
    <dgm:pt modelId="{C59B9AC4-17EE-4802-8337-A98124B0D8E6}" type="pres">
      <dgm:prSet presAssocID="{321151FC-0A9B-49AB-B027-D9AE927408A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1FE47C5-D786-4FAB-86DF-4B7786ACA772}" type="pres">
      <dgm:prSet presAssocID="{02066818-DC9E-4033-95BF-E8616C903099}" presName="spacer" presStyleCnt="0"/>
      <dgm:spPr/>
    </dgm:pt>
    <dgm:pt modelId="{4E571613-DC03-43A7-B85E-DAE019928073}" type="pres">
      <dgm:prSet presAssocID="{F3AB0523-2CF1-4222-963D-86D65ED49F1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673AFBA-D759-4546-9051-18ED40B2994D}" type="pres">
      <dgm:prSet presAssocID="{82E494FF-E32E-4740-B02E-63DCB762ECEC}" presName="spacer" presStyleCnt="0"/>
      <dgm:spPr/>
    </dgm:pt>
    <dgm:pt modelId="{9965630B-54A6-4DF4-B854-06E5EA09D136}" type="pres">
      <dgm:prSet presAssocID="{D5859B70-D045-4F63-9D59-43522C49E86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5B4D7CA-4DFE-46FD-907D-B1026B1D8B11}" type="pres">
      <dgm:prSet presAssocID="{AF6D70D9-F2BA-4DD4-BB94-9BEE9600BDA5}" presName="spacer" presStyleCnt="0"/>
      <dgm:spPr/>
    </dgm:pt>
    <dgm:pt modelId="{76D5A1AA-43FA-4931-A6C4-667D4112F323}" type="pres">
      <dgm:prSet presAssocID="{5A383BE7-A1D0-4601-8F74-82764EE7477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2A0F505-8BAC-4341-BDC9-917DEB60AF65}" srcId="{04C1497B-B95D-4F48-86BA-EC174F25CD7F}" destId="{F3AB0523-2CF1-4222-963D-86D65ED49F1C}" srcOrd="3" destOrd="0" parTransId="{33E6E289-5D65-40FA-B885-291582799CE2}" sibTransId="{82E494FF-E32E-4740-B02E-63DCB762ECEC}"/>
    <dgm:cxn modelId="{83A4D11A-5D89-4C8C-A2BE-61F5213BC027}" srcId="{04C1497B-B95D-4F48-86BA-EC174F25CD7F}" destId="{321151FC-0A9B-49AB-B027-D9AE927408AF}" srcOrd="2" destOrd="0" parTransId="{EDEDA72F-1CC9-4337-8D89-C6E875BE4401}" sibTransId="{02066818-DC9E-4033-95BF-E8616C903099}"/>
    <dgm:cxn modelId="{2E1F0C39-332D-440F-B43E-DDA0B5C71EA2}" type="presOf" srcId="{F3AB0523-2CF1-4222-963D-86D65ED49F1C}" destId="{4E571613-DC03-43A7-B85E-DAE019928073}" srcOrd="0" destOrd="0" presId="urn:microsoft.com/office/officeart/2005/8/layout/vList2"/>
    <dgm:cxn modelId="{2A979460-B8B6-4A12-9336-D18AF9797AAE}" type="presOf" srcId="{5A383BE7-A1D0-4601-8F74-82764EE74778}" destId="{76D5A1AA-43FA-4931-A6C4-667D4112F323}" srcOrd="0" destOrd="0" presId="urn:microsoft.com/office/officeart/2005/8/layout/vList2"/>
    <dgm:cxn modelId="{EC091E68-2186-4975-B57C-E3C7E2428A33}" srcId="{04C1497B-B95D-4F48-86BA-EC174F25CD7F}" destId="{5A383BE7-A1D0-4601-8F74-82764EE74778}" srcOrd="5" destOrd="0" parTransId="{F228563F-F232-468B-B1BF-4F8E6D00C77D}" sibTransId="{75084227-0679-4159-8DAF-9258A077BCF2}"/>
    <dgm:cxn modelId="{24BFC46C-D980-4A3E-889E-47F320481B6F}" type="presOf" srcId="{04C1497B-B95D-4F48-86BA-EC174F25CD7F}" destId="{141A7498-EF1D-49FB-AFDC-A5F5A7D9036B}" srcOrd="0" destOrd="0" presId="urn:microsoft.com/office/officeart/2005/8/layout/vList2"/>
    <dgm:cxn modelId="{C2746F84-322E-4D19-9432-A8C20F0E0FB9}" srcId="{04C1497B-B95D-4F48-86BA-EC174F25CD7F}" destId="{D5859B70-D045-4F63-9D59-43522C49E863}" srcOrd="4" destOrd="0" parTransId="{3B1407E1-7F4F-45AD-A6B7-69C3A46DE886}" sibTransId="{AF6D70D9-F2BA-4DD4-BB94-9BEE9600BDA5}"/>
    <dgm:cxn modelId="{F341768C-ECD9-4B8A-8AD2-3E49B6A49FAE}" srcId="{04C1497B-B95D-4F48-86BA-EC174F25CD7F}" destId="{1B4E4D70-55BF-4A64-BECD-B0FD2BAAD5EB}" srcOrd="0" destOrd="0" parTransId="{7F170577-B07F-42B5-92D9-55DB140A533C}" sibTransId="{4B42145C-D8AF-46A0-A30A-F97BB340F294}"/>
    <dgm:cxn modelId="{6ADD87AC-D684-4E22-A825-E42C30662DAC}" type="presOf" srcId="{E5DB539D-D9C1-415A-844E-400FA436F463}" destId="{37C54C3C-B0E2-4EB0-B294-390A66C7C1BD}" srcOrd="0" destOrd="0" presId="urn:microsoft.com/office/officeart/2005/8/layout/vList2"/>
    <dgm:cxn modelId="{0C12D5B1-8AEC-4E8C-B102-86A13A37DFD6}" type="presOf" srcId="{1B4E4D70-55BF-4A64-BECD-B0FD2BAAD5EB}" destId="{3EA31C73-8AA8-4241-A005-C949B9E7A798}" srcOrd="0" destOrd="0" presId="urn:microsoft.com/office/officeart/2005/8/layout/vList2"/>
    <dgm:cxn modelId="{591D85EC-327F-460B-A531-1B31E186C94E}" type="presOf" srcId="{321151FC-0A9B-49AB-B027-D9AE927408AF}" destId="{C59B9AC4-17EE-4802-8337-A98124B0D8E6}" srcOrd="0" destOrd="0" presId="urn:microsoft.com/office/officeart/2005/8/layout/vList2"/>
    <dgm:cxn modelId="{53AC8DF1-C73F-42A1-81DB-40A0A1468725}" srcId="{04C1497B-B95D-4F48-86BA-EC174F25CD7F}" destId="{E5DB539D-D9C1-415A-844E-400FA436F463}" srcOrd="1" destOrd="0" parTransId="{CEB86710-810B-4C5E-8D6A-F7AD5AA24393}" sibTransId="{201D7281-A3D7-432A-9E1B-FEE45507A934}"/>
    <dgm:cxn modelId="{3031E5FA-AA35-47B1-BF41-FF998DB44E2E}" type="presOf" srcId="{D5859B70-D045-4F63-9D59-43522C49E863}" destId="{9965630B-54A6-4DF4-B854-06E5EA09D136}" srcOrd="0" destOrd="0" presId="urn:microsoft.com/office/officeart/2005/8/layout/vList2"/>
    <dgm:cxn modelId="{B715414B-708B-462C-95BE-19D1E3E9B439}" type="presParOf" srcId="{141A7498-EF1D-49FB-AFDC-A5F5A7D9036B}" destId="{3EA31C73-8AA8-4241-A005-C949B9E7A798}" srcOrd="0" destOrd="0" presId="urn:microsoft.com/office/officeart/2005/8/layout/vList2"/>
    <dgm:cxn modelId="{6D726DCC-2956-4CE2-9AF9-E0A9B07CD217}" type="presParOf" srcId="{141A7498-EF1D-49FB-AFDC-A5F5A7D9036B}" destId="{AD2D1B66-44F9-4E75-8B19-FD0E74D595BE}" srcOrd="1" destOrd="0" presId="urn:microsoft.com/office/officeart/2005/8/layout/vList2"/>
    <dgm:cxn modelId="{4F18F717-523C-40B5-BD61-CABB13014A35}" type="presParOf" srcId="{141A7498-EF1D-49FB-AFDC-A5F5A7D9036B}" destId="{37C54C3C-B0E2-4EB0-B294-390A66C7C1BD}" srcOrd="2" destOrd="0" presId="urn:microsoft.com/office/officeart/2005/8/layout/vList2"/>
    <dgm:cxn modelId="{20096097-BCAF-47BA-AF1A-5502C60F5678}" type="presParOf" srcId="{141A7498-EF1D-49FB-AFDC-A5F5A7D9036B}" destId="{770A17CE-8506-485A-92EC-D2AE298506C5}" srcOrd="3" destOrd="0" presId="urn:microsoft.com/office/officeart/2005/8/layout/vList2"/>
    <dgm:cxn modelId="{05F89C05-7366-4897-B5D7-0E61689A2D98}" type="presParOf" srcId="{141A7498-EF1D-49FB-AFDC-A5F5A7D9036B}" destId="{C59B9AC4-17EE-4802-8337-A98124B0D8E6}" srcOrd="4" destOrd="0" presId="urn:microsoft.com/office/officeart/2005/8/layout/vList2"/>
    <dgm:cxn modelId="{B68E25E0-658C-4E02-B922-A9E8CC00FACE}" type="presParOf" srcId="{141A7498-EF1D-49FB-AFDC-A5F5A7D9036B}" destId="{B1FE47C5-D786-4FAB-86DF-4B7786ACA772}" srcOrd="5" destOrd="0" presId="urn:microsoft.com/office/officeart/2005/8/layout/vList2"/>
    <dgm:cxn modelId="{8BEB7672-FD14-4F01-86B7-BBA234C1ED9E}" type="presParOf" srcId="{141A7498-EF1D-49FB-AFDC-A5F5A7D9036B}" destId="{4E571613-DC03-43A7-B85E-DAE019928073}" srcOrd="6" destOrd="0" presId="urn:microsoft.com/office/officeart/2005/8/layout/vList2"/>
    <dgm:cxn modelId="{13A9DF6A-E793-4D32-A456-B70113CECDA8}" type="presParOf" srcId="{141A7498-EF1D-49FB-AFDC-A5F5A7D9036B}" destId="{2673AFBA-D759-4546-9051-18ED40B2994D}" srcOrd="7" destOrd="0" presId="urn:microsoft.com/office/officeart/2005/8/layout/vList2"/>
    <dgm:cxn modelId="{668F4B8C-82D5-41D5-85B4-E8145977B4D1}" type="presParOf" srcId="{141A7498-EF1D-49FB-AFDC-A5F5A7D9036B}" destId="{9965630B-54A6-4DF4-B854-06E5EA09D136}" srcOrd="8" destOrd="0" presId="urn:microsoft.com/office/officeart/2005/8/layout/vList2"/>
    <dgm:cxn modelId="{5E264E12-115C-42E8-A96D-3CE88156072F}" type="presParOf" srcId="{141A7498-EF1D-49FB-AFDC-A5F5A7D9036B}" destId="{15B4D7CA-4DFE-46FD-907D-B1026B1D8B11}" srcOrd="9" destOrd="0" presId="urn:microsoft.com/office/officeart/2005/8/layout/vList2"/>
    <dgm:cxn modelId="{77C7D97F-48A6-4678-8C01-00B7C914B668}" type="presParOf" srcId="{141A7498-EF1D-49FB-AFDC-A5F5A7D9036B}" destId="{76D5A1AA-43FA-4931-A6C4-667D4112F323}" srcOrd="1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31C73-8AA8-4241-A005-C949B9E7A798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noFill/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>
              <a:solidFill>
                <a:srgbClr val="00B0F0"/>
              </a:solidFill>
            </a:rPr>
            <a:t>Introduction.</a:t>
          </a:r>
          <a:endParaRPr lang="en-US" sz="2600" kern="1200" dirty="0">
            <a:solidFill>
              <a:srgbClr val="00B0F0"/>
            </a:solidFill>
          </a:endParaRPr>
        </a:p>
      </dsp:txBody>
      <dsp:txXfrm>
        <a:off x="31185" y="103193"/>
        <a:ext cx="10453230" cy="576450"/>
      </dsp:txXfrm>
    </dsp:sp>
    <dsp:sp modelId="{37C54C3C-B0E2-4EB0-B294-390A66C7C1BD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noFill/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>
              <a:solidFill>
                <a:srgbClr val="00B0F0"/>
              </a:solidFill>
            </a:rPr>
            <a:t>Dataset.</a:t>
          </a:r>
          <a:endParaRPr lang="en-US" sz="2600" kern="1200" dirty="0">
            <a:solidFill>
              <a:srgbClr val="00B0F0"/>
            </a:solidFill>
          </a:endParaRPr>
        </a:p>
      </dsp:txBody>
      <dsp:txXfrm>
        <a:off x="31185" y="816894"/>
        <a:ext cx="10453230" cy="576450"/>
      </dsp:txXfrm>
    </dsp:sp>
    <dsp:sp modelId="{C59B9AC4-17EE-4802-8337-A98124B0D8E6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noFill/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>
              <a:solidFill>
                <a:srgbClr val="00B0F0"/>
              </a:solidFill>
            </a:rPr>
            <a:t>Data preparation.</a:t>
          </a:r>
          <a:endParaRPr lang="en-US" sz="2600" kern="1200" dirty="0">
            <a:solidFill>
              <a:srgbClr val="00B0F0"/>
            </a:solidFill>
          </a:endParaRPr>
        </a:p>
      </dsp:txBody>
      <dsp:txXfrm>
        <a:off x="31185" y="1530594"/>
        <a:ext cx="10453230" cy="576450"/>
      </dsp:txXfrm>
    </dsp:sp>
    <dsp:sp modelId="{4E571613-DC03-43A7-B85E-DAE019928073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noFill/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>
              <a:solidFill>
                <a:srgbClr val="00B0F0"/>
              </a:solidFill>
            </a:rPr>
            <a:t>SVM Model.</a:t>
          </a:r>
          <a:endParaRPr lang="en-US" sz="2600" kern="1200" dirty="0">
            <a:solidFill>
              <a:srgbClr val="00B0F0"/>
            </a:solidFill>
          </a:endParaRPr>
        </a:p>
      </dsp:txBody>
      <dsp:txXfrm>
        <a:off x="31185" y="2244294"/>
        <a:ext cx="10453230" cy="576450"/>
      </dsp:txXfrm>
    </dsp:sp>
    <dsp:sp modelId="{9965630B-54A6-4DF4-B854-06E5EA09D136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noFill/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>
              <a:solidFill>
                <a:srgbClr val="00B0F0"/>
              </a:solidFill>
            </a:rPr>
            <a:t>Random Forest model.</a:t>
          </a:r>
          <a:endParaRPr lang="en-US" sz="2600" kern="1200" dirty="0">
            <a:solidFill>
              <a:srgbClr val="00B0F0"/>
            </a:solidFill>
          </a:endParaRPr>
        </a:p>
      </dsp:txBody>
      <dsp:txXfrm>
        <a:off x="31185" y="2957994"/>
        <a:ext cx="10453230" cy="576450"/>
      </dsp:txXfrm>
    </dsp:sp>
    <dsp:sp modelId="{76D5A1AA-43FA-4931-A6C4-667D4112F323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noFill/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600" kern="1200" dirty="0">
              <a:solidFill>
                <a:srgbClr val="00B0F0"/>
              </a:solidFill>
            </a:rPr>
            <a:t>Results and Discussion.</a:t>
          </a:r>
          <a:endParaRPr lang="en-US" sz="2600" kern="1200" dirty="0">
            <a:solidFill>
              <a:srgbClr val="00B0F0"/>
            </a:solidFill>
          </a:endParaRPr>
        </a:p>
      </dsp:txBody>
      <dsp:txXfrm>
        <a:off x="31185" y="3671694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8:48:35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8:48:36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8:48:52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0 831 24575,'0'-442'0,"0"438"0,1-1 0,-1 1 0,1-1 0,0 1 0,0-1 0,0 1 0,1 0 0,-1-1 0,1 1 0,0 0 0,0 0 0,1 0 0,-1 0 0,1 1 0,0-1 0,0 1 0,5-6 0,12-14 0,0-7 0,-15 23 0,-1 0 0,1 0 0,0 0 0,1 1 0,10-10 0,25-14 0,-27 20 0,1-1 0,15-15 0,-24 21 0,1 0 0,0 1 0,-1-1 0,2 1 0,12-5 0,5-3 0,9-8 0,22-11 0,-32 19 0,-18 9 0,0 0 0,0 0 0,0 0 0,1 1 0,-1 0 0,1 0 0,0 1 0,8-1 0,241 0 0,-123 4 0,238-2 0,-361 1 0,0 0 0,1 0 0,-1 1 0,0 1 0,0-1 0,0 2 0,15 6 0,65 40 0,-65-35 0,-11-7 0,-1 1 0,-1 1 0,0 0 0,0 1 0,16 20 0,-23-26 0,1 0 0,-1 0 0,1-1 0,0 0 0,0 0 0,12 4 0,-11-4 0,1 0 0,-1 0 0,0 1 0,11 9 0,-5-3 0,1-1 0,23 15 0,-24-17 0,1 1 0,-1 1 0,15 14 0,-7-4 0,-10-9 0,0 0 0,0 0 0,12 18 0,-18-21 0,2 0 0,-1-1 0,1 0 0,11 9 0,-12-10 0,0-1 0,0 1 0,0 0 0,-1 0 0,0 0 0,9 15 0,41 74 0,0-2 0,-18-21 0,-25-49 0,-9-18 0,0 0 0,-1 0 0,1 1 0,-1-1 0,0 0 0,0 1 0,1 8 0,1 8 0,9 32 0,-8-39 0,-1-1 0,-1 1 0,0 0 0,-1 0 0,0 27 0,-2-38 0,0-1 0,-1 0 0,0 0 0,1 1 0,-1-1 0,-1 0 0,1 0 0,0 0 0,-1 0 0,0-1 0,1 1 0,-1 0 0,0 0 0,0-1 0,-1 0 0,1 1 0,-3 1 0,-5 3 0,1 0 0,-1-1 0,-17 8 0,1-1 0,-69 32 0,84-41 0,-1 0 0,1 0 0,-1-1 0,-17 2 0,2 0 0,-41 2 0,49-6 0,-36 7 0,25-3 0,-1-1 0,0-2 0,0-1 0,-33-4 0,-7 1 0,-581 2 0,639-1 0,0 0 0,-25-6 0,25 4 0,-2 0 0,-16 0 0,11 1 0,-33-7 0,19 3 0,5 0 0,-1 0 0,-50-20 0,69 22 0,0-2 0,0 0 0,-18-12 0,25 15 0,0 0 0,1 0 0,-1 0 0,1 0 0,0 0 0,0-1 0,0 0 0,0 1 0,1-1 0,0 0 0,-1 0 0,1 0 0,-1-6 0,-2-1-13,1-1 0,-1 1 0,-1 1 1,1-1-1,-2 1 0,0 0 0,0 0 0,-13-13 0,-5-7-1236,18 21-5577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8:48:14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1024 24575,'1'0'0,"0"0"0,0-1 0,-1 1 0,1-1 0,0 1 0,0-1 0,-1 1 0,1-1 0,0 1 0,-1-1 0,1 1 0,-1-1 0,1 0 0,-1 0 0,1 1 0,-1-1 0,1 0 0,-1 0 0,0 1 0,1-2 0,8-22 0,-7 17 0,2-5 0,0-1 0,-2 1 0,3-23 0,-4 23 0,1-1 0,0 1 0,1-1 0,5-14 0,17-33 0,-9 24 0,-1-1 0,15-62 0,-20 64 0,1 0 0,30-64 0,-26 65 0,-8 16 0,-1 0 0,7-37 0,-2 5 0,-7 41 0,0 0 0,0 0 0,1 0 0,1 1 0,-1-1 0,1 2 0,1-1 0,-1 0 0,1 1 0,16-12 0,3-5 0,-19 18 0,1 0 0,1 1 0,-1 0 0,1 0 0,0 1 0,0 0 0,0 1 0,0-1 0,1 2 0,14-3 0,30-10 0,-17 2 0,1 1 0,39-6 0,-3 12 0,-50 5 0,33-6 0,-22 3 0,1 1 0,66 2 0,-46 2 0,-38 0 0,-1 1 0,0 1 0,0 1 0,24 7 0,9 3 0,0-3 0,-22-3 0,0-2 0,1-1 0,47 2 0,-61-6 0,1 1 0,0 1 0,-1 1 0,0 0 0,28 11 0,-20-7 0,28 7 0,-39-12 0,-1 1 0,1 0 0,18 11 0,-21-11 0,0 1 0,0-1 0,1-1 0,-1 0 0,1 0 0,10 2 0,-1-2 0,0 1 0,0 1 0,0 0 0,17 9 0,-1-1 0,-13-5 0,-10-5 0,-1 1 0,22 12 0,6 1 0,-33-15 0,0 0 0,-1 0 0,1 1 0,-1-1 0,0 1 0,0 1 0,0-1 0,0 0 0,-1 1 0,1 0 0,-1 0 0,6 9 0,6 8 0,-1 2 0,-1-1 0,-1 2 0,-2 0 0,0 0 0,14 49 0,-9-19 0,-11-43 0,-2 1 0,1-1 0,-2 0 0,1 1 0,0 19 0,-2 1 0,-3 130 0,0-148 0,-1 0 0,0-1 0,-1 1 0,0-1 0,-1 0 0,0 0 0,-1 0 0,-1-1 0,0 0 0,0 0 0,-1-1 0,-1 0 0,0 0 0,-14 12 0,-4 6 0,-20 19 0,-5 0 0,-20 17 0,51-46 0,17-15 0,0 0 0,0 0 0,-1 0 0,1 0 0,-10 4 0,-10 6 0,-37 28 0,46-31 0,0 0 0,0-1 0,-1-1 0,0 0 0,-35 12 0,-89 31 0,117-46 0,0 0 0,-33 3 0,8-1 0,30-5 0,0 0 0,-22 0 0,-437-4 0,456 0 0,0-2 0,0-1 0,-37-11 0,22 6 0,-131-40 0,119 41 0,40 8 0,-1-1 0,1 0 0,0-1 0,0 0 0,-16-5 0,-28-11 0,43 15 0,-1 1 0,1-2 0,0 1 0,0-1 0,0 0 0,-15-11 0,12 7 0,-1 0 0,1 1 0,-1 1 0,-26-10 0,26 12 0,1-1 0,1 0 0,-1-1 0,1 0 0,-1 0 0,-14-13 0,-14-29 0,28 33 0,1 0 0,1 0 0,0-1 0,1 0 0,1-1 0,-9-24 0,-31-69-1365,43 100-5461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8:47:50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24575,'865'0'0,"-845"1"0,40 8 0,-40-6 0,39 3 0,-20-6 0,-4-1 0,0 3 0,50 6 0,-63-5 0,-1-1 0,31-1 0,11 1 0,-15 7 0,-35-6 0,0-1 0,19 2 0,-11-4 0,0 2 0,32 6 0,63 10 0,-92-15 0,38 1 0,-41-4 0,-1 2 0,37 6 0,-4 3 0,63 3 0,-27 3 0,-74-13 0,-1 0 0,1 1 0,24 12 0,0 0 0,66 27 0,-93-37 0,-1 0 0,1 1 0,-2 0 0,1 1 0,-1 0 0,-1 1 0,1 0 0,12 19 0,-19-24 0,0-1 0,0 1 0,-1 0 0,0 0 0,0 0 0,0 0 0,-1 0 0,0 0 0,0 1 0,0-1 0,0 7 0,0 10 0,-4 32 0,1-14 0,2-34 0,0-1 0,-1 1 0,0-1 0,0 0 0,-1 0 0,1 0 0,-1 0 0,0 0 0,0 0 0,-1 0 0,1 0 0,-1-1 0,0 1 0,-1-1 0,1 0 0,-5 5 0,-7 4 0,0-1 0,-1-1 0,-20 13 0,-24 18 0,52-37 0,1 0 0,-1 0 0,0-1 0,0 0 0,-1 0 0,1 0 0,-1-2 0,-10 4 0,4-2 0,-9 5 0,2 0 0,-27 15 0,27-12 0,-44 16 0,45-21 0,1-2 0,-24 4 0,28-6 0,0 1 0,1 1 0,-23 9 0,22-7 0,-1-1 0,-26 6 0,-23 4 0,46-10 0,0-1 0,-1-1 0,0-1 0,-24 0 0,25-3 0,-1 1 0,1 0 0,-32 6 0,21-2 0,0-1 0,-1-2 0,-60-4 0,21 0 0,-741 2 0,801 0 0,-1-2 0,1 1 0,-12-4 0,-26-3 0,29 5 0,1-1 0,0 0 0,0-1 0,-28-12 0,-7-2 0,50 19 0,-1-1 0,1 0 0,0-1 0,0 1 0,0-1 0,1 0 0,-1 0 0,0 0 0,1 0 0,-1-1 0,1 1 0,0-1 0,-1 0 0,1 0 0,1 0 0,-1-1 0,0 1 0,1-1 0,0 1 0,0-1 0,0 0 0,-3-7 0,-8-23 0,5 15 0,1 1 0,1-1 0,-4-22 0,3 5 0,3 17 0,1-1 0,-1-29 0,3-12 0,4-90 0,-2 141 0,1 0 0,1 0 0,0 0 0,0 0 0,1 1 0,0-1 0,1 1 0,8-13 0,7-13 0,-7 3-44,-11 26-66,0 0 0,0 0 0,1 1 0,-1-1 0,1 0-1,1 1 1,-1 0 0,1 0 0,0 0 0,0 0 0,6-5 0,-1 4-6716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8:47:59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24575,'8'1'0,"0"0"0,-1 0 0,15 4 0,20 4 0,268-7 0,-159-4 0,670 2-281,-789 2 372,36 5-1,-37-2-40,40 0 0,1075-6-50,-1121 0 0,40-7 0,-40 4 0,37-2 0,-47 6 0,0-2 0,18-4 0,27-2 0,-50 8 0,10-1 0,0 0 0,1-1 0,21-5 0,-12 2 0,0 2 0,1 1 0,-1 1 0,36 3 0,5 0 0,669-2-1365,-725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08:49:18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07F96-A2D1-46AB-9CBA-90CB7726FBFC}" type="datetimeFigureOut">
              <a:rPr lang="en-NZ" smtClean="0"/>
              <a:t>18/08/2024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9FEC-62D7-4DA6-B53D-9CEABF2B7D6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854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39FEC-62D7-4DA6-B53D-9CEABF2B7D69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59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8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9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5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8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4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4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2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80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60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533" y="392747"/>
            <a:ext cx="7137069" cy="3711080"/>
          </a:xfrm>
        </p:spPr>
        <p:txBody>
          <a:bodyPr>
            <a:normAutofit/>
          </a:bodyPr>
          <a:lstStyle/>
          <a:p>
            <a:r>
              <a:rPr lang="en-NZ" sz="5400" dirty="0">
                <a:solidFill>
                  <a:schemeClr val="bg1"/>
                </a:solidFill>
                <a:latin typeface="Nunito" panose="020F0502020204030204" pitchFamily="2" charset="0"/>
              </a:rPr>
              <a:t>Cardiovascular disease analysis using machine learning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350E0-B353-AB30-8E46-4ED6DC5A2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5" r="-3" b="-3"/>
          <a:stretch/>
        </p:blipFill>
        <p:spPr>
          <a:xfrm>
            <a:off x="-1" y="0"/>
            <a:ext cx="4622003" cy="68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6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Model Training With Linear Kernel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1" y="1512749"/>
            <a:ext cx="5481009" cy="4479489"/>
          </a:xfrm>
        </p:spPr>
        <p:txBody>
          <a:bodyPr>
            <a:normAutofit/>
          </a:bodyPr>
          <a:lstStyle/>
          <a:p>
            <a:endParaRPr lang="en-NZ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A69824-A2B6-C4C5-A24C-E97A2580C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"/>
          <a:stretch/>
        </p:blipFill>
        <p:spPr>
          <a:xfrm>
            <a:off x="322891" y="1595336"/>
            <a:ext cx="4628488" cy="4182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6F65D0-3CB6-88EC-5BD4-89F547D60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8"/>
          <a:stretch/>
        </p:blipFill>
        <p:spPr>
          <a:xfrm>
            <a:off x="5679028" y="1690688"/>
            <a:ext cx="4926576" cy="4012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7E3055-197F-472F-4041-C7DC46CBC191}"/>
              </a:ext>
            </a:extLst>
          </p:cNvPr>
          <p:cNvSpPr txBox="1"/>
          <p:nvPr/>
        </p:nvSpPr>
        <p:spPr>
          <a:xfrm>
            <a:off x="838200" y="6060332"/>
            <a:ext cx="326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StandardScalar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38CF8-CF3F-DC60-8568-9B9B598FF8A6}"/>
              </a:ext>
            </a:extLst>
          </p:cNvPr>
          <p:cNvSpPr txBox="1"/>
          <p:nvPr/>
        </p:nvSpPr>
        <p:spPr>
          <a:xfrm>
            <a:off x="6712085" y="6060332"/>
            <a:ext cx="333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MinMaxScalar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NZ" b="1" dirty="0">
                <a:solidFill>
                  <a:schemeClr val="bg1"/>
                </a:solidFill>
                <a:latin typeface="Nunito" panose="020F0502020204030204" pitchFamily="2" charset="0"/>
              </a:rPr>
              <a:t>Model Training With Polynomial Kernel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1" y="1512749"/>
            <a:ext cx="5481009" cy="4479489"/>
          </a:xfrm>
        </p:spPr>
        <p:txBody>
          <a:bodyPr>
            <a:normAutofit/>
          </a:bodyPr>
          <a:lstStyle/>
          <a:p>
            <a:endParaRPr lang="en-NZ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1B0E93-94D6-6D34-879D-797BB1BF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" y="1547456"/>
            <a:ext cx="3440233" cy="4182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12CFD-2FA0-F0A9-F6D9-6D95468E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361" y="1547456"/>
            <a:ext cx="3561506" cy="41821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CE84BD-3DBA-5D5E-F099-B30CBACA7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756" y="1512749"/>
            <a:ext cx="3637801" cy="4216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63171F-DB02-B2C5-6037-1B777B760CBB}"/>
              </a:ext>
            </a:extLst>
          </p:cNvPr>
          <p:cNvSpPr txBox="1"/>
          <p:nvPr/>
        </p:nvSpPr>
        <p:spPr>
          <a:xfrm>
            <a:off x="838200" y="5961403"/>
            <a:ext cx="161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Polynomial Degree 2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24F68-6B08-2401-C0AC-1A628FDA03CE}"/>
              </a:ext>
            </a:extLst>
          </p:cNvPr>
          <p:cNvSpPr txBox="1"/>
          <p:nvPr/>
        </p:nvSpPr>
        <p:spPr>
          <a:xfrm>
            <a:off x="4996504" y="5976821"/>
            <a:ext cx="161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Polynomial Degree 3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CEE0B-1229-0A67-3FD4-69D80D8F42E3}"/>
              </a:ext>
            </a:extLst>
          </p:cNvPr>
          <p:cNvSpPr txBox="1"/>
          <p:nvPr/>
        </p:nvSpPr>
        <p:spPr>
          <a:xfrm>
            <a:off x="9479605" y="5992238"/>
            <a:ext cx="1614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Polynomial Degree 4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86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624"/>
          </a:xfrm>
        </p:spPr>
        <p:txBody>
          <a:bodyPr>
            <a:noAutofit/>
          </a:bodyPr>
          <a:lstStyle/>
          <a:p>
            <a:pPr algn="l"/>
            <a:r>
              <a:rPr lang="en-NZ" b="1" dirty="0">
                <a:solidFill>
                  <a:schemeClr val="bg1"/>
                </a:solidFill>
                <a:latin typeface="Nunito" panose="020F0502020204030204" pitchFamily="2" charset="0"/>
              </a:rPr>
              <a:t>Validation Curves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1" y="1512749"/>
            <a:ext cx="5481009" cy="4479489"/>
          </a:xfrm>
        </p:spPr>
        <p:txBody>
          <a:bodyPr>
            <a:normAutofit/>
          </a:bodyPr>
          <a:lstStyle/>
          <a:p>
            <a:endParaRPr lang="en-NZ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78993-6A0B-2FFB-C251-E2039BF2B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r="1082"/>
          <a:stretch/>
        </p:blipFill>
        <p:spPr>
          <a:xfrm>
            <a:off x="1556426" y="1310853"/>
            <a:ext cx="8822987" cy="46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7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Random Forest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F8567-0573-4DE0-223B-F04AB2AD67D6}"/>
              </a:ext>
            </a:extLst>
          </p:cNvPr>
          <p:cNvSpPr txBox="1"/>
          <p:nvPr/>
        </p:nvSpPr>
        <p:spPr>
          <a:xfrm>
            <a:off x="838200" y="1690688"/>
            <a:ext cx="3752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Random forest: a model that uses multiple decision trees to get a single optimized result.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3DF9C-3F14-54B7-D2C6-490E693B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14" y="5167312"/>
            <a:ext cx="9946436" cy="1158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3293B-5822-7648-2914-E4B0783F5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8925"/>
            <a:ext cx="5171337" cy="30338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D07FDD-27C6-949C-82E9-B04E4E1E6101}"/>
              </a:ext>
            </a:extLst>
          </p:cNvPr>
          <p:cNvSpPr txBox="1"/>
          <p:nvPr/>
        </p:nvSpPr>
        <p:spPr>
          <a:xfrm>
            <a:off x="813449" y="2838450"/>
            <a:ext cx="3613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Benefits.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Reduce 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Flexibility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determined in feature importance. 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9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Random Forest – Evaluation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1" y="1512749"/>
            <a:ext cx="5481009" cy="4980126"/>
          </a:xfrm>
        </p:spPr>
        <p:txBody>
          <a:bodyPr>
            <a:normAutofit/>
          </a:bodyPr>
          <a:lstStyle/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F8567-0573-4DE0-223B-F04AB2AD67D6}"/>
              </a:ext>
            </a:extLst>
          </p:cNvPr>
          <p:cNvSpPr txBox="1"/>
          <p:nvPr/>
        </p:nvSpPr>
        <p:spPr>
          <a:xfrm>
            <a:off x="996950" y="1690688"/>
            <a:ext cx="3868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Evaluation matrix: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Classification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Confusion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RMSE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Mean Square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E78C42-0D81-4202-460D-A2658D7C5980}"/>
                  </a:ext>
                </a:extLst>
              </p14:cNvPr>
              <p14:cNvContentPartPr/>
              <p14:nvPr/>
            </p14:nvContentPartPr>
            <p14:xfrm>
              <a:off x="6743670" y="470523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E78C42-0D81-4202-460D-A2658D7C59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7550" y="46991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20C2AA-62C6-B4C8-B789-91D029C3CB0B}"/>
                  </a:ext>
                </a:extLst>
              </p14:cNvPr>
              <p14:cNvContentPartPr/>
              <p14:nvPr/>
            </p14:nvContentPartPr>
            <p14:xfrm>
              <a:off x="8451870" y="332751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20C2AA-62C6-B4C8-B789-91D029C3CB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5750" y="332139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37CBECF-A26A-3F13-0E8D-888BA7709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368" y="1435588"/>
            <a:ext cx="5156052" cy="51344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F85AA5-D1D3-D2B6-7E8E-344CEDECBFB2}"/>
                  </a:ext>
                </a:extLst>
              </p14:cNvPr>
              <p14:cNvContentPartPr/>
              <p14:nvPr/>
            </p14:nvContentPartPr>
            <p14:xfrm>
              <a:off x="8083590" y="4247310"/>
              <a:ext cx="775080" cy="447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F85AA5-D1D3-D2B6-7E8E-344CEDECBF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7470" y="4241190"/>
                <a:ext cx="787320" cy="4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01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Optimization.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1" y="1512749"/>
            <a:ext cx="5481009" cy="4980126"/>
          </a:xfrm>
        </p:spPr>
        <p:txBody>
          <a:bodyPr>
            <a:normAutofit/>
          </a:bodyPr>
          <a:lstStyle/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DF4FB-792F-8363-CF4C-196C8C7F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539521"/>
            <a:ext cx="7701096" cy="4444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7FF40F-EC03-6E69-76A7-389A70F2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6016294"/>
            <a:ext cx="3683000" cy="4905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A54EC1-3361-6E34-7BEA-48ACEB6074CB}"/>
                  </a:ext>
                </a:extLst>
              </p14:cNvPr>
              <p14:cNvContentPartPr/>
              <p14:nvPr/>
            </p14:nvContentPartPr>
            <p14:xfrm>
              <a:off x="3561536" y="6008451"/>
              <a:ext cx="842040" cy="54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A54EC1-3361-6E34-7BEA-48ACEB6074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5416" y="6002331"/>
                <a:ext cx="854280" cy="5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04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Optimization Cont.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1" y="1512749"/>
            <a:ext cx="5481009" cy="4980126"/>
          </a:xfrm>
        </p:spPr>
        <p:txBody>
          <a:bodyPr>
            <a:normAutofit/>
          </a:bodyPr>
          <a:lstStyle/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15B55-A9A9-B884-48B5-D5CB136D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933"/>
            <a:ext cx="8727216" cy="645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DFCDED-E5A7-CCD9-9E3A-4AFA49B22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1875"/>
            <a:ext cx="4304157" cy="39281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B1CE94-046B-DC2A-A388-686687278D36}"/>
                  </a:ext>
                </a:extLst>
              </p14:cNvPr>
              <p14:cNvContentPartPr/>
              <p14:nvPr/>
            </p14:nvContentPartPr>
            <p14:xfrm>
              <a:off x="3034590" y="4762470"/>
              <a:ext cx="904320" cy="344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B1CE94-046B-DC2A-A388-686687278D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8470" y="4756350"/>
                <a:ext cx="91656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AB47E4-0002-8E3A-7E1C-A64F44B42840}"/>
                  </a:ext>
                </a:extLst>
              </p14:cNvPr>
              <p14:cNvContentPartPr/>
              <p14:nvPr/>
            </p14:nvContentPartPr>
            <p14:xfrm>
              <a:off x="6343710" y="2157150"/>
              <a:ext cx="1491840" cy="21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AB47E4-0002-8E3A-7E1C-A64F44B428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7590" y="2151030"/>
                <a:ext cx="1504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E7DF10F-B4F1-1D15-E271-DC0936477C14}"/>
                  </a:ext>
                </a:extLst>
              </p14:cNvPr>
              <p14:cNvContentPartPr/>
              <p14:nvPr/>
            </p14:nvContentPartPr>
            <p14:xfrm>
              <a:off x="8820150" y="84459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E7DF10F-B4F1-1D15-E271-DC0936477C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14030" y="83847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081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Results and 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91" y="1512749"/>
            <a:ext cx="5481009" cy="4980126"/>
          </a:xfrm>
        </p:spPr>
        <p:txBody>
          <a:bodyPr>
            <a:normAutofit/>
          </a:bodyPr>
          <a:lstStyle/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D3700-8D59-C4DF-8C5F-C84FAEE2DE11}"/>
              </a:ext>
            </a:extLst>
          </p:cNvPr>
          <p:cNvSpPr txBox="1"/>
          <p:nvPr/>
        </p:nvSpPr>
        <p:spPr>
          <a:xfrm>
            <a:off x="838200" y="1380348"/>
            <a:ext cx="10359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Both models have similar overall accuracies of 73.6% for Random Forest and 73.75% for SVM.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SVM model shows slightly better recall for class 0 (80% vs. 77%) but lower recall for class 1 (67% vs. 70%) compared to the Random Forest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SVM have slightly better precision for  class 1which is 77%, whereas random forest have 75%.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B701F-915E-0FA8-3337-F0A3116E2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8" b="38391"/>
          <a:stretch/>
        </p:blipFill>
        <p:spPr>
          <a:xfrm>
            <a:off x="6149610" y="3225461"/>
            <a:ext cx="4304157" cy="2244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C1147-6B06-D3CC-B3B8-215974BBF0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90" b="5260"/>
          <a:stretch/>
        </p:blipFill>
        <p:spPr>
          <a:xfrm>
            <a:off x="1138369" y="3225461"/>
            <a:ext cx="4599644" cy="2837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CA09F6-FA16-8CD1-F02B-D89E30573ECA}"/>
              </a:ext>
            </a:extLst>
          </p:cNvPr>
          <p:cNvSpPr txBox="1"/>
          <p:nvPr/>
        </p:nvSpPr>
        <p:spPr>
          <a:xfrm>
            <a:off x="1184424" y="6278062"/>
            <a:ext cx="39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SVM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C7267-0F82-EE4D-BB30-9E59354A82C2}"/>
              </a:ext>
            </a:extLst>
          </p:cNvPr>
          <p:cNvSpPr txBox="1"/>
          <p:nvPr/>
        </p:nvSpPr>
        <p:spPr>
          <a:xfrm>
            <a:off x="6149610" y="5693938"/>
            <a:ext cx="392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Random Forest Model</a:t>
            </a:r>
          </a:p>
        </p:txBody>
      </p:sp>
    </p:spTree>
    <p:extLst>
      <p:ext uri="{BB962C8B-B14F-4D97-AF65-F5344CB8AC3E}">
        <p14:creationId xmlns:p14="http://schemas.microsoft.com/office/powerpoint/2010/main" val="224052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1000"/>
                    </a14:imgEffect>
                    <a14:imgEffect>
                      <a14:colorTemperature colorTemp="5000"/>
                    </a14:imgEffect>
                    <a14:imgEffect>
                      <a14:saturation sat="180000"/>
                    </a14:imgEffect>
                    <a14:imgEffect>
                      <a14:brightnessContrast bright="-14000" contrast="15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2" y="3886200"/>
            <a:ext cx="4635108" cy="1612900"/>
          </a:xfrm>
        </p:spPr>
        <p:txBody>
          <a:bodyPr anchor="b">
            <a:normAutofit fontScale="90000"/>
          </a:bodyPr>
          <a:lstStyle/>
          <a:p>
            <a:r>
              <a:rPr lang="en-NZ" sz="7200" b="1" dirty="0">
                <a:solidFill>
                  <a:schemeClr val="bg1"/>
                </a:solidFill>
                <a:latin typeface="Nunito" panose="020F0502020204030204" pitchFamily="2" charset="0"/>
              </a:rPr>
              <a:t>Thank You.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479719" cy="3447832"/>
          </a:xfrm>
        </p:spPr>
        <p:txBody>
          <a:bodyPr anchor="t">
            <a:normAutofit/>
          </a:bodyPr>
          <a:lstStyle/>
          <a:p>
            <a:endParaRPr lang="en-NZ" sz="2000" dirty="0">
              <a:solidFill>
                <a:schemeClr val="bg1"/>
              </a:solidFill>
            </a:endParaRPr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64346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Contents.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D48E9-10D4-EE94-D4B0-FBF143272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364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260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428750"/>
            <a:ext cx="11687175" cy="4993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FFFF00"/>
                </a:solidFill>
              </a:rPr>
              <a:t>Background: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Investigating machine learning for detecting cardiovascular disease using medical data comprising objective measurements, medical test results, and subjective patient information.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rgbClr val="FFFF00"/>
                </a:solidFill>
              </a:rPr>
              <a:t>Problem Statement: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Develop a system to predict the likelihood of cardiovascular disease and detect its precursors, addressing its global prevalence and enabling early intervention.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NZ" sz="2400" dirty="0">
                <a:solidFill>
                  <a:srgbClr val="FFFF00"/>
                </a:solidFill>
              </a:rPr>
              <a:t>Objective: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</a:rPr>
              <a:t>To evaluate the performance of Random Forest (RF) and Support Vector Machine (SVM) models in predicting cardiovascular disease</a:t>
            </a:r>
            <a:endParaRPr lang="en-N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1428750"/>
            <a:ext cx="11687175" cy="4993481"/>
          </a:xfrm>
        </p:spPr>
        <p:txBody>
          <a:bodyPr>
            <a:norm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Cardiovascular Disease dataset.</a:t>
            </a:r>
          </a:p>
          <a:p>
            <a:r>
              <a:rPr lang="en-NZ" sz="2400" dirty="0">
                <a:solidFill>
                  <a:schemeClr val="bg1"/>
                </a:solidFill>
              </a:rPr>
              <a:t>Open source dataset consistent with cardiovascular disease patient data.</a:t>
            </a:r>
          </a:p>
          <a:p>
            <a:endParaRPr lang="en-NZ" sz="2400" dirty="0">
              <a:solidFill>
                <a:schemeClr val="bg1"/>
              </a:solidFill>
            </a:endParaRPr>
          </a:p>
          <a:p>
            <a:r>
              <a:rPr lang="en-NZ" sz="2400" dirty="0">
                <a:solidFill>
                  <a:schemeClr val="bg1"/>
                </a:solidFill>
              </a:rPr>
              <a:t>Dataset has 70,000 records.</a:t>
            </a:r>
          </a:p>
          <a:p>
            <a:r>
              <a:rPr lang="en-NZ" sz="2400" dirty="0">
                <a:solidFill>
                  <a:schemeClr val="bg1"/>
                </a:solidFill>
              </a:rPr>
              <a:t>Has  11 features + 1 target value.</a:t>
            </a: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3BE07-5C7D-E2C6-1D6D-A2CF3615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94805"/>
            <a:ext cx="10225091" cy="2377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7D5ED1-67BB-0DFA-8030-D646D791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13" y="2818058"/>
            <a:ext cx="3521713" cy="77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7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2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Dataset - Heatmap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FF99-3DD6-E2F5-3904-1207B113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77187"/>
            <a:ext cx="11515534" cy="4817476"/>
          </a:xfrm>
        </p:spPr>
        <p:txBody>
          <a:bodyPr>
            <a:normAutofit/>
          </a:bodyPr>
          <a:lstStyle/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  <a:p>
            <a:endParaRPr lang="en-NZ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E7F374-B23B-E6DD-FE87-4DA7B27F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69" y="1385181"/>
            <a:ext cx="6358812" cy="5201488"/>
          </a:xfrm>
          <a:prstGeom prst="rect">
            <a:avLst/>
          </a:prstGeom>
          <a:solidFill>
            <a:srgbClr val="28256B"/>
          </a:solidFill>
        </p:spPr>
      </p:pic>
    </p:spTree>
    <p:extLst>
      <p:ext uri="{BB962C8B-B14F-4D97-AF65-F5344CB8AC3E}">
        <p14:creationId xmlns:p14="http://schemas.microsoft.com/office/powerpoint/2010/main" val="360852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Data preparation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687686-2F5B-97B5-3FB9-BA6898BCB8C1}"/>
              </a:ext>
            </a:extLst>
          </p:cNvPr>
          <p:cNvCxnSpPr>
            <a:cxnSpLocks/>
          </p:cNvCxnSpPr>
          <p:nvPr/>
        </p:nvCxnSpPr>
        <p:spPr>
          <a:xfrm flipV="1">
            <a:off x="2139055" y="3969696"/>
            <a:ext cx="800995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8E3780-DFD8-49D9-8016-FE9222A64BF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815482" y="2721097"/>
            <a:ext cx="3090" cy="888526"/>
          </a:xfrm>
          <a:prstGeom prst="line">
            <a:avLst/>
          </a:prstGeom>
          <a:ln w="381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Badge outline">
            <a:extLst>
              <a:ext uri="{FF2B5EF4-FFF2-40B4-BE49-F238E27FC236}">
                <a16:creationId xmlns:a16="http://schemas.microsoft.com/office/drawing/2014/main" id="{191A11C4-71BD-2CA4-6E4A-E0BF80E7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288" y="3609623"/>
            <a:ext cx="742567" cy="742567"/>
          </a:xfrm>
          <a:prstGeom prst="rect">
            <a:avLst/>
          </a:prstGeom>
        </p:spPr>
      </p:pic>
      <p:pic>
        <p:nvPicPr>
          <p:cNvPr id="14" name="Graphic 13" descr="Badge 3 outline">
            <a:extLst>
              <a:ext uri="{FF2B5EF4-FFF2-40B4-BE49-F238E27FC236}">
                <a16:creationId xmlns:a16="http://schemas.microsoft.com/office/drawing/2014/main" id="{CB2CD326-8EBC-CF8F-BB81-D3C97D62C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287" y="5189867"/>
            <a:ext cx="742567" cy="742567"/>
          </a:xfrm>
          <a:prstGeom prst="rect">
            <a:avLst/>
          </a:prstGeom>
        </p:spPr>
      </p:pic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90BAE871-D064-7D3D-E855-311D414B7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7288" y="2053884"/>
            <a:ext cx="742567" cy="7425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2EA99D-9B49-862E-DDF7-350A77AFAB42}"/>
              </a:ext>
            </a:extLst>
          </p:cNvPr>
          <p:cNvCxnSpPr>
            <a:cxnSpLocks/>
          </p:cNvCxnSpPr>
          <p:nvPr/>
        </p:nvCxnSpPr>
        <p:spPr>
          <a:xfrm>
            <a:off x="1816451" y="1861344"/>
            <a:ext cx="2" cy="237784"/>
          </a:xfrm>
          <a:prstGeom prst="line">
            <a:avLst/>
          </a:prstGeom>
          <a:ln w="381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31B1EC-6222-9BB6-8587-F5E0958C0FD6}"/>
              </a:ext>
            </a:extLst>
          </p:cNvPr>
          <p:cNvCxnSpPr>
            <a:cxnSpLocks/>
          </p:cNvCxnSpPr>
          <p:nvPr/>
        </p:nvCxnSpPr>
        <p:spPr>
          <a:xfrm>
            <a:off x="1815482" y="4302892"/>
            <a:ext cx="2" cy="936273"/>
          </a:xfrm>
          <a:prstGeom prst="line">
            <a:avLst/>
          </a:prstGeom>
          <a:ln w="381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301125-6085-A00B-8D2C-702CED9C842F}"/>
              </a:ext>
            </a:extLst>
          </p:cNvPr>
          <p:cNvCxnSpPr>
            <a:cxnSpLocks/>
          </p:cNvCxnSpPr>
          <p:nvPr/>
        </p:nvCxnSpPr>
        <p:spPr>
          <a:xfrm>
            <a:off x="1815480" y="5884687"/>
            <a:ext cx="2" cy="237784"/>
          </a:xfrm>
          <a:prstGeom prst="line">
            <a:avLst/>
          </a:prstGeom>
          <a:ln w="38100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BA13EA-6CAA-6EC9-BE70-4700DAAEFA79}"/>
              </a:ext>
            </a:extLst>
          </p:cNvPr>
          <p:cNvCxnSpPr>
            <a:cxnSpLocks/>
          </p:cNvCxnSpPr>
          <p:nvPr/>
        </p:nvCxnSpPr>
        <p:spPr>
          <a:xfrm flipV="1">
            <a:off x="2139053" y="2425167"/>
            <a:ext cx="800995" cy="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F4B33A-834A-83DD-9303-7D886A60D03D}"/>
              </a:ext>
            </a:extLst>
          </p:cNvPr>
          <p:cNvCxnSpPr>
            <a:cxnSpLocks/>
          </p:cNvCxnSpPr>
          <p:nvPr/>
        </p:nvCxnSpPr>
        <p:spPr>
          <a:xfrm flipV="1">
            <a:off x="2139053" y="5561150"/>
            <a:ext cx="80099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327947C-6480-6DFA-A23D-0FA328962A6D}"/>
              </a:ext>
            </a:extLst>
          </p:cNvPr>
          <p:cNvSpPr txBox="1"/>
          <p:nvPr/>
        </p:nvSpPr>
        <p:spPr>
          <a:xfrm>
            <a:off x="3149600" y="2029975"/>
            <a:ext cx="47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FF00"/>
                </a:solidFill>
              </a:rPr>
              <a:t>Data reading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780CC9-4E78-5C7C-012E-E1F0B41DD554}"/>
              </a:ext>
            </a:extLst>
          </p:cNvPr>
          <p:cNvSpPr txBox="1"/>
          <p:nvPr/>
        </p:nvSpPr>
        <p:spPr>
          <a:xfrm>
            <a:off x="3149600" y="3609623"/>
            <a:ext cx="47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C000"/>
                </a:solidFill>
              </a:rPr>
              <a:t>Data cleaning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02FBC-1EE4-0906-F22F-F09AF4BF4205}"/>
              </a:ext>
            </a:extLst>
          </p:cNvPr>
          <p:cNvSpPr txBox="1"/>
          <p:nvPr/>
        </p:nvSpPr>
        <p:spPr>
          <a:xfrm>
            <a:off x="3045272" y="5378131"/>
            <a:ext cx="47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Data manipulation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BFF2B9-2AB3-1EA8-B8C2-537889CD7A7B}"/>
              </a:ext>
            </a:extLst>
          </p:cNvPr>
          <p:cNvSpPr txBox="1"/>
          <p:nvPr/>
        </p:nvSpPr>
        <p:spPr>
          <a:xfrm>
            <a:off x="3139968" y="2494434"/>
            <a:ext cx="570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Data reading using pandas and NumPy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B098F-D7D2-A6ED-9EAE-2E3C9F80E023}"/>
              </a:ext>
            </a:extLst>
          </p:cNvPr>
          <p:cNvSpPr txBox="1"/>
          <p:nvPr/>
        </p:nvSpPr>
        <p:spPr>
          <a:xfrm>
            <a:off x="3149600" y="4037124"/>
            <a:ext cx="3219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for null vales</a:t>
            </a:r>
          </a:p>
          <a:p>
            <a:r>
              <a:rPr lang="en-US" dirty="0">
                <a:solidFill>
                  <a:schemeClr val="bg1"/>
                </a:solidFill>
              </a:rPr>
              <a:t>Checking for duplicate values </a:t>
            </a:r>
          </a:p>
          <a:p>
            <a:r>
              <a:rPr lang="en-US" dirty="0">
                <a:solidFill>
                  <a:schemeClr val="bg1"/>
                </a:solidFill>
              </a:rPr>
              <a:t>Outliers</a:t>
            </a:r>
          </a:p>
          <a:p>
            <a:r>
              <a:rPr lang="en-US" dirty="0">
                <a:solidFill>
                  <a:schemeClr val="bg1"/>
                </a:solidFill>
              </a:rPr>
              <a:t>Negative values.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6E248-1093-44EA-F5C6-8247394720F6}"/>
              </a:ext>
            </a:extLst>
          </p:cNvPr>
          <p:cNvSpPr txBox="1"/>
          <p:nvPr/>
        </p:nvSpPr>
        <p:spPr>
          <a:xfrm>
            <a:off x="3045272" y="5747463"/>
            <a:ext cx="389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Changed Age from days to years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0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761825-188E-89FE-F789-BB204E2C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Nunito" pitchFamily="2" charset="0"/>
              </a:rPr>
              <a:t>Feature Selection (MI Score)</a:t>
            </a:r>
            <a:endParaRPr lang="en-IN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CC553-CF79-63AC-4DAE-B3751980387C}"/>
              </a:ext>
            </a:extLst>
          </p:cNvPr>
          <p:cNvSpPr txBox="1"/>
          <p:nvPr/>
        </p:nvSpPr>
        <p:spPr>
          <a:xfrm>
            <a:off x="1011676" y="1498060"/>
            <a:ext cx="1001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mutual score helps select a subset of features based on their individual importance with respect to the target variable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2" name="Picture 21" descr="A graph showing a number of blue and red bars&#10;&#10;Description automatically generated with medium confidence">
            <a:extLst>
              <a:ext uri="{FF2B5EF4-FFF2-40B4-BE49-F238E27FC236}">
                <a16:creationId xmlns:a16="http://schemas.microsoft.com/office/drawing/2014/main" id="{F608432B-2E37-6DB9-84C4-DDBCE8F21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" r="797" b="1233"/>
          <a:stretch/>
        </p:blipFill>
        <p:spPr>
          <a:xfrm>
            <a:off x="5525311" y="2214637"/>
            <a:ext cx="6011693" cy="38943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DE10C38-4ECE-F91C-E7CB-6F534CCFB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280" y="2382871"/>
            <a:ext cx="33051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  <a14:imgEffect>
                      <a14:colorTemperature colorTemp="4732"/>
                    </a14:imgEffect>
                    <a14:imgEffect>
                      <a14:saturation sat="221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E11918-B53B-6555-D196-9EB44A2FABDF}"/>
              </a:ext>
            </a:extLst>
          </p:cNvPr>
          <p:cNvSpPr/>
          <p:nvPr/>
        </p:nvSpPr>
        <p:spPr>
          <a:xfrm>
            <a:off x="2832100" y="2272074"/>
            <a:ext cx="5486400" cy="2223726"/>
          </a:xfrm>
          <a:prstGeom prst="roundRect">
            <a:avLst/>
          </a:prstGeom>
          <a:solidFill>
            <a:srgbClr val="00002E">
              <a:alpha val="64000"/>
            </a:srgbClr>
          </a:solidFill>
          <a:ln w="41275">
            <a:solidFill>
              <a:srgbClr val="28256B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86400"/>
                      <a:gd name="connsiteY0" fmla="*/ 370628 h 2223726"/>
                      <a:gd name="connsiteX1" fmla="*/ 370628 w 5486400"/>
                      <a:gd name="connsiteY1" fmla="*/ 0 h 2223726"/>
                      <a:gd name="connsiteX2" fmla="*/ 5115772 w 5486400"/>
                      <a:gd name="connsiteY2" fmla="*/ 0 h 2223726"/>
                      <a:gd name="connsiteX3" fmla="*/ 5486400 w 5486400"/>
                      <a:gd name="connsiteY3" fmla="*/ 370628 h 2223726"/>
                      <a:gd name="connsiteX4" fmla="*/ 5486400 w 5486400"/>
                      <a:gd name="connsiteY4" fmla="*/ 1853098 h 2223726"/>
                      <a:gd name="connsiteX5" fmla="*/ 5115772 w 5486400"/>
                      <a:gd name="connsiteY5" fmla="*/ 2223726 h 2223726"/>
                      <a:gd name="connsiteX6" fmla="*/ 370628 w 5486400"/>
                      <a:gd name="connsiteY6" fmla="*/ 2223726 h 2223726"/>
                      <a:gd name="connsiteX7" fmla="*/ 0 w 5486400"/>
                      <a:gd name="connsiteY7" fmla="*/ 1853098 h 2223726"/>
                      <a:gd name="connsiteX8" fmla="*/ 0 w 5486400"/>
                      <a:gd name="connsiteY8" fmla="*/ 370628 h 2223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486400" h="2223726" fill="none" extrusionOk="0">
                        <a:moveTo>
                          <a:pt x="0" y="370628"/>
                        </a:moveTo>
                        <a:cubicBezTo>
                          <a:pt x="-27080" y="161556"/>
                          <a:pt x="188899" y="18779"/>
                          <a:pt x="370628" y="0"/>
                        </a:cubicBezTo>
                        <a:cubicBezTo>
                          <a:pt x="2258532" y="130954"/>
                          <a:pt x="3096907" y="43574"/>
                          <a:pt x="5115772" y="0"/>
                        </a:cubicBezTo>
                        <a:cubicBezTo>
                          <a:pt x="5326091" y="8667"/>
                          <a:pt x="5504855" y="188542"/>
                          <a:pt x="5486400" y="370628"/>
                        </a:cubicBezTo>
                        <a:cubicBezTo>
                          <a:pt x="5414697" y="967233"/>
                          <a:pt x="5422172" y="1247754"/>
                          <a:pt x="5486400" y="1853098"/>
                        </a:cubicBezTo>
                        <a:cubicBezTo>
                          <a:pt x="5455727" y="2062827"/>
                          <a:pt x="5299256" y="2209093"/>
                          <a:pt x="5115772" y="2223726"/>
                        </a:cubicBezTo>
                        <a:cubicBezTo>
                          <a:pt x="2753426" y="2378923"/>
                          <a:pt x="2716352" y="2386746"/>
                          <a:pt x="370628" y="2223726"/>
                        </a:cubicBezTo>
                        <a:cubicBezTo>
                          <a:pt x="166902" y="2210664"/>
                          <a:pt x="-28637" y="2074511"/>
                          <a:pt x="0" y="1853098"/>
                        </a:cubicBezTo>
                        <a:cubicBezTo>
                          <a:pt x="-54188" y="1364315"/>
                          <a:pt x="100671" y="921644"/>
                          <a:pt x="0" y="370628"/>
                        </a:cubicBezTo>
                        <a:close/>
                      </a:path>
                      <a:path w="5486400" h="2223726" stroke="0" extrusionOk="0">
                        <a:moveTo>
                          <a:pt x="0" y="370628"/>
                        </a:moveTo>
                        <a:cubicBezTo>
                          <a:pt x="-34379" y="144731"/>
                          <a:pt x="159333" y="2478"/>
                          <a:pt x="370628" y="0"/>
                        </a:cubicBezTo>
                        <a:cubicBezTo>
                          <a:pt x="946316" y="132882"/>
                          <a:pt x="3479943" y="-84951"/>
                          <a:pt x="5115772" y="0"/>
                        </a:cubicBezTo>
                        <a:cubicBezTo>
                          <a:pt x="5299185" y="20780"/>
                          <a:pt x="5481429" y="193414"/>
                          <a:pt x="5486400" y="370628"/>
                        </a:cubicBezTo>
                        <a:cubicBezTo>
                          <a:pt x="5603793" y="575507"/>
                          <a:pt x="5456586" y="1571474"/>
                          <a:pt x="5486400" y="1853098"/>
                        </a:cubicBezTo>
                        <a:cubicBezTo>
                          <a:pt x="5494552" y="2058757"/>
                          <a:pt x="5334235" y="2195386"/>
                          <a:pt x="5115772" y="2223726"/>
                        </a:cubicBezTo>
                        <a:cubicBezTo>
                          <a:pt x="3231602" y="2311365"/>
                          <a:pt x="1405057" y="2151047"/>
                          <a:pt x="370628" y="2223726"/>
                        </a:cubicBezTo>
                        <a:cubicBezTo>
                          <a:pt x="163281" y="2198407"/>
                          <a:pt x="-13316" y="2076296"/>
                          <a:pt x="0" y="1853098"/>
                        </a:cubicBezTo>
                        <a:cubicBezTo>
                          <a:pt x="-66844" y="1455370"/>
                          <a:pt x="82384" y="1008066"/>
                          <a:pt x="0" y="37062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2272074"/>
            <a:ext cx="10877550" cy="1512526"/>
          </a:xfrm>
        </p:spPr>
        <p:txBody>
          <a:bodyPr>
            <a:normAutofit/>
          </a:bodyPr>
          <a:lstStyle/>
          <a:p>
            <a:pPr algn="ctr"/>
            <a:r>
              <a:rPr lang="en-NZ" sz="5400" dirty="0">
                <a:solidFill>
                  <a:schemeClr val="bg1"/>
                </a:solidFill>
                <a:latin typeface="Nunito" panose="020F0502020204030204" pitchFamily="2" charset="0"/>
              </a:rPr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B038B-660E-0742-38CC-83E3B136C9EC}"/>
              </a:ext>
            </a:extLst>
          </p:cNvPr>
          <p:cNvSpPr txBox="1"/>
          <p:nvPr/>
        </p:nvSpPr>
        <p:spPr>
          <a:xfrm>
            <a:off x="1511300" y="3553767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dirty="0">
                <a:solidFill>
                  <a:srgbClr val="00B0F0"/>
                </a:solidFill>
                <a:latin typeface="Nunito" panose="020F0502020204030204" pitchFamily="2" charset="0"/>
              </a:rPr>
              <a:t>SVM and Random forest models</a:t>
            </a:r>
            <a:endParaRPr lang="en-NZ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2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E985-514B-1632-64EF-0F96416D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NZ" sz="5400" b="1" dirty="0">
                <a:solidFill>
                  <a:schemeClr val="bg1"/>
                </a:solidFill>
                <a:latin typeface="Nunito" panose="020F0502020204030204" pitchFamily="2" charset="0"/>
              </a:rPr>
              <a:t>SVM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3621E-3108-AEAE-6C72-143B0B22C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Support Vector Machines (SVM) is a powerful supervised machine learning algorithm used for classification and regression tasks. It works by finding the optimal hyperplane that best separates different classes in the feature space.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Benefits: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Versatility:</a:t>
            </a:r>
            <a:r>
              <a:rPr lang="en-US" sz="1600" dirty="0">
                <a:solidFill>
                  <a:schemeClr val="bg1"/>
                </a:solidFill>
              </a:rPr>
              <a:t> SVM can handle linear and non-linear data by using different kernel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Regularization:</a:t>
            </a:r>
            <a:r>
              <a:rPr lang="en-US" sz="1600" dirty="0">
                <a:solidFill>
                  <a:schemeClr val="bg1"/>
                </a:solidFill>
              </a:rPr>
              <a:t> It uses regularization parameter (C) to help prevent overfitting.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Key Consideration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SVMs can be computationally expensive with large datasets.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Kernel selection plays a vital role in SVM training.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Requires parameter tuning to achieve optimal performance.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460</Words>
  <Application>Microsoft Office PowerPoint</Application>
  <PresentationFormat>Widescreen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Nunito</vt:lpstr>
      <vt:lpstr>Office Theme</vt:lpstr>
      <vt:lpstr>Cardiovascular disease analysis using machine learning methods</vt:lpstr>
      <vt:lpstr>Contents.</vt:lpstr>
      <vt:lpstr>Introduction</vt:lpstr>
      <vt:lpstr>Dataset</vt:lpstr>
      <vt:lpstr>Dataset - Heatmap</vt:lpstr>
      <vt:lpstr>Data preparation</vt:lpstr>
      <vt:lpstr>Feature Selection (MI Score)</vt:lpstr>
      <vt:lpstr>Methodology</vt:lpstr>
      <vt:lpstr>SVM Model</vt:lpstr>
      <vt:lpstr>Model Training With Linear Kernel</vt:lpstr>
      <vt:lpstr>Model Training With Polynomial Kernel</vt:lpstr>
      <vt:lpstr>Validation Curves</vt:lpstr>
      <vt:lpstr>Random Forest Model </vt:lpstr>
      <vt:lpstr>Random Forest – Evaluation </vt:lpstr>
      <vt:lpstr>Optimization. </vt:lpstr>
      <vt:lpstr>Optimization Cont. </vt:lpstr>
      <vt:lpstr>Results and Comparison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peiris</dc:creator>
  <cp:lastModifiedBy>Sandeep Kaur</cp:lastModifiedBy>
  <cp:revision>19</cp:revision>
  <dcterms:created xsi:type="dcterms:W3CDTF">2024-06-14T10:37:50Z</dcterms:created>
  <dcterms:modified xsi:type="dcterms:W3CDTF">2024-08-17T14:35:52Z</dcterms:modified>
</cp:coreProperties>
</file>