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79" r:id="rId23"/>
    <p:sldId id="278" r:id="rId24"/>
  </p:sldIdLst>
  <p:sldSz cx="9144000" cy="5143500" type="screen16x9"/>
  <p:notesSz cx="6858000" cy="9144000"/>
  <p:embeddedFontLst>
    <p:embeddedFont>
      <p:font typeface="Montserrat"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9" d="100"/>
          <a:sy n="109" d="100"/>
        </p:scale>
        <p:origin x="-2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25547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0c5dc00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0c5dc00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c5dc008b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c5dc00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0c5dc008b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0c5dc008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0c5dc008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0c5dc008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smtClean="0">
                <a:solidFill>
                  <a:srgbClr val="000000"/>
                </a:solidFill>
                <a:effectLst/>
                <a:latin typeface="Arial"/>
                <a:ea typeface="Arial"/>
                <a:cs typeface="Arial"/>
                <a:sym typeface="Arial"/>
              </a:rPr>
              <a:t>In the majority of acts of terrorism, the mortality rate and injuries were low, but a small number of actions led to too many deaths and injuries.</a:t>
            </a:r>
          </a:p>
          <a:p>
            <a:endParaRPr lang="en-IN" dirty="0"/>
          </a:p>
        </p:txBody>
      </p:sp>
    </p:spTree>
    <p:extLst>
      <p:ext uri="{BB962C8B-B14F-4D97-AF65-F5344CB8AC3E}">
        <p14:creationId xmlns:p14="http://schemas.microsoft.com/office/powerpoint/2010/main" val="181566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4200" b="1">
                <a:solidFill>
                  <a:srgbClr val="CC0000"/>
                </a:solidFill>
                <a:latin typeface="Montserrat"/>
                <a:ea typeface="Montserrat"/>
                <a:cs typeface="Montserrat"/>
                <a:sym typeface="Montserrat"/>
              </a:rPr>
              <a:t>           Capstone Project-1</a:t>
            </a:r>
            <a:endParaRPr sz="4200" b="1">
              <a:solidFill>
                <a:srgbClr val="CC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GB" sz="3600" b="1">
                <a:solidFill>
                  <a:srgbClr val="134F5C"/>
                </a:solidFill>
                <a:latin typeface="Montserrat"/>
                <a:ea typeface="Montserrat"/>
                <a:cs typeface="Montserrat"/>
                <a:sym typeface="Montserrat"/>
              </a:rPr>
              <a:t>Global Terrorism Analysis</a:t>
            </a:r>
            <a:endParaRPr sz="3600" b="1">
              <a:solidFill>
                <a:srgbClr val="134F5C"/>
              </a:solidFill>
              <a:latin typeface="Montserrat"/>
              <a:ea typeface="Montserrat"/>
              <a:cs typeface="Montserrat"/>
              <a:sym typeface="Montserrat"/>
            </a:endParaRPr>
          </a:p>
          <a:p>
            <a:pPr marL="0" lvl="0" indent="0" algn="ctr" rtl="0">
              <a:lnSpc>
                <a:spcPct val="115000"/>
              </a:lnSpc>
              <a:spcBef>
                <a:spcPts val="0"/>
              </a:spcBef>
              <a:spcAft>
                <a:spcPts val="0"/>
              </a:spcAft>
              <a:buNone/>
            </a:pPr>
            <a:endParaRPr sz="3600" b="1">
              <a:solidFill>
                <a:srgbClr val="134F5C"/>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GB" sz="1800" b="1">
                <a:solidFill>
                  <a:srgbClr val="134F5C"/>
                </a:solidFill>
                <a:latin typeface="Montserrat"/>
                <a:ea typeface="Montserrat"/>
                <a:cs typeface="Montserrat"/>
                <a:sym typeface="Montserrat"/>
              </a:rPr>
              <a:t>Presented By:</a:t>
            </a:r>
            <a:endParaRPr sz="1800" b="1">
              <a:solidFill>
                <a:srgbClr val="134F5C"/>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GB" sz="1800" b="1">
                <a:solidFill>
                  <a:srgbClr val="134F5C"/>
                </a:solidFill>
                <a:latin typeface="Montserrat"/>
                <a:ea typeface="Montserrat"/>
                <a:cs typeface="Montserrat"/>
                <a:sym typeface="Montserrat"/>
              </a:rPr>
              <a:t>Sandeep R</a:t>
            </a:r>
            <a:endParaRPr sz="1800" b="1">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Terrorist Attack</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4" y="1198715"/>
            <a:ext cx="7384503" cy="3169566"/>
          </a:xfrm>
          <a:prstGeom prst="rect">
            <a:avLst/>
          </a:prstGeom>
        </p:spPr>
      </p:pic>
    </p:spTree>
    <p:extLst>
      <p:ext uri="{BB962C8B-B14F-4D97-AF65-F5344CB8AC3E}">
        <p14:creationId xmlns:p14="http://schemas.microsoft.com/office/powerpoint/2010/main" val="307032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target type of Terrorist attack</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111116"/>
            <a:ext cx="6102277" cy="3505563"/>
          </a:xfrm>
          <a:prstGeom prst="rect">
            <a:avLst/>
          </a:prstGeom>
        </p:spPr>
      </p:pic>
    </p:spTree>
    <p:extLst>
      <p:ext uri="{BB962C8B-B14F-4D97-AF65-F5344CB8AC3E}">
        <p14:creationId xmlns:p14="http://schemas.microsoft.com/office/powerpoint/2010/main" val="2264042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15 Countries with Highest terror attack</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26" y="1112235"/>
            <a:ext cx="6331397" cy="3736305"/>
          </a:xfrm>
          <a:prstGeom prst="rect">
            <a:avLst/>
          </a:prstGeom>
        </p:spPr>
      </p:pic>
    </p:spTree>
    <p:extLst>
      <p:ext uri="{BB962C8B-B14F-4D97-AF65-F5344CB8AC3E}">
        <p14:creationId xmlns:p14="http://schemas.microsoft.com/office/powerpoint/2010/main" val="2839549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69" y="1562347"/>
            <a:ext cx="6325483" cy="2314898"/>
          </a:xfrm>
          <a:prstGeom prst="rect">
            <a:avLst/>
          </a:prstGeom>
        </p:spPr>
      </p:pic>
    </p:spTree>
    <p:extLst>
      <p:ext uri="{BB962C8B-B14F-4D97-AF65-F5344CB8AC3E}">
        <p14:creationId xmlns:p14="http://schemas.microsoft.com/office/powerpoint/2010/main" val="4263931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and Success Ratio</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34" y="1701740"/>
            <a:ext cx="4401234" cy="28092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566" y="1542762"/>
            <a:ext cx="3171996" cy="2802044"/>
          </a:xfrm>
          <a:prstGeom prst="rect">
            <a:avLst/>
          </a:prstGeom>
        </p:spPr>
      </p:pic>
    </p:spTree>
    <p:extLst>
      <p:ext uri="{BB962C8B-B14F-4D97-AF65-F5344CB8AC3E}">
        <p14:creationId xmlns:p14="http://schemas.microsoft.com/office/powerpoint/2010/main" val="402131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Terrorist Attack on Different Regions</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121328"/>
            <a:ext cx="8429897" cy="3169317"/>
          </a:xfrm>
          <a:prstGeom prst="rect">
            <a:avLst/>
          </a:prstGeom>
        </p:spPr>
      </p:pic>
    </p:spTree>
    <p:extLst>
      <p:ext uri="{BB962C8B-B14F-4D97-AF65-F5344CB8AC3E}">
        <p14:creationId xmlns:p14="http://schemas.microsoft.com/office/powerpoint/2010/main" val="3517910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Counts</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39" y="1130486"/>
            <a:ext cx="6125520" cy="3354994"/>
          </a:xfrm>
          <a:prstGeom prst="rect">
            <a:avLst/>
          </a:prstGeom>
        </p:spPr>
      </p:pic>
    </p:spTree>
    <p:extLst>
      <p:ext uri="{BB962C8B-B14F-4D97-AF65-F5344CB8AC3E}">
        <p14:creationId xmlns:p14="http://schemas.microsoft.com/office/powerpoint/2010/main" val="2943513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Yearly Terrorist attack Success to Failure Ratio</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6" y="1036327"/>
            <a:ext cx="8177349" cy="3482516"/>
          </a:xfrm>
          <a:prstGeom prst="rect">
            <a:avLst/>
          </a:prstGeom>
        </p:spPr>
      </p:pic>
    </p:spTree>
    <p:extLst>
      <p:ext uri="{BB962C8B-B14F-4D97-AF65-F5344CB8AC3E}">
        <p14:creationId xmlns:p14="http://schemas.microsoft.com/office/powerpoint/2010/main" val="3469352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Terrorist Activity in South Asia Countries</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462" y="1092299"/>
            <a:ext cx="5310487" cy="3594293"/>
          </a:xfrm>
          <a:prstGeom prst="rect">
            <a:avLst/>
          </a:prstGeom>
        </p:spPr>
      </p:pic>
    </p:spTree>
    <p:extLst>
      <p:ext uri="{BB962C8B-B14F-4D97-AF65-F5344CB8AC3E}">
        <p14:creationId xmlns:p14="http://schemas.microsoft.com/office/powerpoint/2010/main" val="2623711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15 Terrorist Group in South Asia Countries</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2" y="1000280"/>
            <a:ext cx="6655394" cy="3581812"/>
          </a:xfrm>
          <a:prstGeom prst="rect">
            <a:avLst/>
          </a:prstGeom>
        </p:spPr>
      </p:pic>
    </p:spTree>
    <p:extLst>
      <p:ext uri="{BB962C8B-B14F-4D97-AF65-F5344CB8AC3E}">
        <p14:creationId xmlns:p14="http://schemas.microsoft.com/office/powerpoint/2010/main" val="1986605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CC0000"/>
                </a:solidFill>
              </a:rPr>
              <a:t>Analysing </a:t>
            </a:r>
            <a:r>
              <a:rPr lang="en-GB" dirty="0">
                <a:solidFill>
                  <a:srgbClr val="CC0000"/>
                </a:solidFill>
              </a:rPr>
              <a:t>Dataset  </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dirty="0">
                <a:solidFill>
                  <a:srgbClr val="000000"/>
                </a:solidFill>
              </a:rPr>
              <a:t>Exploring Dataset</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Remove Unwanted Columns[Features]</a:t>
            </a:r>
            <a:endParaRPr dirty="0">
              <a:solidFill>
                <a:srgbClr val="000000"/>
              </a:solidFill>
            </a:endParaRPr>
          </a:p>
          <a:p>
            <a:pPr marL="457200" lvl="0" indent="-342900" algn="l" rtl="0">
              <a:spcBef>
                <a:spcPts val="0"/>
              </a:spcBef>
              <a:spcAft>
                <a:spcPts val="0"/>
              </a:spcAft>
              <a:buClr>
                <a:srgbClr val="000000"/>
              </a:buClr>
              <a:buSzPts val="1800"/>
              <a:buChar char="●"/>
            </a:pPr>
            <a:r>
              <a:rPr lang="en-GB" dirty="0" smtClean="0">
                <a:solidFill>
                  <a:srgbClr val="000000"/>
                </a:solidFill>
              </a:rPr>
              <a:t>Analyse Dataset</a:t>
            </a:r>
          </a:p>
          <a:p>
            <a:pPr marL="457200" lvl="0" indent="-342900" algn="l" rtl="0">
              <a:spcBef>
                <a:spcPts val="0"/>
              </a:spcBef>
              <a:spcAft>
                <a:spcPts val="0"/>
              </a:spcAft>
              <a:buClr>
                <a:srgbClr val="000000"/>
              </a:buClr>
              <a:buSzPts val="1800"/>
              <a:buChar char="●"/>
            </a:pPr>
            <a:r>
              <a:rPr lang="en-GB" dirty="0" smtClean="0">
                <a:solidFill>
                  <a:srgbClr val="000000"/>
                </a:solidFill>
              </a:rPr>
              <a:t>To Find Reasonable Findings That might alleviate the Issue.</a:t>
            </a:r>
          </a:p>
          <a:p>
            <a:pPr marL="457200" lvl="0" indent="-342900" algn="l" rtl="0">
              <a:spcBef>
                <a:spcPts val="0"/>
              </a:spcBef>
              <a:spcAft>
                <a:spcPts val="0"/>
              </a:spcAft>
              <a:buClr>
                <a:srgbClr val="000000"/>
              </a:buClr>
              <a:buSzPts val="1800"/>
              <a:buChar char="●"/>
            </a:pPr>
            <a:r>
              <a:rPr lang="en-GB" dirty="0" smtClean="0">
                <a:solidFill>
                  <a:srgbClr val="000000"/>
                </a:solidFill>
              </a:rPr>
              <a:t>Provide a Reasonable Conclusion</a:t>
            </a:r>
            <a:endParaRPr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Terrorist Group in </a:t>
            </a:r>
            <a:r>
              <a:rPr lang="en-US" dirty="0" smtClean="0"/>
              <a:t>India</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1013199"/>
            <a:ext cx="7302323" cy="3622605"/>
          </a:xfrm>
          <a:prstGeom prst="rect">
            <a:avLst/>
          </a:prstGeom>
        </p:spPr>
      </p:pic>
    </p:spTree>
    <p:extLst>
      <p:ext uri="{BB962C8B-B14F-4D97-AF65-F5344CB8AC3E}">
        <p14:creationId xmlns:p14="http://schemas.microsoft.com/office/powerpoint/2010/main" val="4079287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Terrorist Attacks in India</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95" y="1181333"/>
            <a:ext cx="6327020" cy="3187907"/>
          </a:xfrm>
          <a:prstGeom prst="rect">
            <a:avLst/>
          </a:prstGeom>
        </p:spPr>
      </p:pic>
    </p:spTree>
    <p:extLst>
      <p:ext uri="{BB962C8B-B14F-4D97-AF65-F5344CB8AC3E}">
        <p14:creationId xmlns:p14="http://schemas.microsoft.com/office/powerpoint/2010/main" val="578111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p:txBody>
          <a:bodyPr/>
          <a:lstStyle/>
          <a:p>
            <a:pPr>
              <a:buClr>
                <a:schemeClr val="accent2"/>
              </a:buClr>
              <a:buFont typeface="Wingdings" pitchFamily="2" charset="2"/>
              <a:buChar char="§"/>
            </a:pPr>
            <a:r>
              <a:rPr lang="en-US" dirty="0" smtClean="0">
                <a:solidFill>
                  <a:schemeClr val="accent2"/>
                </a:solidFill>
              </a:rPr>
              <a:t>Terrorist Activity is observed to decrease From 2015, As there is decrease in terrorist activity from 2015 to 2017 if there was data available after 2017 the same can be confirmed.</a:t>
            </a:r>
          </a:p>
          <a:p>
            <a:pPr>
              <a:buClr>
                <a:schemeClr val="accent2"/>
              </a:buClr>
              <a:buFont typeface="Wingdings" pitchFamily="2" charset="2"/>
              <a:buChar char="§"/>
            </a:pPr>
            <a:r>
              <a:rPr lang="en-US" dirty="0" smtClean="0">
                <a:solidFill>
                  <a:schemeClr val="accent2"/>
                </a:solidFill>
              </a:rPr>
              <a:t>Most of the Terrorist activity in India is In Northern and North Eastern part of India where the Border of India Lies with neighboring countries.</a:t>
            </a:r>
          </a:p>
          <a:p>
            <a:pPr>
              <a:buClr>
                <a:schemeClr val="accent2"/>
              </a:buClr>
              <a:buFont typeface="Wingdings" pitchFamily="2" charset="2"/>
              <a:buChar char="§"/>
            </a:pPr>
            <a:endParaRPr lang="en-US" dirty="0" smtClean="0">
              <a:solidFill>
                <a:schemeClr val="accent2"/>
              </a:solidFill>
            </a:endParaRPr>
          </a:p>
          <a:p>
            <a:pPr>
              <a:buClr>
                <a:schemeClr val="accent2"/>
              </a:buClr>
              <a:buFont typeface="Wingdings" pitchFamily="2" charset="2"/>
              <a:buChar char="§"/>
            </a:pPr>
            <a:endParaRPr lang="en-IN" dirty="0">
              <a:solidFill>
                <a:schemeClr val="accent2"/>
              </a:solidFill>
            </a:endParaRPr>
          </a:p>
        </p:txBody>
      </p:sp>
    </p:spTree>
    <p:extLst>
      <p:ext uri="{BB962C8B-B14F-4D97-AF65-F5344CB8AC3E}">
        <p14:creationId xmlns:p14="http://schemas.microsoft.com/office/powerpoint/2010/main" val="338274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159708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Description of Dataset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a:solidFill>
                  <a:srgbClr val="1E1E1E"/>
                </a:solidFill>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a:solidFill>
                <a:srgbClr val="1E1E1E"/>
              </a:solidFill>
            </a:endParaRPr>
          </a:p>
          <a:p>
            <a:pPr marL="0" lvl="0" indent="0" algn="l" rtl="0">
              <a:spcBef>
                <a:spcPts val="1200"/>
              </a:spcBef>
              <a:spcAft>
                <a:spcPts val="0"/>
              </a:spcAft>
              <a:buNone/>
            </a:pPr>
            <a:endParaRPr>
              <a:solidFill>
                <a:srgbClr val="1E1E1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Exploring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2"/>
              </a:buClr>
              <a:buSzPts val="1800"/>
              <a:buChar char="❖"/>
            </a:pPr>
            <a:r>
              <a:rPr lang="en-GB">
                <a:solidFill>
                  <a:schemeClr val="accent2"/>
                </a:solidFill>
              </a:rPr>
              <a:t>The Data is from year 1970 to 2017</a:t>
            </a:r>
            <a:endParaRPr>
              <a:solidFill>
                <a:schemeClr val="accent2"/>
              </a:solidFill>
            </a:endParaRPr>
          </a:p>
          <a:p>
            <a:pPr marL="457200" lvl="0" indent="-342900" algn="l" rtl="0">
              <a:spcBef>
                <a:spcPts val="0"/>
              </a:spcBef>
              <a:spcAft>
                <a:spcPts val="0"/>
              </a:spcAft>
              <a:buClr>
                <a:schemeClr val="accent2"/>
              </a:buClr>
              <a:buSzPts val="1800"/>
              <a:buChar char="❖"/>
            </a:pPr>
            <a:r>
              <a:rPr lang="en-GB">
                <a:solidFill>
                  <a:schemeClr val="accent2"/>
                </a:solidFill>
              </a:rPr>
              <a:t>Dataset contains 181691 Examples and 135 Features</a:t>
            </a:r>
            <a:endParaRPr>
              <a:solidFill>
                <a:schemeClr val="accent2"/>
              </a:solidFill>
            </a:endParaRPr>
          </a:p>
          <a:p>
            <a:pPr marL="457200" lvl="0" indent="-342900" algn="l" rtl="0">
              <a:spcBef>
                <a:spcPts val="0"/>
              </a:spcBef>
              <a:spcAft>
                <a:spcPts val="0"/>
              </a:spcAft>
              <a:buClr>
                <a:schemeClr val="accent2"/>
              </a:buClr>
              <a:buSzPts val="1800"/>
              <a:buChar char="❖"/>
            </a:pPr>
            <a:r>
              <a:rPr lang="en-GB">
                <a:solidFill>
                  <a:schemeClr val="accent2"/>
                </a:solidFill>
              </a:rPr>
              <a:t>Dataset contains 106 Columns with more than one NaN values</a:t>
            </a:r>
            <a:endParaRPr>
              <a:solidFill>
                <a:schemeClr val="accent2"/>
              </a:solidFill>
            </a:endParaRPr>
          </a:p>
          <a:p>
            <a:pPr marL="457200" lvl="0" indent="-342900" algn="l" rtl="0">
              <a:spcBef>
                <a:spcPts val="0"/>
              </a:spcBef>
              <a:spcAft>
                <a:spcPts val="0"/>
              </a:spcAft>
              <a:buClr>
                <a:schemeClr val="accent2"/>
              </a:buClr>
              <a:buSzPts val="1800"/>
              <a:buChar char="❖"/>
            </a:pPr>
            <a:r>
              <a:rPr lang="en-GB">
                <a:solidFill>
                  <a:schemeClr val="accent2"/>
                </a:solidFill>
              </a:rPr>
              <a:t>Select only the columns which has Null values less than the 10% of the total Examples of the Dataset.</a:t>
            </a:r>
            <a:endParaRPr>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Correlation of Numerical columns: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2"/>
              </a:buClr>
              <a:buNone/>
            </a:pPr>
            <a:r>
              <a:rPr lang="en-US" dirty="0" smtClean="0">
                <a:solidFill>
                  <a:schemeClr val="accent2"/>
                </a:solidFill>
              </a:rPr>
              <a:t>Wounded and Kills are closely</a:t>
            </a:r>
          </a:p>
          <a:p>
            <a:pPr marL="0" lvl="0" indent="0" algn="l" rtl="0">
              <a:spcBef>
                <a:spcPts val="0"/>
              </a:spcBef>
              <a:spcAft>
                <a:spcPts val="0"/>
              </a:spcAft>
              <a:buClr>
                <a:schemeClr val="accent2"/>
              </a:buClr>
              <a:buNone/>
            </a:pPr>
            <a:r>
              <a:rPr lang="en-US" dirty="0" smtClean="0">
                <a:solidFill>
                  <a:schemeClr val="accent2"/>
                </a:solidFill>
              </a:rPr>
              <a:t>Related Features it might be</a:t>
            </a:r>
          </a:p>
          <a:p>
            <a:pPr marL="0" lvl="0" indent="0" algn="l" rtl="0">
              <a:spcBef>
                <a:spcPts val="0"/>
              </a:spcBef>
              <a:spcAft>
                <a:spcPts val="0"/>
              </a:spcAft>
              <a:buClr>
                <a:schemeClr val="accent2"/>
              </a:buClr>
              <a:buNone/>
            </a:pPr>
            <a:r>
              <a:rPr lang="en-US" dirty="0" smtClean="0">
                <a:solidFill>
                  <a:schemeClr val="accent2"/>
                </a:solidFill>
              </a:rPr>
              <a:t>Because, During the terrorist </a:t>
            </a:r>
          </a:p>
          <a:p>
            <a:pPr marL="0" lvl="0" indent="0" algn="l" rtl="0">
              <a:spcBef>
                <a:spcPts val="0"/>
              </a:spcBef>
              <a:spcAft>
                <a:spcPts val="0"/>
              </a:spcAft>
              <a:buClr>
                <a:schemeClr val="accent2"/>
              </a:buClr>
              <a:buNone/>
            </a:pPr>
            <a:r>
              <a:rPr lang="en-US" dirty="0" smtClean="0">
                <a:solidFill>
                  <a:schemeClr val="accent2"/>
                </a:solidFill>
              </a:rPr>
              <a:t>Attack Some people gets Killed</a:t>
            </a:r>
          </a:p>
          <a:p>
            <a:pPr marL="0" lvl="0" indent="0" algn="l" rtl="0">
              <a:spcBef>
                <a:spcPts val="0"/>
              </a:spcBef>
              <a:spcAft>
                <a:spcPts val="0"/>
              </a:spcAft>
              <a:buClr>
                <a:schemeClr val="accent2"/>
              </a:buClr>
              <a:buNone/>
            </a:pPr>
            <a:r>
              <a:rPr lang="en-US" dirty="0" smtClean="0">
                <a:solidFill>
                  <a:schemeClr val="accent2"/>
                </a:solidFill>
              </a:rPr>
              <a:t>While few of them gets wounded.</a:t>
            </a:r>
            <a:endParaRPr dirty="0">
              <a:solidFill>
                <a:schemeClr val="accen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069" y="1229621"/>
            <a:ext cx="4764587" cy="32530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and Injury</a:t>
            </a:r>
            <a:endParaRPr lang="en-IN" dirty="0"/>
          </a:p>
        </p:txBody>
      </p:sp>
      <p:sp>
        <p:nvSpPr>
          <p:cNvPr id="3" name="Text Placeholder 2"/>
          <p:cNvSpPr>
            <a:spLocks noGrp="1"/>
          </p:cNvSpPr>
          <p:nvPr>
            <p:ph type="body" idx="1"/>
          </p:nvPr>
        </p:nvSpPr>
        <p:spPr/>
        <p:txBody>
          <a:bodyPr/>
          <a:lstStyle/>
          <a:p>
            <a:pPr marL="114300" indent="0">
              <a:buNone/>
            </a:pPr>
            <a:r>
              <a:rPr lang="en-US" dirty="0" smtClean="0"/>
              <a:t>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1130560"/>
            <a:ext cx="8586651" cy="3622619"/>
          </a:xfrm>
          <a:prstGeom prst="rect">
            <a:avLst/>
          </a:prstGeom>
        </p:spPr>
      </p:pic>
    </p:spTree>
    <p:extLst>
      <p:ext uri="{BB962C8B-B14F-4D97-AF65-F5344CB8AC3E}">
        <p14:creationId xmlns:p14="http://schemas.microsoft.com/office/powerpoint/2010/main" val="413799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Terrorist Activity From 1970 to 2017</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957940"/>
            <a:ext cx="4919334" cy="18984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383" y="2856411"/>
            <a:ext cx="5307369" cy="2012358"/>
          </a:xfrm>
          <a:prstGeom prst="rect">
            <a:avLst/>
          </a:prstGeom>
        </p:spPr>
      </p:pic>
    </p:spTree>
    <p:extLst>
      <p:ext uri="{BB962C8B-B14F-4D97-AF65-F5344CB8AC3E}">
        <p14:creationId xmlns:p14="http://schemas.microsoft.com/office/powerpoint/2010/main" val="1040541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Terrorist activity count based on Region Type</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1149391"/>
            <a:ext cx="7205138" cy="3241888"/>
          </a:xfrm>
          <a:prstGeom prst="rect">
            <a:avLst/>
          </a:prstGeom>
        </p:spPr>
      </p:pic>
    </p:spTree>
    <p:extLst>
      <p:ext uri="{BB962C8B-B14F-4D97-AF65-F5344CB8AC3E}">
        <p14:creationId xmlns:p14="http://schemas.microsoft.com/office/powerpoint/2010/main" val="10616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Weapons</a:t>
            </a:r>
            <a:endParaRPr lang="en-IN" dirty="0"/>
          </a:p>
        </p:txBody>
      </p:sp>
      <p:sp>
        <p:nvSpPr>
          <p:cNvPr id="3" name="Text Placeholder 2"/>
          <p:cNvSpPr>
            <a:spLocks noGrp="1"/>
          </p:cNvSpPr>
          <p:nvPr>
            <p:ph type="body" idx="1"/>
          </p:nvPr>
        </p:nvSpPr>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50" y="1037295"/>
            <a:ext cx="7697274" cy="3591426"/>
          </a:xfrm>
          <a:prstGeom prst="rect">
            <a:avLst/>
          </a:prstGeom>
        </p:spPr>
      </p:pic>
    </p:spTree>
    <p:extLst>
      <p:ext uri="{BB962C8B-B14F-4D97-AF65-F5344CB8AC3E}">
        <p14:creationId xmlns:p14="http://schemas.microsoft.com/office/powerpoint/2010/main" val="1528320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358</Words>
  <Application>Microsoft Office PowerPoint</Application>
  <PresentationFormat>On-screen Show (16:9)</PresentationFormat>
  <Paragraphs>62</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Wingdings</vt:lpstr>
      <vt:lpstr>Montserrat</vt:lpstr>
      <vt:lpstr>Simple Light</vt:lpstr>
      <vt:lpstr>           Capstone Project-1 Global Terrorism Analysis  Presented By: Sandeep R </vt:lpstr>
      <vt:lpstr>Analysing Dataset  </vt:lpstr>
      <vt:lpstr>Description of Dataset</vt:lpstr>
      <vt:lpstr>Exploring Dataset</vt:lpstr>
      <vt:lpstr>Correlation of Numerical columns:</vt:lpstr>
      <vt:lpstr>Death and Injury</vt:lpstr>
      <vt:lpstr>Terrorist Activity From 1970 to 2017</vt:lpstr>
      <vt:lpstr>Terrorist activity count based on Region Type</vt:lpstr>
      <vt:lpstr>Type of Weapons</vt:lpstr>
      <vt:lpstr>Type of Terrorist Attack</vt:lpstr>
      <vt:lpstr>Different target type of Terrorist attack</vt:lpstr>
      <vt:lpstr>Top 15 Countries with Highest terror attack</vt:lpstr>
      <vt:lpstr>Specificity</vt:lpstr>
      <vt:lpstr>Failure and Success Ratio</vt:lpstr>
      <vt:lpstr>Terrorist Attack on Different Regions</vt:lpstr>
      <vt:lpstr>Death Counts</vt:lpstr>
      <vt:lpstr>Yearly Terrorist attack Success to Failure Ratio</vt:lpstr>
      <vt:lpstr>Terrorist Activity in South Asia Countries</vt:lpstr>
      <vt:lpstr>Top 15 Terrorist Group in South Asia Countries</vt:lpstr>
      <vt:lpstr>Top 15 Terrorist Group in India</vt:lpstr>
      <vt:lpstr>Terrorist Attacks in India</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Global Terrorism Analysis  Presented By: Sandeep R </dc:title>
  <cp:lastModifiedBy>SANDEEP R</cp:lastModifiedBy>
  <cp:revision>11</cp:revision>
  <dcterms:modified xsi:type="dcterms:W3CDTF">2021-06-17T14:02:59Z</dcterms:modified>
</cp:coreProperties>
</file>