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embeddedFontLst>
    <p:embeddedFont>
      <p:font typeface="Montserrat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1654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Project-3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Recommendation Engine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Customers With Most Number of Rating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07" y="1116529"/>
            <a:ext cx="5630821" cy="37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47" y="69640"/>
            <a:ext cx="8520600" cy="572700"/>
          </a:xfrm>
        </p:spPr>
        <p:txBody>
          <a:bodyPr/>
          <a:lstStyle/>
          <a:p>
            <a:r>
              <a:rPr lang="en-US" dirty="0" smtClean="0"/>
              <a:t>Popularity Recommended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RMSE score for popularity Recommended Model is 1.2521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44604"/>
              </p:ext>
            </p:extLst>
          </p:nvPr>
        </p:nvGraphicFramePr>
        <p:xfrm>
          <a:off x="417095" y="790006"/>
          <a:ext cx="658047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70367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 smtClean="0">
                          <a:effectLst/>
                        </a:rPr>
                        <a:t>UserId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</a:rPr>
                        <a:t>ProductId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</a:rPr>
                        <a:t>true_ratings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effectLst/>
                        </a:rPr>
                        <a:t>predicted_ratings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AXRMB1697C1MY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B0078DXKLI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3.562500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A43SU2MFB7LX8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B0078DXKLI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3.562500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ABFUIZW6PAJNK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B002K8W1UC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4.113636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A357E2DE2FBLS9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B002K8W1UC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4.113636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A3MQEP2Z1VVQB9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B002K8W1UC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4.113636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5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Trained Two Models </a:t>
            </a:r>
            <a:r>
              <a:rPr lang="en-US" dirty="0" err="1" smtClean="0">
                <a:solidFill>
                  <a:schemeClr val="accent2"/>
                </a:solidFill>
              </a:rPr>
              <a:t>KnnwithMeans</a:t>
            </a:r>
            <a:r>
              <a:rPr lang="en-US" dirty="0" smtClean="0">
                <a:solidFill>
                  <a:schemeClr val="accent2"/>
                </a:solidFill>
              </a:rPr>
              <a:t> and SVD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2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u="sng" dirty="0" err="1" smtClean="0">
                <a:solidFill>
                  <a:schemeClr val="accent2"/>
                </a:solidFill>
              </a:rPr>
              <a:t>KnnwithMeans</a:t>
            </a:r>
            <a:endParaRPr lang="en-US" b="1" u="sng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RMSE score </a:t>
            </a:r>
            <a:r>
              <a:rPr lang="en-US" dirty="0" smtClean="0">
                <a:solidFill>
                  <a:schemeClr val="accent2"/>
                </a:solidFill>
              </a:rPr>
              <a:t>for </a:t>
            </a:r>
            <a:r>
              <a:rPr lang="en-US" dirty="0" err="1" smtClean="0">
                <a:solidFill>
                  <a:schemeClr val="accent2"/>
                </a:solidFill>
              </a:rPr>
              <a:t>KnnwithMeans</a:t>
            </a:r>
            <a:r>
              <a:rPr lang="en-US" dirty="0" smtClean="0">
                <a:solidFill>
                  <a:schemeClr val="accent2"/>
                </a:solidFill>
              </a:rPr>
              <a:t> is 1.1466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u="sng" dirty="0" smtClean="0">
                <a:solidFill>
                  <a:schemeClr val="accent2"/>
                </a:solidFill>
              </a:rPr>
              <a:t>SVD</a:t>
            </a:r>
          </a:p>
          <a:p>
            <a:pPr marL="139700" indent="0">
              <a:buNone/>
            </a:pPr>
            <a:endParaRPr lang="en-US" b="1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RMSE Score for SVD is 1.1032</a:t>
            </a:r>
            <a:endParaRPr lang="en-IN" dirty="0" smtClean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Find the best parameters through </a:t>
            </a:r>
            <a:r>
              <a:rPr lang="en-US" dirty="0" err="1" smtClean="0">
                <a:solidFill>
                  <a:schemeClr val="accent2"/>
                </a:solidFill>
              </a:rPr>
              <a:t>GridsearchCV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After </a:t>
            </a:r>
            <a:r>
              <a:rPr lang="en-US" dirty="0" err="1" smtClean="0">
                <a:solidFill>
                  <a:schemeClr val="accent2"/>
                </a:solidFill>
              </a:rPr>
              <a:t>Hyperparameter</a:t>
            </a:r>
            <a:r>
              <a:rPr lang="en-US" dirty="0" smtClean="0">
                <a:solidFill>
                  <a:schemeClr val="accent2"/>
                </a:solidFill>
              </a:rPr>
              <a:t> tuning RMSE score is 0.9615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2"/>
                </a:solidFill>
              </a:rPr>
              <a:t>Choosen</a:t>
            </a:r>
            <a:r>
              <a:rPr lang="en-US" dirty="0" smtClean="0">
                <a:solidFill>
                  <a:schemeClr val="accent2"/>
                </a:solidFill>
              </a:rPr>
              <a:t> this model as the Best model, Using this model Products are Recommended to the users.</a:t>
            </a:r>
          </a:p>
        </p:txBody>
      </p:sp>
    </p:spTree>
    <p:extLst>
      <p:ext uri="{BB962C8B-B14F-4D97-AF65-F5344CB8AC3E}">
        <p14:creationId xmlns:p14="http://schemas.microsoft.com/office/powerpoint/2010/main" val="319424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23" y="88890"/>
            <a:ext cx="8520600" cy="572700"/>
          </a:xfrm>
        </p:spPr>
        <p:txBody>
          <a:bodyPr/>
          <a:lstStyle/>
          <a:p>
            <a:r>
              <a:rPr lang="en-IN" dirty="0" smtClean="0"/>
              <a:t>Recommendation using Collaborative </a:t>
            </a:r>
            <a:r>
              <a:rPr lang="en-IN" dirty="0"/>
              <a:t>Filtering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52" y="1350394"/>
            <a:ext cx="58578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1270" name="Picture 6" descr="PPT – Data Science Interview Questions and Answers PowerPoint presentation  | free to download - id: 86510a-OGE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84" y="113210"/>
            <a:ext cx="4738641" cy="47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9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90" name="Picture 2" descr="Thank You Ppt PowerPoint Presentation Model Elements - PowerPoint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15" y="553946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Product Recommendation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Exploring Dataset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Exploratory Data Analysis and Handling Null values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Feature Engineering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Model Building and Finding The Best Model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Recommend Products based on the Best Model.</a:t>
            </a: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</a:rPr>
              <a:t>D</a:t>
            </a:r>
            <a:r>
              <a:rPr lang="en-IN" sz="1600" dirty="0" smtClean="0">
                <a:solidFill>
                  <a:schemeClr val="accent2"/>
                </a:solidFill>
              </a:rPr>
              <a:t>ataset </a:t>
            </a:r>
            <a:r>
              <a:rPr lang="en-IN" sz="1600" dirty="0">
                <a:solidFill>
                  <a:schemeClr val="accent2"/>
                </a:solidFill>
              </a:rPr>
              <a:t>related to over 2 Million customer reviews and ratings of Beauty related products sold on </a:t>
            </a:r>
            <a:r>
              <a:rPr lang="en-IN" sz="1600" dirty="0" smtClean="0">
                <a:solidFill>
                  <a:schemeClr val="accent2"/>
                </a:solidFill>
              </a:rPr>
              <a:t>amazon website.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</a:rPr>
              <a:t>Dataset Contains: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IN" sz="1200" dirty="0" smtClean="0">
                <a:solidFill>
                  <a:schemeClr val="accent2"/>
                </a:solidFill>
              </a:rPr>
              <a:t>unique </a:t>
            </a:r>
            <a:r>
              <a:rPr lang="en-IN" sz="1200" dirty="0" err="1">
                <a:solidFill>
                  <a:schemeClr val="accent2"/>
                </a:solidFill>
              </a:rPr>
              <a:t>UserId</a:t>
            </a:r>
            <a:r>
              <a:rPr lang="en-IN" sz="1200" dirty="0">
                <a:solidFill>
                  <a:schemeClr val="accent2"/>
                </a:solidFill>
              </a:rPr>
              <a:t> (Customer Identification),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IN" sz="1200" dirty="0" smtClean="0">
                <a:solidFill>
                  <a:schemeClr val="accent2"/>
                </a:solidFill>
              </a:rPr>
              <a:t>The </a:t>
            </a:r>
            <a:r>
              <a:rPr lang="en-IN" sz="1200" dirty="0">
                <a:solidFill>
                  <a:schemeClr val="accent2"/>
                </a:solidFill>
              </a:rPr>
              <a:t>product ASIN (Amazon's unique product identification code for each product),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IN" sz="1200" dirty="0">
                <a:solidFill>
                  <a:schemeClr val="accent2"/>
                </a:solidFill>
              </a:rPr>
              <a:t>Ratings (ranging from 1-5 based on customer satisfaction) and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v"/>
            </a:pPr>
            <a:r>
              <a:rPr lang="en-IN" sz="1200" dirty="0" smtClean="0">
                <a:solidFill>
                  <a:schemeClr val="accent2"/>
                </a:solidFill>
              </a:rPr>
              <a:t>Timestamp </a:t>
            </a:r>
            <a:r>
              <a:rPr lang="en-IN" sz="1200" dirty="0">
                <a:solidFill>
                  <a:schemeClr val="accent2"/>
                </a:solidFill>
              </a:rPr>
              <a:t>of the rating (in UNIX time)</a:t>
            </a:r>
          </a:p>
          <a:p>
            <a:pPr lvl="1"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Dataset contains 2023070 Records and 4 Variables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Dataset doesn’t contain any null values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Minimum </a:t>
            </a:r>
            <a:r>
              <a:rPr lang="en-IN" dirty="0">
                <a:solidFill>
                  <a:schemeClr val="accent2"/>
                </a:solidFill>
              </a:rPr>
              <a:t>rating is 1 while the Maximum rating is </a:t>
            </a:r>
            <a:r>
              <a:rPr lang="en-IN" dirty="0" smtClean="0">
                <a:solidFill>
                  <a:schemeClr val="accent2"/>
                </a:solidFill>
              </a:rPr>
              <a:t>5.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Only </a:t>
            </a:r>
            <a:r>
              <a:rPr lang="en-IN" dirty="0">
                <a:solidFill>
                  <a:schemeClr val="accent2"/>
                </a:solidFill>
              </a:rPr>
              <a:t>25% of the dataset falls between 1 to 4 </a:t>
            </a:r>
            <a:r>
              <a:rPr lang="en-IN" dirty="0" smtClean="0">
                <a:solidFill>
                  <a:schemeClr val="accent2"/>
                </a:solidFill>
              </a:rPr>
              <a:t>rating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75</a:t>
            </a:r>
            <a:r>
              <a:rPr lang="en-IN" dirty="0">
                <a:solidFill>
                  <a:schemeClr val="accent2"/>
                </a:solidFill>
              </a:rPr>
              <a:t>% of the dataset is in the Range 4 to 5 </a:t>
            </a:r>
            <a:r>
              <a:rPr lang="en-IN" dirty="0" smtClean="0">
                <a:solidFill>
                  <a:schemeClr val="accent2"/>
                </a:solidFill>
              </a:rPr>
              <a:t>rating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Total number of Unique Users are 1210271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Number of Unique Products are 249274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 </a:t>
            </a:r>
          </a:p>
          <a:p>
            <a:pPr>
              <a:buClrTx/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 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2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of Products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9" y="1113811"/>
            <a:ext cx="688753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Over Year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9" y="1103394"/>
            <a:ext cx="703043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3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over Month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1016821"/>
            <a:ext cx="6330456" cy="35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dirty="0" smtClean="0"/>
              <a:t>Ratings over Years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40" y="3104865"/>
            <a:ext cx="7039957" cy="203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66"/>
            <a:ext cx="4390676" cy="2508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48" y="697477"/>
            <a:ext cx="4225494" cy="24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Product By User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6" y="959419"/>
            <a:ext cx="5840261" cy="35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68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254</Words>
  <Application>Microsoft Office PowerPoint</Application>
  <PresentationFormat>On-screen Show (16:9)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Montserrat</vt:lpstr>
      <vt:lpstr>Simple Light</vt:lpstr>
      <vt:lpstr>           Capstone Project-3 Product Recommendation Engine  </vt:lpstr>
      <vt:lpstr>Building Product Recommendation Model</vt:lpstr>
      <vt:lpstr>Brief Description of Dataset</vt:lpstr>
      <vt:lpstr>Exploratory Data Analysis</vt:lpstr>
      <vt:lpstr>Rating of Products</vt:lpstr>
      <vt:lpstr>Review Over Year</vt:lpstr>
      <vt:lpstr>Review over Month</vt:lpstr>
      <vt:lpstr>Ratings over Years </vt:lpstr>
      <vt:lpstr>Popular Product By User</vt:lpstr>
      <vt:lpstr>Top Customers With Most Number of Rating</vt:lpstr>
      <vt:lpstr>Popularity Recommended Model</vt:lpstr>
      <vt:lpstr>Collaborative Filtering Model </vt:lpstr>
      <vt:lpstr>Collaborative Filtering Model </vt:lpstr>
      <vt:lpstr>Recommendation using Collaborative Filtering Model </vt:lpstr>
      <vt:lpstr>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Project-3 Product Recommendation Engine</dc:title>
  <dc:creator>SANDEEP R</dc:creator>
  <cp:lastModifiedBy>SANDEEP R</cp:lastModifiedBy>
  <cp:revision>7</cp:revision>
  <dcterms:modified xsi:type="dcterms:W3CDTF">2021-06-19T07:54:43Z</dcterms:modified>
</cp:coreProperties>
</file>