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69" r:id="rId14"/>
    <p:sldId id="270" r:id="rId15"/>
  </p:sldIdLst>
  <p:sldSz cx="9144000" cy="5143500" type="screen16x9"/>
  <p:notesSz cx="6858000" cy="9144000"/>
  <p:embeddedFontLst>
    <p:embeddedFont>
      <p:font typeface="Montserrat"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0255473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4200" b="1" dirty="0">
                <a:solidFill>
                  <a:srgbClr val="CC0000"/>
                </a:solidFill>
                <a:latin typeface="Montserrat"/>
                <a:ea typeface="Montserrat"/>
                <a:cs typeface="Montserrat"/>
                <a:sym typeface="Montserrat"/>
              </a:rPr>
              <a:t>           Capstone </a:t>
            </a:r>
            <a:r>
              <a:rPr lang="en-GB" sz="4200" b="1" dirty="0" smtClean="0">
                <a:solidFill>
                  <a:srgbClr val="CC0000"/>
                </a:solidFill>
                <a:latin typeface="Montserrat"/>
                <a:ea typeface="Montserrat"/>
                <a:cs typeface="Montserrat"/>
                <a:sym typeface="Montserrat"/>
              </a:rPr>
              <a:t>Project</a:t>
            </a:r>
            <a:endParaRPr sz="4200" b="1" dirty="0">
              <a:solidFill>
                <a:srgbClr val="CC0000"/>
              </a:solidFill>
              <a:latin typeface="Montserrat"/>
              <a:ea typeface="Montserrat"/>
              <a:cs typeface="Montserrat"/>
              <a:sym typeface="Montserrat"/>
            </a:endParaRPr>
          </a:p>
          <a:p>
            <a:pPr lvl="0">
              <a:lnSpc>
                <a:spcPct val="115000"/>
              </a:lnSpc>
            </a:pPr>
            <a:r>
              <a:rPr lang="en-GB" sz="3600" b="1" dirty="0">
                <a:solidFill>
                  <a:srgbClr val="134F5C"/>
                </a:solidFill>
                <a:latin typeface="Montserrat"/>
                <a:ea typeface="Montserrat"/>
                <a:cs typeface="Montserrat"/>
                <a:sym typeface="Montserrat"/>
              </a:rPr>
              <a:t>Coronavirus Tweet Sentiment Analysis</a:t>
            </a:r>
            <a:endParaRPr sz="3600" b="1" dirty="0">
              <a:solidFill>
                <a:srgbClr val="134F5C"/>
              </a:solidFill>
              <a:latin typeface="Montserrat"/>
              <a:ea typeface="Montserrat"/>
              <a:cs typeface="Montserrat"/>
              <a:sym typeface="Montserrat"/>
            </a:endParaRPr>
          </a:p>
          <a:p>
            <a:pPr marL="0" lvl="0" indent="0" algn="ctr" rtl="0">
              <a:lnSpc>
                <a:spcPct val="115000"/>
              </a:lnSpc>
              <a:spcBef>
                <a:spcPts val="0"/>
              </a:spcBef>
              <a:spcAft>
                <a:spcPts val="0"/>
              </a:spcAft>
              <a:buNone/>
            </a:pPr>
            <a:r>
              <a:rPr lang="en-GB" sz="1800" b="1" dirty="0">
                <a:solidFill>
                  <a:srgbClr val="134F5C"/>
                </a:solidFill>
                <a:latin typeface="Montserrat"/>
                <a:ea typeface="Montserrat"/>
                <a:cs typeface="Montserrat"/>
                <a:sym typeface="Montserrat"/>
              </a:rPr>
              <a:t>Presented By:</a:t>
            </a:r>
            <a:endParaRPr sz="1800" b="1" dirty="0">
              <a:solidFill>
                <a:srgbClr val="134F5C"/>
              </a:solidFill>
              <a:latin typeface="Montserrat"/>
              <a:ea typeface="Montserrat"/>
              <a:cs typeface="Montserrat"/>
              <a:sym typeface="Montserrat"/>
            </a:endParaRPr>
          </a:p>
          <a:p>
            <a:pPr marL="0" lvl="0" indent="0" algn="ctr" rtl="0">
              <a:lnSpc>
                <a:spcPct val="115000"/>
              </a:lnSpc>
              <a:spcBef>
                <a:spcPts val="0"/>
              </a:spcBef>
              <a:spcAft>
                <a:spcPts val="0"/>
              </a:spcAft>
              <a:buNone/>
            </a:pPr>
            <a:r>
              <a:rPr lang="en-GB" sz="1800" b="1" dirty="0" err="1">
                <a:solidFill>
                  <a:srgbClr val="134F5C"/>
                </a:solidFill>
                <a:latin typeface="Montserrat"/>
                <a:ea typeface="Montserrat"/>
                <a:cs typeface="Montserrat"/>
                <a:sym typeface="Montserrat"/>
              </a:rPr>
              <a:t>Sandeep</a:t>
            </a:r>
            <a:r>
              <a:rPr lang="en-GB" sz="1800" b="1" dirty="0">
                <a:solidFill>
                  <a:srgbClr val="134F5C"/>
                </a:solidFill>
                <a:latin typeface="Montserrat"/>
                <a:ea typeface="Montserrat"/>
                <a:cs typeface="Montserrat"/>
                <a:sym typeface="Montserrat"/>
              </a:rPr>
              <a:t> R</a:t>
            </a:r>
            <a:endParaRPr sz="1800" b="1" dirty="0">
              <a:solidFill>
                <a:srgbClr val="134F5C"/>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4200" b="1" dirty="0">
              <a:solidFill>
                <a:srgbClr val="CC0000"/>
              </a:solidFill>
              <a:latin typeface="Montserrat"/>
              <a:ea typeface="Montserrat"/>
              <a:cs typeface="Montserrat"/>
              <a:sym typeface="Montserra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a:t>Common Words in </a:t>
            </a:r>
            <a:r>
              <a:rPr lang="en-US" dirty="0" smtClean="0"/>
              <a:t>Positive Tweets</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705235"/>
            <a:ext cx="8653463" cy="3871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070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20600" cy="572700"/>
          </a:xfrm>
        </p:spPr>
        <p:txBody>
          <a:bodyPr/>
          <a:lstStyle/>
          <a:p>
            <a:r>
              <a:rPr lang="en-US" dirty="0" smtClean="0"/>
              <a:t>Common Words in </a:t>
            </a:r>
            <a:r>
              <a:rPr lang="en-US" dirty="0" err="1" smtClean="0"/>
              <a:t>NegativeTweets</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5" y="595313"/>
            <a:ext cx="8752115" cy="3981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1394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of Training Different Models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4210266679"/>
              </p:ext>
            </p:extLst>
          </p:nvPr>
        </p:nvGraphicFramePr>
        <p:xfrm>
          <a:off x="311150" y="1534795"/>
          <a:ext cx="8521700" cy="2651760"/>
        </p:xfrm>
        <a:graphic>
          <a:graphicData uri="http://schemas.openxmlformats.org/drawingml/2006/table">
            <a:tbl>
              <a:tblPr>
                <a:tableStyleId>{284E427A-3D55-4303-BF80-6455036E1DE7}</a:tableStyleId>
              </a:tblPr>
              <a:tblGrid>
                <a:gridCol w="4260850"/>
                <a:gridCol w="4260850"/>
              </a:tblGrid>
              <a:tr h="0">
                <a:tc>
                  <a:txBody>
                    <a:bodyPr/>
                    <a:lstStyle/>
                    <a:p>
                      <a:pPr algn="ctr"/>
                      <a:r>
                        <a:rPr lang="en-IN" dirty="0">
                          <a:effectLst/>
                        </a:rPr>
                        <a:t/>
                      </a:r>
                      <a:br>
                        <a:rPr lang="en-IN" dirty="0">
                          <a:effectLst/>
                        </a:rPr>
                      </a:br>
                      <a:r>
                        <a:rPr lang="en-IN" dirty="0" smtClean="0">
                          <a:effectLst/>
                        </a:rPr>
                        <a:t>Models</a:t>
                      </a:r>
                      <a:endParaRPr lang="en-IN" b="1" dirty="0">
                        <a:effectLst/>
                      </a:endParaRPr>
                    </a:p>
                  </a:txBody>
                  <a:tcPr anchor="ct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err="1" smtClean="0">
                          <a:effectLst/>
                        </a:rPr>
                        <a:t>Test_score</a:t>
                      </a:r>
                      <a:endParaRPr lang="en-IN" dirty="0" smtClean="0">
                        <a:effectLst/>
                      </a:endParaRPr>
                    </a:p>
                    <a:p>
                      <a:pPr algn="ctr"/>
                      <a:endParaRPr lang="en-IN" dirty="0"/>
                    </a:p>
                  </a:txBody>
                  <a:tcPr/>
                </a:tc>
              </a:tr>
              <a:tr h="0">
                <a:tc>
                  <a:txBody>
                    <a:bodyPr/>
                    <a:lstStyle/>
                    <a:p>
                      <a:pPr algn="ctr" fontAlgn="ctr"/>
                      <a:r>
                        <a:rPr lang="en-IN">
                          <a:effectLst/>
                        </a:rPr>
                        <a:t>SVC</a:t>
                      </a:r>
                      <a:endParaRPr lang="en-IN" b="1">
                        <a:effectLst/>
                      </a:endParaRPr>
                    </a:p>
                  </a:txBody>
                  <a:tcPr anchor="ctr"/>
                </a:tc>
                <a:tc>
                  <a:txBody>
                    <a:bodyPr/>
                    <a:lstStyle/>
                    <a:p>
                      <a:pPr algn="ctr"/>
                      <a:r>
                        <a:rPr lang="en-IN" dirty="0">
                          <a:effectLst/>
                        </a:rPr>
                        <a:t>0.603984</a:t>
                      </a:r>
                    </a:p>
                  </a:txBody>
                  <a:tcPr anchor="ctr"/>
                </a:tc>
              </a:tr>
              <a:tr h="0">
                <a:tc>
                  <a:txBody>
                    <a:bodyPr/>
                    <a:lstStyle/>
                    <a:p>
                      <a:pPr algn="ctr" fontAlgn="ctr"/>
                      <a:r>
                        <a:rPr lang="en-IN">
                          <a:effectLst/>
                        </a:rPr>
                        <a:t>LogisticRegression</a:t>
                      </a:r>
                      <a:endParaRPr lang="en-IN" b="1">
                        <a:effectLst/>
                      </a:endParaRPr>
                    </a:p>
                  </a:txBody>
                  <a:tcPr anchor="ctr"/>
                </a:tc>
                <a:tc>
                  <a:txBody>
                    <a:bodyPr/>
                    <a:lstStyle/>
                    <a:p>
                      <a:pPr algn="ctr"/>
                      <a:r>
                        <a:rPr lang="en-IN" dirty="0">
                          <a:effectLst/>
                        </a:rPr>
                        <a:t>0.582483</a:t>
                      </a:r>
                    </a:p>
                  </a:txBody>
                  <a:tcPr anchor="ctr"/>
                </a:tc>
              </a:tr>
              <a:tr h="0">
                <a:tc>
                  <a:txBody>
                    <a:bodyPr/>
                    <a:lstStyle/>
                    <a:p>
                      <a:pPr algn="ctr" fontAlgn="ctr"/>
                      <a:r>
                        <a:rPr lang="en-IN">
                          <a:effectLst/>
                        </a:rPr>
                        <a:t>RandomForestClassifier</a:t>
                      </a:r>
                      <a:endParaRPr lang="en-IN" b="1">
                        <a:effectLst/>
                      </a:endParaRPr>
                    </a:p>
                  </a:txBody>
                  <a:tcPr anchor="ctr"/>
                </a:tc>
                <a:tc>
                  <a:txBody>
                    <a:bodyPr/>
                    <a:lstStyle/>
                    <a:p>
                      <a:pPr algn="ctr"/>
                      <a:r>
                        <a:rPr lang="en-IN" dirty="0">
                          <a:effectLst/>
                        </a:rPr>
                        <a:t>0.528912</a:t>
                      </a:r>
                    </a:p>
                  </a:txBody>
                  <a:tcPr anchor="ctr"/>
                </a:tc>
              </a:tr>
              <a:tr h="0">
                <a:tc>
                  <a:txBody>
                    <a:bodyPr/>
                    <a:lstStyle/>
                    <a:p>
                      <a:pPr algn="ctr" fontAlgn="ctr"/>
                      <a:r>
                        <a:rPr lang="en-IN">
                          <a:effectLst/>
                        </a:rPr>
                        <a:t>GradientBoostingClassifier</a:t>
                      </a:r>
                      <a:endParaRPr lang="en-IN" b="1">
                        <a:effectLst/>
                      </a:endParaRPr>
                    </a:p>
                  </a:txBody>
                  <a:tcPr anchor="ctr"/>
                </a:tc>
                <a:tc>
                  <a:txBody>
                    <a:bodyPr/>
                    <a:lstStyle/>
                    <a:p>
                      <a:pPr algn="ctr"/>
                      <a:r>
                        <a:rPr lang="en-IN" dirty="0">
                          <a:effectLst/>
                        </a:rPr>
                        <a:t>0.464893</a:t>
                      </a:r>
                    </a:p>
                  </a:txBody>
                  <a:tcPr anchor="ctr"/>
                </a:tc>
              </a:tr>
              <a:tr h="0">
                <a:tc>
                  <a:txBody>
                    <a:bodyPr/>
                    <a:lstStyle/>
                    <a:p>
                      <a:pPr algn="ctr" fontAlgn="ctr"/>
                      <a:r>
                        <a:rPr lang="en-IN">
                          <a:effectLst/>
                        </a:rPr>
                        <a:t>DecisionTree</a:t>
                      </a:r>
                      <a:endParaRPr lang="en-IN" b="1">
                        <a:effectLst/>
                      </a:endParaRPr>
                    </a:p>
                  </a:txBody>
                  <a:tcPr anchor="ctr"/>
                </a:tc>
                <a:tc>
                  <a:txBody>
                    <a:bodyPr/>
                    <a:lstStyle/>
                    <a:p>
                      <a:pPr algn="ctr"/>
                      <a:r>
                        <a:rPr lang="en-IN" dirty="0">
                          <a:effectLst/>
                        </a:rPr>
                        <a:t>0.442906</a:t>
                      </a:r>
                    </a:p>
                  </a:txBody>
                  <a:tcPr anchor="ctr"/>
                </a:tc>
              </a:tr>
              <a:tr h="0">
                <a:tc>
                  <a:txBody>
                    <a:bodyPr/>
                    <a:lstStyle/>
                    <a:p>
                      <a:pPr algn="ctr" fontAlgn="ctr"/>
                      <a:r>
                        <a:rPr lang="en-IN">
                          <a:effectLst/>
                        </a:rPr>
                        <a:t>XGboost</a:t>
                      </a:r>
                      <a:endParaRPr lang="en-IN" b="1">
                        <a:effectLst/>
                      </a:endParaRPr>
                    </a:p>
                  </a:txBody>
                  <a:tcPr anchor="ctr"/>
                </a:tc>
                <a:tc>
                  <a:txBody>
                    <a:bodyPr/>
                    <a:lstStyle/>
                    <a:p>
                      <a:pPr algn="ctr"/>
                      <a:r>
                        <a:rPr lang="en-IN" dirty="0">
                          <a:effectLst/>
                        </a:rPr>
                        <a:t>0.440233</a:t>
                      </a:r>
                    </a:p>
                  </a:txBody>
                  <a:tcPr anchor="ctr"/>
                </a:tc>
              </a:tr>
              <a:tr h="0">
                <a:tc>
                  <a:txBody>
                    <a:bodyPr/>
                    <a:lstStyle/>
                    <a:p>
                      <a:pPr algn="ctr" fontAlgn="ctr"/>
                      <a:r>
                        <a:rPr lang="en-IN">
                          <a:effectLst/>
                        </a:rPr>
                        <a:t>KNN</a:t>
                      </a:r>
                      <a:endParaRPr lang="en-IN" b="1">
                        <a:effectLst/>
                      </a:endParaRPr>
                    </a:p>
                  </a:txBody>
                  <a:tcPr anchor="ctr"/>
                </a:tc>
                <a:tc>
                  <a:txBody>
                    <a:bodyPr/>
                    <a:lstStyle/>
                    <a:p>
                      <a:pPr algn="ctr"/>
                      <a:r>
                        <a:rPr lang="en-IN" dirty="0">
                          <a:effectLst/>
                        </a:rPr>
                        <a:t>0.214893</a:t>
                      </a:r>
                    </a:p>
                  </a:txBody>
                  <a:tcPr anchor="ctr"/>
                </a:tc>
              </a:tr>
            </a:tbl>
          </a:graphicData>
        </a:graphic>
      </p:graphicFrame>
    </p:spTree>
    <p:extLst>
      <p:ext uri="{BB962C8B-B14F-4D97-AF65-F5344CB8AC3E}">
        <p14:creationId xmlns:p14="http://schemas.microsoft.com/office/powerpoint/2010/main" val="3296225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Rectangle 2"/>
          <p:cNvSpPr/>
          <p:nvPr/>
        </p:nvSpPr>
        <p:spPr>
          <a:xfrm>
            <a:off x="200025" y="1109098"/>
            <a:ext cx="8848725" cy="954107"/>
          </a:xfrm>
          <a:prstGeom prst="rect">
            <a:avLst/>
          </a:prstGeom>
        </p:spPr>
        <p:txBody>
          <a:bodyPr wrap="square">
            <a:spAutoFit/>
          </a:bodyPr>
          <a:lstStyle/>
          <a:p>
            <a:r>
              <a:rPr lang="en-US" dirty="0"/>
              <a:t>In this way, we can explore more from various textual data and tweets. Our models will try to predict the various sentiments correctly. I have used various models for training our dataset but some models show greater accuracy while some do not. </a:t>
            </a:r>
            <a:r>
              <a:rPr lang="en-US" b="1" dirty="0"/>
              <a:t>For multiclass classification, the best model for this dataset would be </a:t>
            </a:r>
            <a:r>
              <a:rPr lang="en-US" b="1" dirty="0" smtClean="0"/>
              <a:t>SVC. </a:t>
            </a:r>
            <a:endParaRPr lang="en-IN" dirty="0"/>
          </a:p>
        </p:txBody>
      </p:sp>
    </p:spTree>
    <p:extLst>
      <p:ext uri="{BB962C8B-B14F-4D97-AF65-F5344CB8AC3E}">
        <p14:creationId xmlns:p14="http://schemas.microsoft.com/office/powerpoint/2010/main" val="3231754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525" y="2330975"/>
            <a:ext cx="8520600" cy="572700"/>
          </a:xfrm>
        </p:spPr>
        <p:txBody>
          <a:bodyPr/>
          <a:lstStyle/>
          <a:p>
            <a:r>
              <a:rPr lang="en-US" sz="4000" dirty="0" smtClean="0"/>
              <a:t> </a:t>
            </a:r>
            <a:endParaRPr lang="en-IN" sz="4000" dirty="0"/>
          </a:p>
        </p:txBody>
      </p:sp>
      <p:sp>
        <p:nvSpPr>
          <p:cNvPr id="3" name="Rectangle 2"/>
          <p:cNvSpPr/>
          <p:nvPr/>
        </p:nvSpPr>
        <p:spPr>
          <a:xfrm>
            <a:off x="2462302" y="1871960"/>
            <a:ext cx="3724096"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368429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Rectangle 2"/>
          <p:cNvSpPr/>
          <p:nvPr/>
        </p:nvSpPr>
        <p:spPr>
          <a:xfrm>
            <a:off x="374467" y="1325123"/>
            <a:ext cx="8290561" cy="1600438"/>
          </a:xfrm>
          <a:prstGeom prst="rect">
            <a:avLst/>
          </a:prstGeom>
        </p:spPr>
        <p:txBody>
          <a:bodyPr wrap="square">
            <a:spAutoFit/>
          </a:bodyPr>
          <a:lstStyle/>
          <a:p>
            <a:r>
              <a:rPr lang="en-US" dirty="0"/>
              <a:t>The given challenge is to build a classification model to predict the sentiment of Covid-19 tweets. The tweets have been pulled from Twitter and manual tagging has been done. We are given information like Location, Tweet At, Original Tweet, and Sentiment</a:t>
            </a:r>
            <a:r>
              <a:rPr lang="en-US" dirty="0" smtClean="0"/>
              <a:t>.</a:t>
            </a:r>
          </a:p>
          <a:p>
            <a:endParaRPr lang="en-US" dirty="0"/>
          </a:p>
          <a:p>
            <a:r>
              <a:rPr lang="en-US" dirty="0"/>
              <a:t>One should know what is mean by Sentiment Analysis. Sentiment Analysis is the process of computationally identifying and categorizing opinions expressed in a piece of text, especially in order to determine whether the writer’s attitude towards a particular topic is Positive, Negative, or Neutral.</a:t>
            </a:r>
            <a:endParaRPr lang="en-IN" dirty="0"/>
          </a:p>
        </p:txBody>
      </p:sp>
    </p:spTree>
    <p:extLst>
      <p:ext uri="{BB962C8B-B14F-4D97-AF65-F5344CB8AC3E}">
        <p14:creationId xmlns:p14="http://schemas.microsoft.com/office/powerpoint/2010/main" val="302400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Operating Procedure</a:t>
            </a:r>
            <a:endParaRPr lang="en-IN" dirty="0"/>
          </a:p>
        </p:txBody>
      </p:sp>
      <p:sp>
        <p:nvSpPr>
          <p:cNvPr id="3" name="Rectangle 2"/>
          <p:cNvSpPr/>
          <p:nvPr/>
        </p:nvSpPr>
        <p:spPr>
          <a:xfrm>
            <a:off x="252549" y="1171589"/>
            <a:ext cx="8699862" cy="523220"/>
          </a:xfrm>
          <a:prstGeom prst="rect">
            <a:avLst/>
          </a:prstGeom>
        </p:spPr>
        <p:txBody>
          <a:bodyPr wrap="square">
            <a:spAutoFit/>
          </a:bodyPr>
          <a:lstStyle/>
          <a:p>
            <a:r>
              <a:rPr lang="en-US" dirty="0"/>
              <a:t>Following is the Standard Operating Procedure to tackle the Sentiment Analysis kind of project. We will be going through this procedure to predict what we supposed to predict!</a:t>
            </a:r>
            <a:endParaRPr lang="en-IN" dirty="0"/>
          </a:p>
        </p:txBody>
      </p:sp>
      <p:sp>
        <p:nvSpPr>
          <p:cNvPr id="4" name="Rectangle 3"/>
          <p:cNvSpPr/>
          <p:nvPr/>
        </p:nvSpPr>
        <p:spPr>
          <a:xfrm>
            <a:off x="252549" y="1879253"/>
            <a:ext cx="6605451" cy="2462213"/>
          </a:xfrm>
          <a:prstGeom prst="rect">
            <a:avLst/>
          </a:prstGeom>
        </p:spPr>
        <p:txBody>
          <a:bodyPr wrap="square">
            <a:spAutoFit/>
          </a:bodyPr>
          <a:lstStyle/>
          <a:p>
            <a:pPr marL="285750" indent="-285750">
              <a:buFont typeface="Arial" pitchFamily="34" charset="0"/>
              <a:buChar char="•"/>
            </a:pPr>
            <a:r>
              <a:rPr lang="en-US" b="1" dirty="0"/>
              <a:t>Exploratory Data Analysis</a:t>
            </a:r>
            <a:r>
              <a:rPr lang="en-US" b="1" dirty="0" smtClean="0"/>
              <a:t>.</a:t>
            </a:r>
          </a:p>
          <a:p>
            <a:pPr marL="285750" indent="-285750">
              <a:buFont typeface="Arial" pitchFamily="34" charset="0"/>
              <a:buChar char="•"/>
            </a:pPr>
            <a:endParaRPr lang="en-US" dirty="0"/>
          </a:p>
          <a:p>
            <a:pPr marL="285750" indent="-285750">
              <a:buFont typeface="Arial" pitchFamily="34" charset="0"/>
              <a:buChar char="•"/>
            </a:pPr>
            <a:r>
              <a:rPr lang="en-US" b="1" dirty="0"/>
              <a:t>Data Preprocessing</a:t>
            </a:r>
            <a:r>
              <a:rPr lang="en-US" b="1" dirty="0" smtClean="0"/>
              <a:t>.</a:t>
            </a:r>
          </a:p>
          <a:p>
            <a:pPr marL="285750" indent="-285750">
              <a:buFont typeface="Arial" pitchFamily="34" charset="0"/>
              <a:buChar char="•"/>
            </a:pPr>
            <a:endParaRPr lang="en-US" dirty="0"/>
          </a:p>
          <a:p>
            <a:pPr marL="285750" indent="-285750">
              <a:buFont typeface="Arial" pitchFamily="34" charset="0"/>
              <a:buChar char="•"/>
            </a:pPr>
            <a:r>
              <a:rPr lang="en-US" b="1" dirty="0" err="1"/>
              <a:t>Vectorization</a:t>
            </a:r>
            <a:r>
              <a:rPr lang="en-US" b="1" dirty="0" smtClean="0"/>
              <a:t>.</a:t>
            </a:r>
          </a:p>
          <a:p>
            <a:pPr marL="285750" indent="-285750">
              <a:buFont typeface="Arial" pitchFamily="34" charset="0"/>
              <a:buChar char="•"/>
            </a:pPr>
            <a:endParaRPr lang="en-US" dirty="0"/>
          </a:p>
          <a:p>
            <a:pPr marL="285750" indent="-285750">
              <a:buFont typeface="Arial" pitchFamily="34" charset="0"/>
              <a:buChar char="•"/>
            </a:pPr>
            <a:r>
              <a:rPr lang="en-US" b="1" dirty="0"/>
              <a:t>Classification Models</a:t>
            </a:r>
            <a:r>
              <a:rPr lang="en-US" b="1" dirty="0" smtClean="0"/>
              <a:t>.</a:t>
            </a:r>
          </a:p>
          <a:p>
            <a:pPr marL="285750" indent="-285750">
              <a:buFont typeface="Arial" pitchFamily="34" charset="0"/>
              <a:buChar char="•"/>
            </a:pPr>
            <a:endParaRPr lang="en-US" dirty="0"/>
          </a:p>
          <a:p>
            <a:pPr marL="285750" indent="-285750">
              <a:buFont typeface="Arial" pitchFamily="34" charset="0"/>
              <a:buChar char="•"/>
            </a:pPr>
            <a:r>
              <a:rPr lang="en-US" b="1" dirty="0"/>
              <a:t>Evaluation</a:t>
            </a:r>
            <a:r>
              <a:rPr lang="en-US" b="1" dirty="0" smtClean="0"/>
              <a:t>.</a:t>
            </a:r>
          </a:p>
          <a:p>
            <a:endParaRPr lang="en-US" dirty="0"/>
          </a:p>
          <a:p>
            <a:pPr marL="285750" indent="-285750">
              <a:buFont typeface="Arial" pitchFamily="34" charset="0"/>
              <a:buChar char="•"/>
            </a:pPr>
            <a:r>
              <a:rPr lang="en-US" b="1" dirty="0"/>
              <a:t>Conclusion.</a:t>
            </a:r>
            <a:endParaRPr lang="en-US" dirty="0"/>
          </a:p>
        </p:txBody>
      </p:sp>
    </p:spTree>
    <p:extLst>
      <p:ext uri="{BB962C8B-B14F-4D97-AF65-F5344CB8AC3E}">
        <p14:creationId xmlns:p14="http://schemas.microsoft.com/office/powerpoint/2010/main" val="410703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Summary</a:t>
            </a:r>
            <a:endParaRPr lang="en-IN" dirty="0"/>
          </a:p>
        </p:txBody>
      </p:sp>
      <p:sp>
        <p:nvSpPr>
          <p:cNvPr id="3" name="Rectangle 2"/>
          <p:cNvSpPr/>
          <p:nvPr/>
        </p:nvSpPr>
        <p:spPr>
          <a:xfrm>
            <a:off x="191589" y="1121607"/>
            <a:ext cx="8743405" cy="738664"/>
          </a:xfrm>
          <a:prstGeom prst="rect">
            <a:avLst/>
          </a:prstGeom>
        </p:spPr>
        <p:txBody>
          <a:bodyPr wrap="square">
            <a:spAutoFit/>
          </a:bodyPr>
          <a:lstStyle/>
          <a:p>
            <a:r>
              <a:rPr lang="en-US" dirty="0"/>
              <a:t>The original dataset has </a:t>
            </a:r>
            <a:r>
              <a:rPr lang="en-US" b="1" dirty="0"/>
              <a:t>6 columns and 41157 rows</a:t>
            </a:r>
            <a:r>
              <a:rPr lang="en-US" dirty="0"/>
              <a:t>. In order to analyze various sentiments, We require just two columns named Original Tweet and Sentiment. There are five types of sentiments-</a:t>
            </a:r>
            <a:r>
              <a:rPr lang="en-US" b="1" dirty="0"/>
              <a:t> Extremely Negative, Negative, Neutral, Positive, and Extremely Positive</a:t>
            </a:r>
            <a:r>
              <a:rPr lang="en-US" dirty="0"/>
              <a:t> as you can see in the following picture.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979" y="2258242"/>
            <a:ext cx="798195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11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Basic Exploratory Data Analysis</a:t>
            </a:r>
            <a:br>
              <a:rPr lang="en-IN" b="1" dirty="0"/>
            </a:br>
            <a:endParaRPr lang="en-IN" dirty="0"/>
          </a:p>
        </p:txBody>
      </p:sp>
      <p:sp>
        <p:nvSpPr>
          <p:cNvPr id="3" name="Rectangle 2"/>
          <p:cNvSpPr/>
          <p:nvPr/>
        </p:nvSpPr>
        <p:spPr>
          <a:xfrm>
            <a:off x="69669" y="1159661"/>
            <a:ext cx="8900160" cy="738664"/>
          </a:xfrm>
          <a:prstGeom prst="rect">
            <a:avLst/>
          </a:prstGeom>
        </p:spPr>
        <p:txBody>
          <a:bodyPr wrap="square">
            <a:spAutoFit/>
          </a:bodyPr>
          <a:lstStyle/>
          <a:p>
            <a:r>
              <a:rPr lang="en-US" dirty="0"/>
              <a:t>When we try to explore the ‘Sentiment’ column, we came to know that most of the peoples are having positive sentiments about various issues shows us their optimism during pandemic times. Very few people are having extremely negatives thoughts about Covid-19.</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852" y="1898325"/>
            <a:ext cx="6021977" cy="3174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687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69" y="96682"/>
            <a:ext cx="8520600" cy="887386"/>
          </a:xfrm>
        </p:spPr>
        <p:txBody>
          <a:bodyPr/>
          <a:lstStyle/>
          <a:p>
            <a:r>
              <a:rPr lang="en-US" dirty="0"/>
              <a:t>Distribution of message Length for each type of </a:t>
            </a:r>
            <a:r>
              <a:rPr lang="en-US" dirty="0" smtClean="0"/>
              <a:t>       Sentiment</a:t>
            </a:r>
            <a:r>
              <a:rPr lang="en-US" dirty="0"/>
              <a:t/>
            </a:r>
            <a:br>
              <a:rPr lang="en-US" dirty="0"/>
            </a:b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8" y="2232931"/>
            <a:ext cx="8865325" cy="239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39337" y="1209641"/>
            <a:ext cx="8743405" cy="523220"/>
          </a:xfrm>
          <a:prstGeom prst="rect">
            <a:avLst/>
          </a:prstGeom>
        </p:spPr>
        <p:txBody>
          <a:bodyPr wrap="square">
            <a:spAutoFit/>
          </a:bodyPr>
          <a:lstStyle/>
          <a:p>
            <a:r>
              <a:rPr lang="en-US" dirty="0"/>
              <a:t>From the </a:t>
            </a:r>
            <a:r>
              <a:rPr lang="en-US" dirty="0" smtClean="0"/>
              <a:t>below Distribution </a:t>
            </a:r>
            <a:r>
              <a:rPr lang="en-US" dirty="0"/>
              <a:t>plot it can be seen that all the distributions are equally Distributed. Length of the Message doesn't depend on the sentiment of the tweet.</a:t>
            </a:r>
            <a:endParaRPr lang="en-IN" dirty="0"/>
          </a:p>
        </p:txBody>
      </p:sp>
    </p:spTree>
    <p:extLst>
      <p:ext uri="{BB962C8B-B14F-4D97-AF65-F5344CB8AC3E}">
        <p14:creationId xmlns:p14="http://schemas.microsoft.com/office/powerpoint/2010/main" val="242173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of Tweets For Each Day</a:t>
            </a:r>
            <a:endParaRPr lang="en-IN" dirty="0"/>
          </a:p>
        </p:txBody>
      </p:sp>
      <p:sp>
        <p:nvSpPr>
          <p:cNvPr id="3" name="Rectangle 2"/>
          <p:cNvSpPr/>
          <p:nvPr/>
        </p:nvSpPr>
        <p:spPr>
          <a:xfrm>
            <a:off x="352696" y="1122555"/>
            <a:ext cx="8634549" cy="523220"/>
          </a:xfrm>
          <a:prstGeom prst="rect">
            <a:avLst/>
          </a:prstGeom>
        </p:spPr>
        <p:txBody>
          <a:bodyPr wrap="square">
            <a:spAutoFit/>
          </a:bodyPr>
          <a:lstStyle/>
          <a:p>
            <a:r>
              <a:rPr lang="en-US" dirty="0"/>
              <a:t>Initially the Count of tweets were quite high but gradually the count of tweets related to corona started to decrease.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696" y="1618870"/>
            <a:ext cx="8730344" cy="3466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0844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a:t>
            </a:r>
            <a:r>
              <a:rPr lang="en-US" dirty="0" smtClean="0"/>
              <a:t>of Types </a:t>
            </a:r>
            <a:r>
              <a:rPr lang="en-US" dirty="0"/>
              <a:t>Tweets For Each Day</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4960"/>
            <a:ext cx="8921416" cy="3560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61404" y="974509"/>
            <a:ext cx="8560011" cy="523220"/>
          </a:xfrm>
          <a:prstGeom prst="rect">
            <a:avLst/>
          </a:prstGeom>
        </p:spPr>
        <p:txBody>
          <a:bodyPr wrap="square">
            <a:spAutoFit/>
          </a:bodyPr>
          <a:lstStyle/>
          <a:p>
            <a:r>
              <a:rPr lang="en-US" dirty="0"/>
              <a:t>Almost all the days we can see that the Count of Positive tweet was high as compared with other kind of tweets.</a:t>
            </a:r>
          </a:p>
        </p:txBody>
      </p:sp>
    </p:spTree>
    <p:extLst>
      <p:ext uri="{BB962C8B-B14F-4D97-AF65-F5344CB8AC3E}">
        <p14:creationId xmlns:p14="http://schemas.microsoft.com/office/powerpoint/2010/main" val="2118804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Geographical Location with Highest Tweets</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137" y="1473475"/>
            <a:ext cx="7490188" cy="36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7919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532</TotalTime>
  <Words>386</Words>
  <Application>Microsoft Office PowerPoint</Application>
  <PresentationFormat>On-screen Show (16:9)</PresentationFormat>
  <Paragraphs>55</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Montserrat</vt:lpstr>
      <vt:lpstr>Simple Light</vt:lpstr>
      <vt:lpstr>           Capstone Project Coronavirus Tweet Sentiment Analysis Presented By: Sandeep R </vt:lpstr>
      <vt:lpstr>Introduction</vt:lpstr>
      <vt:lpstr>Standard Operating Procedure</vt:lpstr>
      <vt:lpstr>Data Summary</vt:lpstr>
      <vt:lpstr>Basic Exploratory Data Analysis </vt:lpstr>
      <vt:lpstr>Distribution of message Length for each type of        Sentiment </vt:lpstr>
      <vt:lpstr>Count of Tweets For Each Day</vt:lpstr>
      <vt:lpstr>Count of Types Tweets For Each Day</vt:lpstr>
      <vt:lpstr>Geographical Location with Highest Tweets</vt:lpstr>
      <vt:lpstr>Common Words in Positive Tweets</vt:lpstr>
      <vt:lpstr>Common Words in NegativeTweets</vt:lpstr>
      <vt:lpstr>Result of Training Different Models</vt:lpstr>
      <vt:lpstr>Conclusion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Project-1 Global Terrorism Analysis  Presented By: Sandeep R</dc:title>
  <dc:creator>SANDEEP R</dc:creator>
  <cp:lastModifiedBy>SANDEEP R</cp:lastModifiedBy>
  <cp:revision>15</cp:revision>
  <dcterms:modified xsi:type="dcterms:W3CDTF">2021-07-20T07:35:53Z</dcterms:modified>
</cp:coreProperties>
</file>