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5306EEBD-30EF-4E3B-8559-7A8CEF04D068}" type="datetimeFigureOut">
              <a:rPr lang="en-US" smtClean="0"/>
              <a:pPr/>
              <a:t>5/6/2023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7265C372-7D80-40EE-AC2F-77695D7506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6EEBD-30EF-4E3B-8559-7A8CEF04D068}" type="datetimeFigureOut">
              <a:rPr lang="en-US" smtClean="0"/>
              <a:pPr/>
              <a:t>5/6/2023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265C372-7D80-40EE-AC2F-77695D7506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6EEBD-30EF-4E3B-8559-7A8CEF04D068}" type="datetimeFigureOut">
              <a:rPr lang="en-US" smtClean="0"/>
              <a:pPr/>
              <a:t>5/6/2023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265C372-7D80-40EE-AC2F-77695D7506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6EEBD-30EF-4E3B-8559-7A8CEF04D068}" type="datetimeFigureOut">
              <a:rPr lang="en-US" smtClean="0"/>
              <a:pPr/>
              <a:t>5/6/2023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265C372-7D80-40EE-AC2F-77695D7506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306EEBD-30EF-4E3B-8559-7A8CEF04D068}" type="datetimeFigureOut">
              <a:rPr lang="en-US" smtClean="0"/>
              <a:pPr/>
              <a:t>5/6/2023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265C372-7D80-40EE-AC2F-77695D7506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306EEBD-30EF-4E3B-8559-7A8CEF04D068}" type="datetimeFigureOut">
              <a:rPr lang="en-US" smtClean="0"/>
              <a:pPr/>
              <a:t>5/6/2023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265C372-7D80-40EE-AC2F-77695D7506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306EEBD-30EF-4E3B-8559-7A8CEF04D068}" type="datetimeFigureOut">
              <a:rPr lang="en-US" smtClean="0"/>
              <a:pPr/>
              <a:t>5/6/2023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265C372-7D80-40EE-AC2F-77695D7506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306EEBD-30EF-4E3B-8559-7A8CEF04D068}" type="datetimeFigureOut">
              <a:rPr lang="en-US" smtClean="0"/>
              <a:pPr/>
              <a:t>5/6/2023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265C372-7D80-40EE-AC2F-77695D7506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306EEBD-30EF-4E3B-8559-7A8CEF04D068}" type="datetimeFigureOut">
              <a:rPr lang="en-US" smtClean="0"/>
              <a:pPr/>
              <a:t>5/6/2023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265C372-7D80-40EE-AC2F-77695D7506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306EEBD-30EF-4E3B-8559-7A8CEF04D068}" type="datetimeFigureOut">
              <a:rPr lang="en-US" smtClean="0"/>
              <a:pPr/>
              <a:t>5/6/2023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265C372-7D80-40EE-AC2F-77695D7506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306EEBD-30EF-4E3B-8559-7A8CEF04D068}" type="datetimeFigureOut">
              <a:rPr lang="en-US" smtClean="0"/>
              <a:pPr/>
              <a:t>5/6/2023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265C372-7D80-40EE-AC2F-77695D7506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306EEBD-30EF-4E3B-8559-7A8CEF04D068}" type="datetimeFigureOut">
              <a:rPr lang="en-US" smtClean="0"/>
              <a:pPr/>
              <a:t>5/6/2023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265C372-7D80-40EE-AC2F-77695D7506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latin typeface="Arial Black" pitchFamily="34" charset="0"/>
              </a:rPr>
              <a:t>Real Estate price prediction</a:t>
            </a:r>
            <a:endParaRPr lang="en-US" dirty="0">
              <a:solidFill>
                <a:schemeClr val="tx1"/>
              </a:solidFill>
              <a:latin typeface="Arial Black" pitchFamily="34" charset="0"/>
            </a:endParaRPr>
          </a:p>
        </p:txBody>
      </p:sp>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183880" cy="1051560"/>
          </a:xfrm>
        </p:spPr>
        <p:txBody>
          <a:bodyPr>
            <a:normAutofit/>
          </a:bodyPr>
          <a:lstStyle/>
          <a:p>
            <a:r>
              <a:rPr lang="en-US" sz="4400" dirty="0" smtClean="0">
                <a:solidFill>
                  <a:schemeClr val="tx1"/>
                </a:solidFill>
                <a:latin typeface="Arial Black" pitchFamily="34" charset="0"/>
              </a:rPr>
              <a:t>GITHUB SETUP</a:t>
            </a:r>
            <a:endParaRPr lang="en-US" sz="4400" dirty="0">
              <a:solidFill>
                <a:schemeClr val="tx1"/>
              </a:solidFill>
              <a:latin typeface="Arial Black" pitchFamily="34"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2286000"/>
            <a:ext cx="8183562" cy="24944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183880" cy="1051560"/>
          </a:xfrm>
        </p:spPr>
        <p:txBody>
          <a:bodyPr>
            <a:normAutofit/>
          </a:bodyPr>
          <a:lstStyle/>
          <a:p>
            <a:r>
              <a:rPr lang="en-US" sz="4400" dirty="0" smtClean="0">
                <a:latin typeface="Arial Black" pitchFamily="34" charset="0"/>
              </a:rPr>
              <a:t>             </a:t>
            </a:r>
            <a:r>
              <a:rPr lang="en-US" sz="4400" dirty="0" smtClean="0">
                <a:solidFill>
                  <a:schemeClr val="tx1"/>
                </a:solidFill>
                <a:latin typeface="Arial Black" pitchFamily="34" charset="0"/>
              </a:rPr>
              <a:t>THANK YOU</a:t>
            </a:r>
            <a:endParaRPr lang="en-US" sz="4400" dirty="0">
              <a:solidFill>
                <a:schemeClr val="tx1"/>
              </a:solidFill>
              <a:latin typeface="Arial Black"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209800"/>
          <a:ext cx="8229600" cy="2133600"/>
        </p:xfrm>
        <a:graphic>
          <a:graphicData uri="http://schemas.openxmlformats.org/drawingml/2006/table">
            <a:tbl>
              <a:tblPr firstRow="1" bandRow="1">
                <a:tableStyleId>{073A0DAA-6AF3-43AB-8588-CEC1D06C72B9}</a:tableStyleId>
              </a:tblPr>
              <a:tblGrid>
                <a:gridCol w="2743200"/>
                <a:gridCol w="2743200"/>
                <a:gridCol w="2743200"/>
              </a:tblGrid>
              <a:tr h="533400">
                <a:tc>
                  <a:txBody>
                    <a:bodyPr/>
                    <a:lstStyle/>
                    <a:p>
                      <a:r>
                        <a:rPr lang="en-US" dirty="0" smtClean="0"/>
                        <a:t>S.NO</a:t>
                      </a:r>
                      <a:endParaRPr lang="en-US" dirty="0"/>
                    </a:p>
                  </a:txBody>
                  <a:tcPr/>
                </a:tc>
                <a:tc>
                  <a:txBody>
                    <a:bodyPr/>
                    <a:lstStyle/>
                    <a:p>
                      <a:r>
                        <a:rPr lang="en-US" dirty="0" smtClean="0"/>
                        <a:t>NAME</a:t>
                      </a:r>
                      <a:endParaRPr lang="en-US" dirty="0"/>
                    </a:p>
                  </a:txBody>
                  <a:tcPr/>
                </a:tc>
                <a:tc>
                  <a:txBody>
                    <a:bodyPr/>
                    <a:lstStyle/>
                    <a:p>
                      <a:r>
                        <a:rPr lang="en-US" dirty="0" smtClean="0"/>
                        <a:t>ROLL.NO</a:t>
                      </a:r>
                      <a:endParaRPr lang="en-US" dirty="0"/>
                    </a:p>
                  </a:txBody>
                  <a:tcPr/>
                </a:tc>
              </a:tr>
              <a:tr h="533400">
                <a:tc>
                  <a:txBody>
                    <a:bodyPr/>
                    <a:lstStyle/>
                    <a:p>
                      <a:r>
                        <a:rPr lang="en-US" dirty="0" smtClean="0"/>
                        <a:t>1</a:t>
                      </a:r>
                      <a:endParaRPr lang="en-US" dirty="0"/>
                    </a:p>
                  </a:txBody>
                  <a:tcPr/>
                </a:tc>
                <a:tc>
                  <a:txBody>
                    <a:bodyPr/>
                    <a:lstStyle/>
                    <a:p>
                      <a:r>
                        <a:rPr lang="en-US" dirty="0" smtClean="0"/>
                        <a:t>SANDEEP</a:t>
                      </a:r>
                      <a:endParaRPr lang="en-US" dirty="0"/>
                    </a:p>
                  </a:txBody>
                  <a:tcPr/>
                </a:tc>
                <a:tc>
                  <a:txBody>
                    <a:bodyPr/>
                    <a:lstStyle/>
                    <a:p>
                      <a:r>
                        <a:rPr lang="en-US" dirty="0" smtClean="0"/>
                        <a:t>2110030196</a:t>
                      </a:r>
                      <a:endParaRPr lang="en-US" dirty="0"/>
                    </a:p>
                  </a:txBody>
                  <a:tcPr/>
                </a:tc>
              </a:tr>
              <a:tr h="533400">
                <a:tc>
                  <a:txBody>
                    <a:bodyPr/>
                    <a:lstStyle/>
                    <a:p>
                      <a:r>
                        <a:rPr lang="en-US" dirty="0" smtClean="0"/>
                        <a:t>2</a:t>
                      </a:r>
                      <a:endParaRPr lang="en-US" dirty="0"/>
                    </a:p>
                  </a:txBody>
                  <a:tcPr/>
                </a:tc>
                <a:tc>
                  <a:txBody>
                    <a:bodyPr/>
                    <a:lstStyle/>
                    <a:p>
                      <a:r>
                        <a:rPr lang="en-US" dirty="0" smtClean="0"/>
                        <a:t>ABHINAV</a:t>
                      </a:r>
                      <a:endParaRPr lang="en-US" dirty="0"/>
                    </a:p>
                  </a:txBody>
                  <a:tcPr/>
                </a:tc>
                <a:tc>
                  <a:txBody>
                    <a:bodyPr/>
                    <a:lstStyle/>
                    <a:p>
                      <a:r>
                        <a:rPr lang="en-US" dirty="0" smtClean="0"/>
                        <a:t>2110030159</a:t>
                      </a:r>
                      <a:endParaRPr lang="en-US" dirty="0"/>
                    </a:p>
                  </a:txBody>
                  <a:tcPr/>
                </a:tc>
              </a:tr>
              <a:tr h="533400">
                <a:tc>
                  <a:txBody>
                    <a:bodyPr/>
                    <a:lstStyle/>
                    <a:p>
                      <a:r>
                        <a:rPr lang="en-US" dirty="0" smtClean="0"/>
                        <a:t>3</a:t>
                      </a:r>
                      <a:endParaRPr lang="en-US" dirty="0"/>
                    </a:p>
                  </a:txBody>
                  <a:tcPr/>
                </a:tc>
                <a:tc>
                  <a:txBody>
                    <a:bodyPr/>
                    <a:lstStyle/>
                    <a:p>
                      <a:r>
                        <a:rPr lang="en-US" dirty="0" smtClean="0"/>
                        <a:t>HARISH</a:t>
                      </a:r>
                      <a:endParaRPr lang="en-US" dirty="0"/>
                    </a:p>
                  </a:txBody>
                  <a:tcPr/>
                </a:tc>
                <a:tc>
                  <a:txBody>
                    <a:bodyPr/>
                    <a:lstStyle/>
                    <a:p>
                      <a:r>
                        <a:rPr lang="en-US" dirty="0" smtClean="0"/>
                        <a:t>2110030134</a:t>
                      </a:r>
                      <a:endParaRPr lang="en-US" dirty="0"/>
                    </a:p>
                  </a:txBody>
                  <a:tcPr/>
                </a:tc>
              </a:tr>
            </a:tbl>
          </a:graphicData>
        </a:graphic>
      </p:graphicFrame>
      <p:sp>
        <p:nvSpPr>
          <p:cNvPr id="5" name="TextBox 4"/>
          <p:cNvSpPr txBox="1"/>
          <p:nvPr/>
        </p:nvSpPr>
        <p:spPr>
          <a:xfrm>
            <a:off x="2057400" y="838200"/>
            <a:ext cx="5338321" cy="769441"/>
          </a:xfrm>
          <a:prstGeom prst="rect">
            <a:avLst/>
          </a:prstGeom>
          <a:noFill/>
        </p:spPr>
        <p:txBody>
          <a:bodyPr wrap="none" rtlCol="0">
            <a:spAutoFit/>
          </a:bodyPr>
          <a:lstStyle/>
          <a:p>
            <a:r>
              <a:rPr lang="en-IN" sz="4400" b="1" dirty="0" smtClean="0">
                <a:latin typeface="Arial Black" pitchFamily="34" charset="0"/>
              </a:rPr>
              <a:t>TEAM MEMBERS</a:t>
            </a:r>
            <a:endParaRPr lang="en-US" sz="4400" b="1" dirty="0">
              <a:latin typeface="Arial Black"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83880" cy="1051560"/>
          </a:xfrm>
        </p:spPr>
        <p:txBody>
          <a:bodyPr>
            <a:normAutofit/>
          </a:bodyPr>
          <a:lstStyle/>
          <a:p>
            <a:r>
              <a:rPr lang="en-US" sz="4400" dirty="0" smtClean="0">
                <a:solidFill>
                  <a:schemeClr val="tx1"/>
                </a:solidFill>
                <a:latin typeface="Arial Black" pitchFamily="34" charset="0"/>
              </a:rPr>
              <a:t>Outline</a:t>
            </a:r>
            <a:endParaRPr lang="en-US" sz="4400" dirty="0">
              <a:solidFill>
                <a:schemeClr val="tx1"/>
              </a:solidFill>
              <a:latin typeface="Arial Black" pitchFamily="34" charset="0"/>
            </a:endParaRPr>
          </a:p>
        </p:txBody>
      </p:sp>
      <p:sp>
        <p:nvSpPr>
          <p:cNvPr id="3" name="Content Placeholder 2"/>
          <p:cNvSpPr>
            <a:spLocks noGrp="1"/>
          </p:cNvSpPr>
          <p:nvPr>
            <p:ph idx="1"/>
          </p:nvPr>
        </p:nvSpPr>
        <p:spPr>
          <a:xfrm>
            <a:off x="502920" y="1447800"/>
            <a:ext cx="8260080" cy="4191000"/>
          </a:xfrm>
        </p:spPr>
        <p:txBody>
          <a:bodyPr>
            <a:normAutofit lnSpcReduction="10000"/>
          </a:bodyPr>
          <a:lstStyle/>
          <a:p>
            <a:pPr marL="342900" indent="-34290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Problem statement</a:t>
            </a:r>
          </a:p>
          <a:p>
            <a:pPr marL="342900" indent="-34290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objective</a:t>
            </a:r>
          </a:p>
          <a:p>
            <a:pPr marL="342900" indent="-34290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Scope of the project</a:t>
            </a:r>
          </a:p>
          <a:p>
            <a:pPr marL="342900" indent="-34290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Requirement analysis</a:t>
            </a:r>
          </a:p>
          <a:p>
            <a:pPr marL="342900" indent="-34290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Testing</a:t>
            </a:r>
          </a:p>
          <a:p>
            <a:pPr marL="342900" indent="-34290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Dataset</a:t>
            </a:r>
          </a:p>
          <a:p>
            <a:pPr marL="342900" indent="-34290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References</a:t>
            </a:r>
          </a:p>
          <a:p>
            <a:pPr>
              <a:buNone/>
            </a:pPr>
            <a:endParaRPr lang="en-US" dirty="0"/>
          </a:p>
        </p:txBody>
      </p:sp>
      <p:pic>
        <p:nvPicPr>
          <p:cNvPr id="4" name="Picture 3" descr="aids1.jpg"/>
          <p:cNvPicPr>
            <a:picLocks noChangeAspect="1"/>
          </p:cNvPicPr>
          <p:nvPr/>
        </p:nvPicPr>
        <p:blipFill>
          <a:blip r:embed="rId2" cstate="print"/>
          <a:stretch>
            <a:fillRect/>
          </a:stretch>
        </p:blipFill>
        <p:spPr>
          <a:xfrm>
            <a:off x="4191000" y="1676400"/>
            <a:ext cx="4381500" cy="35750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183880" cy="1051560"/>
          </a:xfrm>
        </p:spPr>
        <p:txBody>
          <a:bodyPr>
            <a:normAutofit/>
          </a:bodyPr>
          <a:lstStyle/>
          <a:p>
            <a:r>
              <a:rPr lang="en-US" sz="4400" dirty="0" smtClean="0">
                <a:solidFill>
                  <a:schemeClr val="tx1"/>
                </a:solidFill>
                <a:latin typeface="Arial Black" pitchFamily="34" charset="0"/>
              </a:rPr>
              <a:t>Introduction</a:t>
            </a:r>
            <a:endParaRPr lang="en-US" sz="4400" dirty="0">
              <a:solidFill>
                <a:schemeClr val="tx1"/>
              </a:solidFill>
              <a:latin typeface="Arial Black" pitchFamily="34" charset="0"/>
            </a:endParaRPr>
          </a:p>
        </p:txBody>
      </p:sp>
      <p:sp>
        <p:nvSpPr>
          <p:cNvPr id="3" name="Content Placeholder 2"/>
          <p:cNvSpPr>
            <a:spLocks noGrp="1"/>
          </p:cNvSpPr>
          <p:nvPr>
            <p:ph idx="1"/>
          </p:nvPr>
        </p:nvSpPr>
        <p:spPr>
          <a:xfrm>
            <a:off x="502920" y="990600"/>
            <a:ext cx="8183880" cy="4876800"/>
          </a:xfrm>
        </p:spPr>
        <p:txBody>
          <a:bodyPr anchor="ctr">
            <a:normAutofit/>
          </a:bodyPr>
          <a:lstStyle/>
          <a:p>
            <a:pPr>
              <a:buFont typeface="Wingdings" pitchFamily="2" charset="2"/>
              <a:buChar char="Ø"/>
            </a:pPr>
            <a:r>
              <a:rPr lang="en-US" sz="2400" b="1" dirty="0" smtClean="0">
                <a:latin typeface="Calibri" pitchFamily="34" charset="0"/>
                <a:cs typeface="Calibri" pitchFamily="34" charset="0"/>
              </a:rPr>
              <a:t>Real estate price prediction has become an important area of research due to the significant impact it has on the economy and society</a:t>
            </a:r>
            <a:r>
              <a:rPr lang="en-US" sz="2400" b="1" dirty="0" smtClean="0">
                <a:latin typeface="Calibri" pitchFamily="34" charset="0"/>
                <a:cs typeface="Calibri" pitchFamily="34" charset="0"/>
              </a:rPr>
              <a:t>.</a:t>
            </a:r>
          </a:p>
          <a:p>
            <a:pPr>
              <a:buFont typeface="Wingdings" pitchFamily="2" charset="2"/>
              <a:buChar char="Ø"/>
            </a:pPr>
            <a:r>
              <a:rPr lang="en-US" sz="2400" b="1" dirty="0" smtClean="0">
                <a:latin typeface="Calibri" pitchFamily="34" charset="0"/>
                <a:cs typeface="Calibri" pitchFamily="34" charset="0"/>
              </a:rPr>
              <a:t>Accurate prediction of real estate prices can help buyers and sellers make informed decisions, and can also aid policymakers in developing effective housing policies</a:t>
            </a:r>
            <a:r>
              <a:rPr lang="en-US" sz="2400" b="1" dirty="0" smtClean="0">
                <a:latin typeface="Calibri" pitchFamily="34" charset="0"/>
                <a:cs typeface="Calibri" pitchFamily="34" charset="0"/>
              </a:rPr>
              <a:t>.</a:t>
            </a:r>
          </a:p>
          <a:p>
            <a:pPr>
              <a:buFont typeface="Wingdings" pitchFamily="2" charset="2"/>
              <a:buChar char="Ø"/>
            </a:pPr>
            <a:r>
              <a:rPr lang="en-US" sz="2400" b="1" dirty="0" smtClean="0">
                <a:latin typeface="Calibri" pitchFamily="34" charset="0"/>
                <a:cs typeface="Calibri" pitchFamily="34" charset="0"/>
              </a:rPr>
              <a:t> </a:t>
            </a:r>
            <a:r>
              <a:rPr lang="en-US" sz="2400" b="1" dirty="0" smtClean="0">
                <a:latin typeface="Calibri" pitchFamily="34" charset="0"/>
                <a:cs typeface="Calibri" pitchFamily="34" charset="0"/>
              </a:rPr>
              <a:t>Machine </a:t>
            </a:r>
            <a:r>
              <a:rPr lang="en-US" sz="2400" b="1" dirty="0" smtClean="0">
                <a:latin typeface="Calibri" pitchFamily="34" charset="0"/>
                <a:cs typeface="Calibri" pitchFamily="34" charset="0"/>
              </a:rPr>
              <a:t>learning models can provide accurate predictions, and that location and property characteristics are key factors influencing real estate prices.</a:t>
            </a:r>
            <a:endParaRPr lang="en-US" sz="2400" b="1" dirty="0" smtClean="0">
              <a:latin typeface="Calibri" pitchFamily="34" charset="0"/>
              <a:cs typeface="Calibri" pitchFamily="34" charset="0"/>
            </a:endParaRPr>
          </a:p>
        </p:txBody>
      </p:sp>
      <p:pic>
        <p:nvPicPr>
          <p:cNvPr id="4" name="Picture 3" descr="aids2.jpeg"/>
          <p:cNvPicPr>
            <a:picLocks noChangeAspect="1"/>
          </p:cNvPicPr>
          <p:nvPr/>
        </p:nvPicPr>
        <p:blipFill>
          <a:blip r:embed="rId2" cstate="print"/>
          <a:stretch>
            <a:fillRect/>
          </a:stretch>
        </p:blipFill>
        <p:spPr>
          <a:xfrm>
            <a:off x="5715000" y="4876800"/>
            <a:ext cx="2857500" cy="16002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83880" cy="1051560"/>
          </a:xfrm>
        </p:spPr>
        <p:txBody>
          <a:bodyPr>
            <a:normAutofit/>
          </a:bodyPr>
          <a:lstStyle/>
          <a:p>
            <a:r>
              <a:rPr lang="en-US" sz="4400" dirty="0" smtClean="0">
                <a:solidFill>
                  <a:schemeClr val="tx1"/>
                </a:solidFill>
                <a:latin typeface="Arial Black" pitchFamily="34" charset="0"/>
                <a:cs typeface="Times New Roman" panose="02020603050405020304" pitchFamily="18" charset="0"/>
              </a:rPr>
              <a:t>Problem statement</a:t>
            </a:r>
            <a:endParaRPr lang="en-US" sz="4400" dirty="0">
              <a:solidFill>
                <a:schemeClr val="tx1"/>
              </a:solidFill>
              <a:latin typeface="Arial Black" pitchFamily="34" charset="0"/>
            </a:endParaRPr>
          </a:p>
        </p:txBody>
      </p:sp>
      <p:sp>
        <p:nvSpPr>
          <p:cNvPr id="3" name="Content Placeholder 2"/>
          <p:cNvSpPr>
            <a:spLocks noGrp="1"/>
          </p:cNvSpPr>
          <p:nvPr>
            <p:ph idx="1"/>
          </p:nvPr>
        </p:nvSpPr>
        <p:spPr>
          <a:xfrm>
            <a:off x="502920" y="1981200"/>
            <a:ext cx="8183880" cy="3429000"/>
          </a:xfrm>
        </p:spPr>
        <p:txBody>
          <a:bodyPr>
            <a:normAutofit/>
          </a:bodyPr>
          <a:lstStyle/>
          <a:p>
            <a:pPr>
              <a:buFont typeface="Wingdings" pitchFamily="2" charset="2"/>
              <a:buChar char="Ø"/>
            </a:pPr>
            <a:r>
              <a:rPr lang="en-US" sz="2400" b="1" dirty="0" smtClean="0">
                <a:latin typeface="Calibri" pitchFamily="34" charset="0"/>
                <a:cs typeface="Calibri" pitchFamily="34" charset="0"/>
              </a:rPr>
              <a:t>Prices of real estate properties are sophisticatedly linked with our economy.</a:t>
            </a:r>
          </a:p>
          <a:p>
            <a:pPr>
              <a:buFont typeface="Wingdings" pitchFamily="2" charset="2"/>
              <a:buChar char="Ø"/>
            </a:pPr>
            <a:r>
              <a:rPr lang="en-US" sz="2400" b="1" dirty="0" smtClean="0">
                <a:latin typeface="Calibri" pitchFamily="34" charset="0"/>
                <a:cs typeface="Calibri" pitchFamily="34" charset="0"/>
              </a:rPr>
              <a:t>Despite this, we do not have accurate measures of house prices based on the vast amount of data available.</a:t>
            </a:r>
          </a:p>
          <a:p>
            <a:pPr>
              <a:buFont typeface="Wingdings" pitchFamily="2" charset="2"/>
              <a:buChar char="Ø"/>
            </a:pPr>
            <a:r>
              <a:rPr lang="en-US" sz="2400" b="1" dirty="0" smtClean="0">
                <a:latin typeface="Calibri" pitchFamily="34" charset="0"/>
                <a:cs typeface="Calibri" pitchFamily="34" charset="0"/>
              </a:rPr>
              <a:t>Proper and justified prices of properties can bring in a lot of transparency and trust back to the real estate industry, which is very important for most consumers especially in India.</a:t>
            </a:r>
            <a:endParaRPr lang="en-US" sz="24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83880" cy="1051560"/>
          </a:xfrm>
        </p:spPr>
        <p:txBody>
          <a:bodyPr>
            <a:normAutofit/>
          </a:bodyPr>
          <a:lstStyle/>
          <a:p>
            <a:r>
              <a:rPr lang="en-IN" sz="4400" dirty="0" smtClean="0">
                <a:solidFill>
                  <a:schemeClr val="tx1"/>
                </a:solidFill>
                <a:effectLst/>
                <a:latin typeface="Arial Black" pitchFamily="34" charset="0"/>
                <a:cs typeface="Times New Roman" panose="02020603050405020304" pitchFamily="18" charset="0"/>
              </a:rPr>
              <a:t>Literature survey</a:t>
            </a:r>
            <a:endParaRPr lang="en-US" sz="4400" dirty="0">
              <a:solidFill>
                <a:schemeClr val="tx1"/>
              </a:solidFill>
              <a:latin typeface="Arial Black" pitchFamily="34" charset="0"/>
            </a:endParaRPr>
          </a:p>
        </p:txBody>
      </p:sp>
      <p:sp>
        <p:nvSpPr>
          <p:cNvPr id="3" name="Content Placeholder 2"/>
          <p:cNvSpPr>
            <a:spLocks noGrp="1"/>
          </p:cNvSpPr>
          <p:nvPr>
            <p:ph idx="1"/>
          </p:nvPr>
        </p:nvSpPr>
        <p:spPr>
          <a:xfrm>
            <a:off x="502920" y="2057400"/>
            <a:ext cx="8183880" cy="3581400"/>
          </a:xfrm>
        </p:spPr>
        <p:txBody>
          <a:bodyPr>
            <a:normAutofit/>
          </a:bodyPr>
          <a:lstStyle/>
          <a:p>
            <a:r>
              <a:rPr lang="en-US" sz="2400" b="1" dirty="0" smtClean="0">
                <a:latin typeface="Calibri" pitchFamily="34" charset="0"/>
                <a:cs typeface="Calibri" pitchFamily="34" charset="0"/>
              </a:rPr>
              <a:t>Machine learning applies in Real estate price prediction.</a:t>
            </a:r>
          </a:p>
          <a:p>
            <a:r>
              <a:rPr lang="en-US" sz="2400" b="1" dirty="0" smtClean="0">
                <a:latin typeface="Calibri" pitchFamily="34" charset="0"/>
                <a:cs typeface="Calibri" pitchFamily="34" charset="0"/>
              </a:rPr>
              <a:t>A large number of scholars have participated to this work on the analysis of house price prediction in the past.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a:bodyPr>
          <a:lstStyle/>
          <a:p>
            <a:r>
              <a:rPr lang="en-US" sz="4400" dirty="0" smtClean="0">
                <a:solidFill>
                  <a:schemeClr val="tx1"/>
                </a:solidFill>
                <a:latin typeface="Arial Black" pitchFamily="34" charset="0"/>
                <a:cs typeface="Times New Roman" panose="02020603050405020304" pitchFamily="18" charset="0"/>
              </a:rPr>
              <a:t>OBJECTIVE</a:t>
            </a:r>
            <a:endParaRPr lang="en-US" sz="4400" dirty="0">
              <a:solidFill>
                <a:schemeClr val="tx1"/>
              </a:solidFill>
              <a:latin typeface="Arial Black" pitchFamily="34" charset="0"/>
            </a:endParaRPr>
          </a:p>
        </p:txBody>
      </p:sp>
      <p:sp>
        <p:nvSpPr>
          <p:cNvPr id="3" name="Content Placeholder 2"/>
          <p:cNvSpPr>
            <a:spLocks noGrp="1"/>
          </p:cNvSpPr>
          <p:nvPr>
            <p:ph idx="1"/>
          </p:nvPr>
        </p:nvSpPr>
        <p:spPr>
          <a:xfrm>
            <a:off x="533400" y="1676400"/>
            <a:ext cx="8183880" cy="3962400"/>
          </a:xfrm>
        </p:spPr>
        <p:txBody>
          <a:bodyPr>
            <a:normAutofit/>
          </a:bodyPr>
          <a:lstStyle/>
          <a:p>
            <a:pPr>
              <a:buFont typeface="Wingdings" pitchFamily="2" charset="2"/>
              <a:buChar char="Ø"/>
            </a:pPr>
            <a:r>
              <a:rPr lang="en-US" sz="2400" b="1" dirty="0" smtClean="0">
                <a:latin typeface="Calibri" pitchFamily="34" charset="0"/>
                <a:cs typeface="Calibri" pitchFamily="34" charset="0"/>
              </a:rPr>
              <a:t>The objective of real estate price prediction is to forecast the future value of a property based on various factors such as location, market trends, economic </a:t>
            </a:r>
            <a:r>
              <a:rPr lang="en-US" sz="2400" b="1" dirty="0" smtClean="0">
                <a:latin typeface="Calibri" pitchFamily="34" charset="0"/>
                <a:cs typeface="Calibri" pitchFamily="34" charset="0"/>
              </a:rPr>
              <a:t>conditions. </a:t>
            </a:r>
            <a:r>
              <a:rPr lang="en-US" sz="2400" b="1" dirty="0" smtClean="0">
                <a:latin typeface="Calibri" pitchFamily="34" charset="0"/>
                <a:cs typeface="Calibri" pitchFamily="34" charset="0"/>
              </a:rPr>
              <a:t>This information is crucial for buyers, sellers, investors, and real estate professionals who want to make informed decisions about buying, selling, or investing in properties</a:t>
            </a:r>
            <a:r>
              <a:rPr lang="en-US" sz="2400" b="1" dirty="0" smtClean="0">
                <a:latin typeface="Calibri" pitchFamily="34" charset="0"/>
                <a:cs typeface="Calibri" pitchFamily="34" charset="0"/>
              </a:rPr>
              <a:t>.</a:t>
            </a:r>
          </a:p>
          <a:p>
            <a:pPr>
              <a:buFont typeface="Wingdings" pitchFamily="2" charset="2"/>
              <a:buChar char="Ø"/>
            </a:pPr>
            <a:r>
              <a:rPr lang="en-US" sz="2400" b="1" dirty="0" smtClean="0">
                <a:latin typeface="Calibri" pitchFamily="34" charset="0"/>
                <a:cs typeface="Calibri" pitchFamily="34" charset="0"/>
              </a:rPr>
              <a:t>The </a:t>
            </a:r>
            <a:r>
              <a:rPr lang="en-US" sz="2400" b="1" dirty="0" smtClean="0">
                <a:latin typeface="Calibri" pitchFamily="34" charset="0"/>
                <a:cs typeface="Calibri" pitchFamily="34" charset="0"/>
              </a:rPr>
              <a:t>objective of real estate price prediction is to provide accurate and reliable information to all stakeholders involved in the real estate industry, enabling them to make informed decisions and maximize their returns.</a:t>
            </a:r>
            <a:endParaRPr lang="en-US" sz="24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183880" cy="1051560"/>
          </a:xfrm>
        </p:spPr>
        <p:txBody>
          <a:bodyPr>
            <a:noAutofit/>
          </a:bodyPr>
          <a:lstStyle/>
          <a:p>
            <a:r>
              <a:rPr lang="en-US" sz="4400" dirty="0" smtClean="0">
                <a:solidFill>
                  <a:schemeClr val="tx1"/>
                </a:solidFill>
                <a:latin typeface="Arial Black" pitchFamily="34" charset="0"/>
                <a:cs typeface="Times New Roman" panose="02020603050405020304" pitchFamily="18" charset="0"/>
              </a:rPr>
              <a:t>Software &amp; Hardware                                          Requirements</a:t>
            </a:r>
            <a:endParaRPr lang="en-US" sz="4400" dirty="0">
              <a:solidFill>
                <a:schemeClr val="tx1"/>
              </a:solidFill>
              <a:latin typeface="Arial Black" pitchFamily="34" charset="0"/>
            </a:endParaRPr>
          </a:p>
        </p:txBody>
      </p:sp>
      <p:sp>
        <p:nvSpPr>
          <p:cNvPr id="3" name="Content Placeholder 2"/>
          <p:cNvSpPr>
            <a:spLocks noGrp="1"/>
          </p:cNvSpPr>
          <p:nvPr>
            <p:ph idx="1"/>
          </p:nvPr>
        </p:nvSpPr>
        <p:spPr>
          <a:xfrm>
            <a:off x="533400" y="1828800"/>
            <a:ext cx="7924800" cy="4267200"/>
          </a:xfrm>
        </p:spPr>
        <p:txBody>
          <a:bodyPr>
            <a:normAutofit fontScale="77500" lnSpcReduction="20000"/>
          </a:bodyPr>
          <a:lstStyle/>
          <a:p>
            <a:r>
              <a:rPr lang="en-US" b="1" u="sng" dirty="0" smtClean="0"/>
              <a:t>HARDWARE REQUIREMENTS:</a:t>
            </a:r>
            <a:r>
              <a:rPr lang="en-US" b="1" dirty="0" smtClean="0"/>
              <a:t> </a:t>
            </a:r>
            <a:endParaRPr lang="en-US" b="1" dirty="0" smtClean="0"/>
          </a:p>
          <a:p>
            <a:r>
              <a:rPr lang="en-US" dirty="0" smtClean="0"/>
              <a:t>High-performance CPU or GPU</a:t>
            </a:r>
          </a:p>
          <a:p>
            <a:r>
              <a:rPr lang="en-US" dirty="0" smtClean="0"/>
              <a:t>Sufficient </a:t>
            </a:r>
            <a:r>
              <a:rPr lang="en-US" dirty="0" smtClean="0"/>
              <a:t>RAM to handle large data sets</a:t>
            </a:r>
          </a:p>
          <a:p>
            <a:r>
              <a:rPr lang="en-US" dirty="0" smtClean="0"/>
              <a:t>Storage </a:t>
            </a:r>
            <a:r>
              <a:rPr lang="en-US" dirty="0" smtClean="0"/>
              <a:t>space to store the data set and trained models</a:t>
            </a:r>
          </a:p>
          <a:p>
            <a:r>
              <a:rPr lang="en-US" dirty="0" smtClean="0"/>
              <a:t>Internet </a:t>
            </a:r>
            <a:r>
              <a:rPr lang="en-US" dirty="0" smtClean="0"/>
              <a:t>connectivity to access external data sources</a:t>
            </a:r>
            <a:endParaRPr lang="en-US" dirty="0" smtClean="0"/>
          </a:p>
          <a:p>
            <a:r>
              <a:rPr lang="en-US" b="1" u="sng" dirty="0" smtClean="0"/>
              <a:t>SOFTWARE </a:t>
            </a:r>
            <a:r>
              <a:rPr lang="en-US" b="1" u="sng" dirty="0" smtClean="0"/>
              <a:t>REQUIREMENTS:</a:t>
            </a:r>
            <a:r>
              <a:rPr lang="en-US" b="1" dirty="0" smtClean="0"/>
              <a:t> </a:t>
            </a:r>
            <a:endParaRPr lang="en-US" dirty="0" smtClean="0"/>
          </a:p>
          <a:p>
            <a:r>
              <a:rPr lang="en-US" sz="2600" dirty="0" smtClean="0">
                <a:latin typeface="Calibri" pitchFamily="34" charset="0"/>
                <a:cs typeface="Calibri" pitchFamily="34" charset="0"/>
              </a:rPr>
              <a:t>Python programming language</a:t>
            </a:r>
          </a:p>
          <a:p>
            <a:r>
              <a:rPr lang="en-US" sz="2600" dirty="0" smtClean="0">
                <a:latin typeface="Calibri" pitchFamily="34" charset="0"/>
                <a:cs typeface="Calibri" pitchFamily="34" charset="0"/>
              </a:rPr>
              <a:t>Machine </a:t>
            </a:r>
            <a:r>
              <a:rPr lang="en-US" sz="2600" dirty="0" smtClean="0">
                <a:latin typeface="Calibri" pitchFamily="34" charset="0"/>
                <a:cs typeface="Calibri" pitchFamily="34" charset="0"/>
              </a:rPr>
              <a:t>learning libraries such as </a:t>
            </a:r>
            <a:r>
              <a:rPr lang="en-US" sz="2600" dirty="0" err="1" smtClean="0">
                <a:latin typeface="Calibri" pitchFamily="34" charset="0"/>
                <a:cs typeface="Calibri" pitchFamily="34" charset="0"/>
              </a:rPr>
              <a:t>Scikit</a:t>
            </a:r>
            <a:r>
              <a:rPr lang="en-US" sz="2600" dirty="0" smtClean="0">
                <a:latin typeface="Calibri" pitchFamily="34" charset="0"/>
                <a:cs typeface="Calibri" pitchFamily="34" charset="0"/>
              </a:rPr>
              <a:t>-learn, </a:t>
            </a:r>
            <a:r>
              <a:rPr lang="en-US" sz="2600" dirty="0" err="1" smtClean="0">
                <a:latin typeface="Calibri" pitchFamily="34" charset="0"/>
                <a:cs typeface="Calibri" pitchFamily="34" charset="0"/>
              </a:rPr>
              <a:t>TensorFlow</a:t>
            </a:r>
            <a:r>
              <a:rPr lang="en-US" sz="2600" dirty="0" smtClean="0">
                <a:latin typeface="Calibri" pitchFamily="34" charset="0"/>
                <a:cs typeface="Calibri" pitchFamily="34" charset="0"/>
              </a:rPr>
              <a:t>, </a:t>
            </a:r>
            <a:r>
              <a:rPr lang="en-US" sz="2600" dirty="0" err="1" smtClean="0">
                <a:latin typeface="Calibri" pitchFamily="34" charset="0"/>
                <a:cs typeface="Calibri" pitchFamily="34" charset="0"/>
              </a:rPr>
              <a:t>Keras</a:t>
            </a:r>
            <a:r>
              <a:rPr lang="en-US" sz="2600" dirty="0" smtClean="0">
                <a:latin typeface="Calibri" pitchFamily="34" charset="0"/>
                <a:cs typeface="Calibri" pitchFamily="34" charset="0"/>
              </a:rPr>
              <a:t>, </a:t>
            </a:r>
            <a:r>
              <a:rPr lang="en-US" sz="2600" dirty="0" err="1" smtClean="0">
                <a:latin typeface="Calibri" pitchFamily="34" charset="0"/>
                <a:cs typeface="Calibri" pitchFamily="34" charset="0"/>
              </a:rPr>
              <a:t>PyTorch</a:t>
            </a:r>
            <a:r>
              <a:rPr lang="en-US" sz="2600" dirty="0" smtClean="0">
                <a:latin typeface="Calibri" pitchFamily="34" charset="0"/>
                <a:cs typeface="Calibri" pitchFamily="34" charset="0"/>
              </a:rPr>
              <a:t>, etc.</a:t>
            </a:r>
          </a:p>
          <a:p>
            <a:r>
              <a:rPr lang="en-US" sz="2600" dirty="0" smtClean="0">
                <a:latin typeface="Calibri" pitchFamily="34" charset="0"/>
                <a:cs typeface="Calibri" pitchFamily="34" charset="0"/>
              </a:rPr>
              <a:t>Data </a:t>
            </a:r>
            <a:r>
              <a:rPr lang="en-US" sz="2600" dirty="0" smtClean="0">
                <a:latin typeface="Calibri" pitchFamily="34" charset="0"/>
                <a:cs typeface="Calibri" pitchFamily="34" charset="0"/>
              </a:rPr>
              <a:t>analysis and visualization tools such as Pandas, </a:t>
            </a:r>
            <a:r>
              <a:rPr lang="en-US" sz="2600" dirty="0" err="1" smtClean="0">
                <a:latin typeface="Calibri" pitchFamily="34" charset="0"/>
                <a:cs typeface="Calibri" pitchFamily="34" charset="0"/>
              </a:rPr>
              <a:t>Matplotlib</a:t>
            </a:r>
            <a:r>
              <a:rPr lang="en-US" sz="2600" dirty="0" smtClean="0">
                <a:latin typeface="Calibri" pitchFamily="34" charset="0"/>
                <a:cs typeface="Calibri" pitchFamily="34" charset="0"/>
              </a:rPr>
              <a:t>, </a:t>
            </a:r>
            <a:r>
              <a:rPr lang="en-US" sz="2600" dirty="0" err="1" smtClean="0">
                <a:latin typeface="Calibri" pitchFamily="34" charset="0"/>
                <a:cs typeface="Calibri" pitchFamily="34" charset="0"/>
              </a:rPr>
              <a:t>Seaborn</a:t>
            </a:r>
            <a:r>
              <a:rPr lang="en-US" sz="2600" dirty="0" smtClean="0">
                <a:latin typeface="Calibri" pitchFamily="34" charset="0"/>
                <a:cs typeface="Calibri" pitchFamily="34" charset="0"/>
              </a:rPr>
              <a:t>, etc.</a:t>
            </a:r>
          </a:p>
          <a:p>
            <a:r>
              <a:rPr lang="en-US" sz="2600" dirty="0" smtClean="0">
                <a:latin typeface="Calibri" pitchFamily="34" charset="0"/>
                <a:cs typeface="Calibri" pitchFamily="34" charset="0"/>
              </a:rPr>
              <a:t>Database </a:t>
            </a:r>
            <a:r>
              <a:rPr lang="en-US" sz="2600" dirty="0" smtClean="0">
                <a:latin typeface="Calibri" pitchFamily="34" charset="0"/>
                <a:cs typeface="Calibri" pitchFamily="34" charset="0"/>
              </a:rPr>
              <a:t>management systems such as </a:t>
            </a:r>
            <a:r>
              <a:rPr lang="en-US" sz="2600" dirty="0" err="1" smtClean="0">
                <a:latin typeface="Calibri" pitchFamily="34" charset="0"/>
                <a:cs typeface="Calibri" pitchFamily="34" charset="0"/>
              </a:rPr>
              <a:t>MySQL</a:t>
            </a:r>
            <a:r>
              <a:rPr lang="en-US" sz="2600" dirty="0" smtClean="0">
                <a:latin typeface="Calibri" pitchFamily="34" charset="0"/>
                <a:cs typeface="Calibri" pitchFamily="34" charset="0"/>
              </a:rPr>
              <a:t>, </a:t>
            </a:r>
            <a:r>
              <a:rPr lang="en-US" sz="2600" dirty="0" err="1" smtClean="0">
                <a:latin typeface="Calibri" pitchFamily="34" charset="0"/>
                <a:cs typeface="Calibri" pitchFamily="34" charset="0"/>
              </a:rPr>
              <a:t>PostgreSQL</a:t>
            </a:r>
            <a:r>
              <a:rPr lang="en-US" sz="2600" dirty="0" smtClean="0">
                <a:latin typeface="Calibri" pitchFamily="34" charset="0"/>
                <a:cs typeface="Calibri" pitchFamily="34" charset="0"/>
              </a:rPr>
              <a:t>, </a:t>
            </a:r>
            <a:r>
              <a:rPr lang="en-US" sz="2600" dirty="0" err="1" smtClean="0">
                <a:latin typeface="Calibri" pitchFamily="34" charset="0"/>
                <a:cs typeface="Calibri" pitchFamily="34" charset="0"/>
              </a:rPr>
              <a:t>MongoDB</a:t>
            </a:r>
            <a:r>
              <a:rPr lang="en-US" sz="2600" dirty="0" smtClean="0">
                <a:latin typeface="Calibri" pitchFamily="34" charset="0"/>
                <a:cs typeface="Calibri" pitchFamily="34" charset="0"/>
              </a:rPr>
              <a:t>, etc.</a:t>
            </a:r>
          </a:p>
          <a:p>
            <a:r>
              <a:rPr lang="en-US" sz="2600" dirty="0" smtClean="0">
                <a:latin typeface="Calibri" pitchFamily="34" charset="0"/>
                <a:cs typeface="Calibri" pitchFamily="34" charset="0"/>
              </a:rPr>
              <a:t>Web </a:t>
            </a:r>
            <a:r>
              <a:rPr lang="en-US" sz="2600" dirty="0" smtClean="0">
                <a:latin typeface="Calibri" pitchFamily="34" charset="0"/>
                <a:cs typeface="Calibri" pitchFamily="34" charset="0"/>
              </a:rPr>
              <a:t>frameworks such as Flask, </a:t>
            </a:r>
            <a:r>
              <a:rPr lang="en-US" sz="2600" dirty="0" err="1" smtClean="0">
                <a:latin typeface="Calibri" pitchFamily="34" charset="0"/>
                <a:cs typeface="Calibri" pitchFamily="34" charset="0"/>
              </a:rPr>
              <a:t>Django</a:t>
            </a:r>
            <a:r>
              <a:rPr lang="en-US" sz="2600" dirty="0" smtClean="0">
                <a:latin typeface="Calibri" pitchFamily="34" charset="0"/>
                <a:cs typeface="Calibri" pitchFamily="34" charset="0"/>
              </a:rPr>
              <a:t>, etc.</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83880" cy="1051560"/>
          </a:xfrm>
        </p:spPr>
        <p:txBody>
          <a:bodyPr>
            <a:normAutofit/>
          </a:bodyPr>
          <a:lstStyle/>
          <a:p>
            <a:r>
              <a:rPr lang="en-US" sz="4400" dirty="0" smtClean="0">
                <a:solidFill>
                  <a:schemeClr val="tx1"/>
                </a:solidFill>
                <a:latin typeface="Arial Black" pitchFamily="34" charset="0"/>
              </a:rPr>
              <a:t>Dataset</a:t>
            </a:r>
            <a:endParaRPr lang="en-US" sz="4400" dirty="0">
              <a:solidFill>
                <a:schemeClr val="tx1"/>
              </a:solidFill>
              <a:latin typeface="Arial Black" pitchFamily="34" charset="0"/>
            </a:endParaRPr>
          </a:p>
        </p:txBody>
      </p:sp>
      <p:sp>
        <p:nvSpPr>
          <p:cNvPr id="3" name="Content Placeholder 2"/>
          <p:cNvSpPr>
            <a:spLocks noGrp="1"/>
          </p:cNvSpPr>
          <p:nvPr>
            <p:ph idx="1"/>
          </p:nvPr>
        </p:nvSpPr>
        <p:spPr>
          <a:xfrm>
            <a:off x="502920" y="1600200"/>
            <a:ext cx="8107680" cy="3118104"/>
          </a:xfrm>
        </p:spPr>
        <p:txBody>
          <a:bodyPr/>
          <a:lstStyle/>
          <a:p>
            <a:pPr fontAlgn="base"/>
            <a:r>
              <a:rPr lang="en-US" sz="2400" b="1" dirty="0" smtClean="0">
                <a:latin typeface="Calibri" pitchFamily="34" charset="0"/>
                <a:cs typeface="Calibri" pitchFamily="34" charset="0"/>
              </a:rPr>
              <a:t>This dataset comprises data that was scraped. It includes:</a:t>
            </a:r>
          </a:p>
          <a:p>
            <a:pPr fontAlgn="base"/>
            <a:r>
              <a:rPr lang="en-US" sz="2400" b="1" dirty="0" smtClean="0">
                <a:latin typeface="Calibri" pitchFamily="34" charset="0"/>
                <a:cs typeface="Calibri" pitchFamily="34" charset="0"/>
              </a:rPr>
              <a:t>collection of prices of new and resale houses located in the metropolitan areas of India.</a:t>
            </a:r>
          </a:p>
          <a:p>
            <a:pPr fontAlgn="base"/>
            <a:r>
              <a:rPr lang="en-US" sz="2400" b="1" dirty="0" smtClean="0">
                <a:latin typeface="Calibri" pitchFamily="34" charset="0"/>
                <a:cs typeface="Calibri" pitchFamily="34" charset="0"/>
              </a:rPr>
              <a:t>The amenities provided for each house</a:t>
            </a:r>
            <a:r>
              <a:rPr lang="en-US" sz="2400" b="1" dirty="0" smtClean="0">
                <a:latin typeface="Calibri" pitchFamily="34" charset="0"/>
                <a:cs typeface="Calibri" pitchFamily="34" charset="0"/>
              </a:rPr>
              <a:t>.</a:t>
            </a:r>
          </a:p>
          <a:p>
            <a:pPr fontAlgn="base"/>
            <a:r>
              <a:rPr lang="en-US" sz="2400" b="1" dirty="0" smtClean="0">
                <a:latin typeface="Calibri" pitchFamily="34" charset="0"/>
                <a:cs typeface="Calibri" pitchFamily="34" charset="0"/>
              </a:rPr>
              <a:t>https://www.kaggle.com/datasets/quantbruce/real-estate-price-prediction</a:t>
            </a:r>
            <a:endParaRPr lang="en-US" sz="2400" b="1" dirty="0" smtClean="0">
              <a:latin typeface="Calibri" pitchFamily="34" charset="0"/>
              <a:cs typeface="Calibri" pitchFamily="34" charset="0"/>
            </a:endParaRPr>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762000" y="4038600"/>
            <a:ext cx="78486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149</TotalTime>
  <Words>354</Words>
  <Application>Microsoft Office PowerPoint</Application>
  <PresentationFormat>On-screen Show (4:3)</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Aspect</vt:lpstr>
      <vt:lpstr>Real Estate price prediction</vt:lpstr>
      <vt:lpstr>Slide 2</vt:lpstr>
      <vt:lpstr>Outline</vt:lpstr>
      <vt:lpstr>Introduction</vt:lpstr>
      <vt:lpstr>Problem statement</vt:lpstr>
      <vt:lpstr>Literature survey</vt:lpstr>
      <vt:lpstr>OBJECTIVE</vt:lpstr>
      <vt:lpstr>Software &amp; Hardware                                          Requirements</vt:lpstr>
      <vt:lpstr>Dataset</vt:lpstr>
      <vt:lpstr>GITHUB SETUP</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price prediction</dc:title>
  <dc:creator>user</dc:creator>
  <cp:lastModifiedBy>user</cp:lastModifiedBy>
  <cp:revision>20</cp:revision>
  <dcterms:created xsi:type="dcterms:W3CDTF">2023-02-16T16:57:05Z</dcterms:created>
  <dcterms:modified xsi:type="dcterms:W3CDTF">2023-05-05T19:38:11Z</dcterms:modified>
</cp:coreProperties>
</file>