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56" r:id="rId18"/>
    <p:sldId id="276" r:id="rId19"/>
    <p:sldId id="277" r:id="rId20"/>
    <p:sldId id="279" r:id="rId21"/>
    <p:sldId id="280" r:id="rId22"/>
    <p:sldId id="281" r:id="rId23"/>
    <p:sldId id="278" r:id="rId24"/>
    <p:sldId id="282"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B881-E12F-4F69-BD30-B9234E97B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326598-5998-45F4-98E4-2552B2949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09B08-0445-4585-81FC-75BEA1618A79}"/>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5" name="Footer Placeholder 4">
            <a:extLst>
              <a:ext uri="{FF2B5EF4-FFF2-40B4-BE49-F238E27FC236}">
                <a16:creationId xmlns:a16="http://schemas.microsoft.com/office/drawing/2014/main" id="{BCB0EFD6-9E2D-43A6-B05F-83CE1D96F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C7070-41D9-4A23-BF36-3E48155BF6CF}"/>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79552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1C0F-3687-4214-9DC0-1DE3EF970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E4B6D-4307-44C6-B0B1-D731CEB26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B916C-7E2E-407B-91D7-DCA5BBB83CBE}"/>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5" name="Footer Placeholder 4">
            <a:extLst>
              <a:ext uri="{FF2B5EF4-FFF2-40B4-BE49-F238E27FC236}">
                <a16:creationId xmlns:a16="http://schemas.microsoft.com/office/drawing/2014/main" id="{9146B941-65CA-48AE-9ED6-77B10984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267DA-C8F0-41D3-8871-DA2D1D43F9A6}"/>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393564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7E337-8310-47B9-8C25-0E2E2E314D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106ED-2939-4B21-B960-F18B11399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3798-5C98-4551-904B-0A4B67872EF3}"/>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5" name="Footer Placeholder 4">
            <a:extLst>
              <a:ext uri="{FF2B5EF4-FFF2-40B4-BE49-F238E27FC236}">
                <a16:creationId xmlns:a16="http://schemas.microsoft.com/office/drawing/2014/main" id="{AB7C6CFF-B3CA-437F-9DF6-1B382AD5D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D4B86-6BD2-4908-964E-EED3DCB1ADBB}"/>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135746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2A8F-47FC-45F8-891F-434E829B2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C0CB8-FE08-4CDC-9293-347FDFBC7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80657-52D6-4864-BB66-58150F569AF2}"/>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5" name="Footer Placeholder 4">
            <a:extLst>
              <a:ext uri="{FF2B5EF4-FFF2-40B4-BE49-F238E27FC236}">
                <a16:creationId xmlns:a16="http://schemas.microsoft.com/office/drawing/2014/main" id="{21458F92-AFD2-47FB-AC9F-06185EB5F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984E2-0D02-4E5C-8C13-805069858C55}"/>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62265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A540-987E-43FD-B27F-18887C817E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C08D9-4B39-4F62-8D67-520905A26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C85A2-D7ED-4A6E-B073-EC4F1820347A}"/>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5" name="Footer Placeholder 4">
            <a:extLst>
              <a:ext uri="{FF2B5EF4-FFF2-40B4-BE49-F238E27FC236}">
                <a16:creationId xmlns:a16="http://schemas.microsoft.com/office/drawing/2014/main" id="{2EDD7040-429D-491D-B983-4C7771B4D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E8690-C0BB-4CAF-8440-347FB2901179}"/>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247397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631D-D1BE-4513-AF56-2342E7274A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54252-63D4-4EED-BA41-A2CCBDE5FA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6EA5C2-0AA0-4A28-BAA7-7FF386173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95CDC8-7741-4BAC-8C5A-ADC3DA11CCD4}"/>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6" name="Footer Placeholder 5">
            <a:extLst>
              <a:ext uri="{FF2B5EF4-FFF2-40B4-BE49-F238E27FC236}">
                <a16:creationId xmlns:a16="http://schemas.microsoft.com/office/drawing/2014/main" id="{18C458B3-BDDB-4898-9E53-26CF7A69C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F236C-A2C0-46BB-BAF4-BB20F2D015BA}"/>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176307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EB65-CCBA-4B88-8275-C1B1BAD30C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335798-4476-479F-A32E-F53FAA0F6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3320A-4C15-4617-990C-D51E47514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248E42-63B9-401D-A6A0-17968DD78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B2CA9-41D4-4678-BC8D-42BE2C78B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B467C4-71A8-4A39-932B-859DCBEF80A4}"/>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8" name="Footer Placeholder 7">
            <a:extLst>
              <a:ext uri="{FF2B5EF4-FFF2-40B4-BE49-F238E27FC236}">
                <a16:creationId xmlns:a16="http://schemas.microsoft.com/office/drawing/2014/main" id="{2F0862F0-B579-43CD-9D45-FADE2C221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A69401-9BDE-44AF-A7E3-E06109ABE315}"/>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386625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435F-7674-4D09-AC41-36689B9551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17945-0F71-4F14-B5A8-341445E988D7}"/>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4" name="Footer Placeholder 3">
            <a:extLst>
              <a:ext uri="{FF2B5EF4-FFF2-40B4-BE49-F238E27FC236}">
                <a16:creationId xmlns:a16="http://schemas.microsoft.com/office/drawing/2014/main" id="{C92B16AB-1207-4DE0-BB35-2EA51BD460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78F5FC-DC79-423A-BC5D-FBD08F1ABF5A}"/>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270349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882EA2-17D3-4992-940A-5DBA737980D3}"/>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3" name="Footer Placeholder 2">
            <a:extLst>
              <a:ext uri="{FF2B5EF4-FFF2-40B4-BE49-F238E27FC236}">
                <a16:creationId xmlns:a16="http://schemas.microsoft.com/office/drawing/2014/main" id="{E01E5369-2E9F-44F6-969E-CBC7C9B14C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583AC-2867-48EC-847D-249CB7B19BF3}"/>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394515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0CFA-85FD-4507-9DE9-2A97C8374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6AFBE3-F185-48D9-86EA-E564546D8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852B15-436E-47FD-AEA0-9B9AF629A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F63E1-C4B6-4F76-B79F-01F2BEE66A89}"/>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6" name="Footer Placeholder 5">
            <a:extLst>
              <a:ext uri="{FF2B5EF4-FFF2-40B4-BE49-F238E27FC236}">
                <a16:creationId xmlns:a16="http://schemas.microsoft.com/office/drawing/2014/main" id="{2FBB0123-9779-4698-A6A4-9C7AB2D6F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E1F5E-6408-451E-B366-83D6A27B621D}"/>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219488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F572-38D7-49E3-860F-C81422431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F60F0B-42BB-4755-AEBA-7968E7A55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2AFCD5-B1E6-4742-80B7-245B507C2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987C4-B6F9-4FBD-BDFC-97E8572D002A}"/>
              </a:ext>
            </a:extLst>
          </p:cNvPr>
          <p:cNvSpPr>
            <a:spLocks noGrp="1"/>
          </p:cNvSpPr>
          <p:nvPr>
            <p:ph type="dt" sz="half" idx="10"/>
          </p:nvPr>
        </p:nvSpPr>
        <p:spPr/>
        <p:txBody>
          <a:bodyPr/>
          <a:lstStyle/>
          <a:p>
            <a:fld id="{1ED26B33-114F-4B56-B5A7-7962129042A8}" type="datetimeFigureOut">
              <a:rPr lang="en-US" smtClean="0"/>
              <a:t>5/13/2020</a:t>
            </a:fld>
            <a:endParaRPr lang="en-US"/>
          </a:p>
        </p:txBody>
      </p:sp>
      <p:sp>
        <p:nvSpPr>
          <p:cNvPr id="6" name="Footer Placeholder 5">
            <a:extLst>
              <a:ext uri="{FF2B5EF4-FFF2-40B4-BE49-F238E27FC236}">
                <a16:creationId xmlns:a16="http://schemas.microsoft.com/office/drawing/2014/main" id="{790A7B34-BA18-42C7-86F9-2B1E9197C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8BF91-4787-4D07-B1C5-CF1179F23022}"/>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115423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44D894-A5BA-4AF9-9D77-7DB66F5EF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A11BD4-3C02-40B6-8FEC-C7786C5B6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5002F-90EE-4F77-923D-5F4B7CA72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26B33-114F-4B56-B5A7-7962129042A8}" type="datetimeFigureOut">
              <a:rPr lang="en-US" smtClean="0"/>
              <a:t>5/13/2020</a:t>
            </a:fld>
            <a:endParaRPr lang="en-US"/>
          </a:p>
        </p:txBody>
      </p:sp>
      <p:sp>
        <p:nvSpPr>
          <p:cNvPr id="5" name="Footer Placeholder 4">
            <a:extLst>
              <a:ext uri="{FF2B5EF4-FFF2-40B4-BE49-F238E27FC236}">
                <a16:creationId xmlns:a16="http://schemas.microsoft.com/office/drawing/2014/main" id="{F78C236D-74B4-48F6-A79B-CB3BC8790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AF03F9-7297-42A8-BB4A-88CB14924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A517C-85DC-40D9-9EEA-00FCDD37F326}" type="slidenum">
              <a:rPr lang="en-US" smtClean="0"/>
              <a:t>‹#›</a:t>
            </a:fld>
            <a:endParaRPr lang="en-US"/>
          </a:p>
        </p:txBody>
      </p:sp>
    </p:spTree>
    <p:extLst>
      <p:ext uri="{BB962C8B-B14F-4D97-AF65-F5344CB8AC3E}">
        <p14:creationId xmlns:p14="http://schemas.microsoft.com/office/powerpoint/2010/main" val="237926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andeep810/Coursera_Capstone/blob/master/Stations_Rome.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DC91C14-EEE2-423A-8C22-C4C4E3769CCE}"/>
              </a:ext>
            </a:extLst>
          </p:cNvPr>
          <p:cNvSpPr>
            <a:spLocks noGrp="1"/>
          </p:cNvSpPr>
          <p:nvPr>
            <p:ph type="ctrTitle"/>
          </p:nvPr>
        </p:nvSpPr>
        <p:spPr>
          <a:xfrm>
            <a:off x="767290" y="1642795"/>
            <a:ext cx="3582073" cy="4279709"/>
          </a:xfrm>
        </p:spPr>
        <p:txBody>
          <a:bodyPr vert="horz" lIns="91440" tIns="45720" rIns="91440" bIns="45720" rtlCol="0" anchor="ctr">
            <a:normAutofit/>
          </a:bodyPr>
          <a:lstStyle/>
          <a:p>
            <a:pPr algn="l"/>
            <a:r>
              <a:rPr lang="en-US" sz="4800" b="1" kern="1200" dirty="0">
                <a:solidFill>
                  <a:schemeClr val="bg1"/>
                </a:solidFill>
                <a:latin typeface="+mj-lt"/>
                <a:ea typeface="+mj-ea"/>
                <a:cs typeface="+mj-cs"/>
              </a:rPr>
              <a:t>Coursera Capstone Project:</a:t>
            </a:r>
            <a:r>
              <a:rPr lang="en-US" sz="4800" b="1" dirty="0">
                <a:solidFill>
                  <a:schemeClr val="bg1"/>
                </a:solidFill>
              </a:rPr>
              <a:t> Clustering of Rome Subway stations</a:t>
            </a:r>
            <a:endParaRPr lang="en-US" sz="4800" kern="1200" dirty="0">
              <a:solidFill>
                <a:schemeClr val="bg1"/>
              </a:solidFill>
              <a:latin typeface="+mj-lt"/>
              <a:ea typeface="+mj-ea"/>
              <a:cs typeface="+mj-cs"/>
            </a:endParaRPr>
          </a:p>
        </p:txBody>
      </p:sp>
      <p:pic>
        <p:nvPicPr>
          <p:cNvPr id="7" name="Picture 6">
            <a:extLst>
              <a:ext uri="{FF2B5EF4-FFF2-40B4-BE49-F238E27FC236}">
                <a16:creationId xmlns:a16="http://schemas.microsoft.com/office/drawing/2014/main" id="{D6732AC4-A6BC-46E6-93B5-57AF6D17D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4548" y="-1"/>
            <a:ext cx="7497452" cy="6857999"/>
          </a:xfrm>
          <a:prstGeom prst="rect">
            <a:avLst/>
          </a:prstGeom>
        </p:spPr>
      </p:pic>
    </p:spTree>
    <p:extLst>
      <p:ext uri="{BB962C8B-B14F-4D97-AF65-F5344CB8AC3E}">
        <p14:creationId xmlns:p14="http://schemas.microsoft.com/office/powerpoint/2010/main" val="99793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9F37E-9EC4-46DB-88F3-23E5F2FB9EEC}"/>
              </a:ext>
            </a:extLst>
          </p:cNvPr>
          <p:cNvSpPr>
            <a:spLocks noGrp="1"/>
          </p:cNvSpPr>
          <p:nvPr>
            <p:ph idx="1"/>
          </p:nvPr>
        </p:nvSpPr>
        <p:spPr>
          <a:xfrm>
            <a:off x="838200" y="441442"/>
            <a:ext cx="10515600" cy="4351338"/>
          </a:xfrm>
        </p:spPr>
        <p:txBody>
          <a:bodyPr/>
          <a:lstStyle/>
          <a:p>
            <a:r>
              <a:rPr lang="en-US" dirty="0"/>
              <a:t>Let’s analyze data with describe method</a:t>
            </a:r>
          </a:p>
        </p:txBody>
      </p:sp>
      <p:pic>
        <p:nvPicPr>
          <p:cNvPr id="4" name="Picture 3">
            <a:extLst>
              <a:ext uri="{FF2B5EF4-FFF2-40B4-BE49-F238E27FC236}">
                <a16:creationId xmlns:a16="http://schemas.microsoft.com/office/drawing/2014/main" id="{3E7639E8-55B0-40D7-8297-E5A53AEF8574}"/>
              </a:ext>
            </a:extLst>
          </p:cNvPr>
          <p:cNvPicPr>
            <a:picLocks noChangeAspect="1"/>
          </p:cNvPicPr>
          <p:nvPr/>
        </p:nvPicPr>
        <p:blipFill>
          <a:blip r:embed="rId2"/>
          <a:stretch>
            <a:fillRect/>
          </a:stretch>
        </p:blipFill>
        <p:spPr>
          <a:xfrm>
            <a:off x="121073" y="1884784"/>
            <a:ext cx="11985957" cy="3097763"/>
          </a:xfrm>
          <a:prstGeom prst="rect">
            <a:avLst/>
          </a:prstGeom>
        </p:spPr>
      </p:pic>
    </p:spTree>
    <p:extLst>
      <p:ext uri="{BB962C8B-B14F-4D97-AF65-F5344CB8AC3E}">
        <p14:creationId xmlns:p14="http://schemas.microsoft.com/office/powerpoint/2010/main" val="2343411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0183923F-7A2E-4CB0-8A4B-D722164BE49A}"/>
              </a:ext>
            </a:extLst>
          </p:cNvPr>
          <p:cNvPicPr>
            <a:picLocks noGrp="1" noChangeAspect="1"/>
          </p:cNvPicPr>
          <p:nvPr>
            <p:ph idx="1"/>
          </p:nvPr>
        </p:nvPicPr>
        <p:blipFill rotWithShape="1">
          <a:blip r:embed="rId2"/>
          <a:srcRect t="12851" r="1" b="4081"/>
          <a:stretch/>
        </p:blipFill>
        <p:spPr>
          <a:xfrm>
            <a:off x="643467" y="643467"/>
            <a:ext cx="10905066" cy="5571065"/>
          </a:xfrm>
          <a:prstGeom prst="rect">
            <a:avLst/>
          </a:prstGeom>
          <a:ln>
            <a:noFill/>
          </a:ln>
        </p:spPr>
      </p:pic>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01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055D1-CBAA-4F9D-B8AD-D10F690E8E5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Normalize data</a:t>
            </a:r>
          </a:p>
        </p:txBody>
      </p:sp>
      <p:pic>
        <p:nvPicPr>
          <p:cNvPr id="4" name="Picture 3" descr="A close up of text on a white background&#10;&#10;Description automatically generated">
            <a:extLst>
              <a:ext uri="{FF2B5EF4-FFF2-40B4-BE49-F238E27FC236}">
                <a16:creationId xmlns:a16="http://schemas.microsoft.com/office/drawing/2014/main" id="{1C45A8AC-F0F4-4E4C-A7D0-1E26B4817C0E}"/>
              </a:ext>
            </a:extLst>
          </p:cNvPr>
          <p:cNvPicPr>
            <a:picLocks noChangeAspect="1"/>
          </p:cNvPicPr>
          <p:nvPr/>
        </p:nvPicPr>
        <p:blipFill>
          <a:blip r:embed="rId2"/>
          <a:stretch>
            <a:fillRect/>
          </a:stretch>
        </p:blipFill>
        <p:spPr>
          <a:xfrm>
            <a:off x="2689644" y="1675227"/>
            <a:ext cx="6812712" cy="4394199"/>
          </a:xfrm>
          <a:prstGeom prst="rect">
            <a:avLst/>
          </a:prstGeom>
        </p:spPr>
      </p:pic>
    </p:spTree>
    <p:extLst>
      <p:ext uri="{BB962C8B-B14F-4D97-AF65-F5344CB8AC3E}">
        <p14:creationId xmlns:p14="http://schemas.microsoft.com/office/powerpoint/2010/main" val="59411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12C3-BBEE-453F-AF99-A587B297FA41}"/>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EBB36550-3E98-482E-A7C0-6C7C413BFEF5}"/>
              </a:ext>
            </a:extLst>
          </p:cNvPr>
          <p:cNvSpPr>
            <a:spLocks noGrp="1"/>
          </p:cNvSpPr>
          <p:nvPr>
            <p:ph idx="1"/>
          </p:nvPr>
        </p:nvSpPr>
        <p:spPr/>
        <p:txBody>
          <a:bodyPr/>
          <a:lstStyle/>
          <a:p>
            <a:r>
              <a:rPr lang="en-US" sz="3600" dirty="0">
                <a:effectLst/>
              </a:rPr>
              <a:t>How many clusters to select? </a:t>
            </a:r>
          </a:p>
          <a:p>
            <a:pPr marL="0" indent="0">
              <a:buNone/>
            </a:pPr>
            <a:endParaRPr lang="en-US" dirty="0"/>
          </a:p>
        </p:txBody>
      </p:sp>
    </p:spTree>
    <p:extLst>
      <p:ext uri="{BB962C8B-B14F-4D97-AF65-F5344CB8AC3E}">
        <p14:creationId xmlns:p14="http://schemas.microsoft.com/office/powerpoint/2010/main" val="91942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6DC3-FB55-49FA-805F-F3BF7833FB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CF18E23-9242-4A20-B84D-7398E91AFB84}"/>
              </a:ext>
            </a:extLst>
          </p:cNvPr>
          <p:cNvSpPr>
            <a:spLocks noGrp="1"/>
          </p:cNvSpPr>
          <p:nvPr>
            <p:ph idx="1"/>
          </p:nvPr>
        </p:nvSpPr>
        <p:spPr/>
        <p:txBody>
          <a:bodyPr/>
          <a:lstStyle/>
          <a:p>
            <a:r>
              <a:rPr lang="en-US" dirty="0">
                <a:effectLst/>
              </a:rPr>
              <a:t>The Elbow method. The method consists of plotting the explained variation as a function of the number of clusters, and picking the elbow of the curve as the number of clusters to use. The same method can be used to choose the number of parameters in other data-driven models, such as the number of principal components to describe a data set.</a:t>
            </a:r>
          </a:p>
          <a:p>
            <a:pPr marL="0" indent="0">
              <a:buNone/>
            </a:pPr>
            <a:endParaRPr lang="en-US" dirty="0"/>
          </a:p>
        </p:txBody>
      </p:sp>
    </p:spTree>
    <p:extLst>
      <p:ext uri="{BB962C8B-B14F-4D97-AF65-F5344CB8AC3E}">
        <p14:creationId xmlns:p14="http://schemas.microsoft.com/office/powerpoint/2010/main" val="310858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086572-7CC7-4C0E-AAB3-EBCB71AE8DDF}"/>
              </a:ext>
            </a:extLst>
          </p:cNvPr>
          <p:cNvPicPr>
            <a:picLocks noChangeAspect="1"/>
          </p:cNvPicPr>
          <p:nvPr/>
        </p:nvPicPr>
        <p:blipFill>
          <a:blip r:embed="rId2"/>
          <a:stretch>
            <a:fillRect/>
          </a:stretch>
        </p:blipFill>
        <p:spPr>
          <a:xfrm>
            <a:off x="1847462" y="1105"/>
            <a:ext cx="8546840" cy="6816104"/>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9E6BED3-684E-4249-BB74-8E3395C0B497}"/>
              </a:ext>
            </a:extLst>
          </p:cNvPr>
          <p:cNvSpPr/>
          <p:nvPr/>
        </p:nvSpPr>
        <p:spPr>
          <a:xfrm>
            <a:off x="3946849" y="1013215"/>
            <a:ext cx="6096000" cy="976036"/>
          </a:xfrm>
          <a:prstGeom prst="rect">
            <a:avLst/>
          </a:prstGeom>
        </p:spPr>
        <p:txBody>
          <a:bodyPr>
            <a:spAutoFit/>
          </a:bodyPr>
          <a:lstStyle/>
          <a:p>
            <a:pPr>
              <a:lnSpc>
                <a:spcPct val="108000"/>
              </a:lnSpc>
              <a:spcAft>
                <a:spcPts val="792"/>
              </a:spcAft>
            </a:pPr>
            <a:r>
              <a:rPr lang="en-US" dirty="0">
                <a:effectLst/>
              </a:rPr>
              <a:t>So, optimal number of clusters based on 'Elbow method' is 3 for our dataframe. Note that, the elbow method is sometimes ambiguous. </a:t>
            </a:r>
          </a:p>
        </p:txBody>
      </p:sp>
      <p:cxnSp>
        <p:nvCxnSpPr>
          <p:cNvPr id="7" name="Straight Arrow Connector 6">
            <a:extLst>
              <a:ext uri="{FF2B5EF4-FFF2-40B4-BE49-F238E27FC236}">
                <a16:creationId xmlns:a16="http://schemas.microsoft.com/office/drawing/2014/main" id="{7C149BC3-0438-45B1-B31C-6B7BF8F43621}"/>
              </a:ext>
            </a:extLst>
          </p:cNvPr>
          <p:cNvCxnSpPr>
            <a:cxnSpLocks/>
          </p:cNvCxnSpPr>
          <p:nvPr/>
        </p:nvCxnSpPr>
        <p:spPr>
          <a:xfrm flipH="1">
            <a:off x="4622335" y="1887523"/>
            <a:ext cx="1728131" cy="31794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62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09CC8-9045-4DF2-892B-549F8C058663}"/>
              </a:ext>
            </a:extLst>
          </p:cNvPr>
          <p:cNvSpPr>
            <a:spLocks noGrp="1"/>
          </p:cNvSpPr>
          <p:nvPr>
            <p:ph idx="1"/>
          </p:nvPr>
        </p:nvSpPr>
        <p:spPr/>
        <p:txBody>
          <a:bodyPr/>
          <a:lstStyle/>
          <a:p>
            <a:r>
              <a:rPr lang="en-US" dirty="0">
                <a:effectLst/>
              </a:rPr>
              <a:t>The Silhouette method. An alternative is the average silhouette method (Kaufman and </a:t>
            </a:r>
            <a:r>
              <a:rPr lang="en-US" dirty="0" err="1">
                <a:effectLst/>
              </a:rPr>
              <a:t>Rousseeuw</a:t>
            </a:r>
            <a:r>
              <a:rPr lang="en-US" dirty="0">
                <a:effectLst/>
              </a:rPr>
              <a:t>, 1990) which can be also used with any clustering approach. Let's try to use different approach to find optimal number of clusters – Silhouette method. The Silhouette Score reaches its global maximum at the optimal k.</a:t>
            </a:r>
          </a:p>
          <a:p>
            <a:endParaRPr lang="en-US" dirty="0"/>
          </a:p>
        </p:txBody>
      </p:sp>
    </p:spTree>
    <p:extLst>
      <p:ext uri="{BB962C8B-B14F-4D97-AF65-F5344CB8AC3E}">
        <p14:creationId xmlns:p14="http://schemas.microsoft.com/office/powerpoint/2010/main" val="2421322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8D4879-F760-4CEE-BA30-8BCFC14EAA09}"/>
              </a:ext>
            </a:extLst>
          </p:cNvPr>
          <p:cNvGrpSpPr/>
          <p:nvPr/>
        </p:nvGrpSpPr>
        <p:grpSpPr>
          <a:xfrm>
            <a:off x="0" y="0"/>
            <a:ext cx="8562266" cy="6717498"/>
            <a:chOff x="2890390" y="914049"/>
            <a:chExt cx="6411220" cy="5029902"/>
          </a:xfrm>
        </p:grpSpPr>
        <p:pic>
          <p:nvPicPr>
            <p:cNvPr id="4" name="Picture 3">
              <a:extLst>
                <a:ext uri="{FF2B5EF4-FFF2-40B4-BE49-F238E27FC236}">
                  <a16:creationId xmlns:a16="http://schemas.microsoft.com/office/drawing/2014/main" id="{9A3CACF2-FC67-470F-841D-781397B798A0}"/>
                </a:ext>
              </a:extLst>
            </p:cNvPr>
            <p:cNvPicPr>
              <a:picLocks noChangeAspect="1"/>
            </p:cNvPicPr>
            <p:nvPr/>
          </p:nvPicPr>
          <p:blipFill>
            <a:blip r:embed="rId2"/>
            <a:stretch>
              <a:fillRect/>
            </a:stretch>
          </p:blipFill>
          <p:spPr>
            <a:xfrm>
              <a:off x="2890390" y="914049"/>
              <a:ext cx="6411220" cy="5029902"/>
            </a:xfrm>
            <a:prstGeom prst="rect">
              <a:avLst/>
            </a:prstGeom>
          </p:spPr>
        </p:pic>
        <p:sp>
          <p:nvSpPr>
            <p:cNvPr id="5" name="Isosceles Triangle 4">
              <a:extLst>
                <a:ext uri="{FF2B5EF4-FFF2-40B4-BE49-F238E27FC236}">
                  <a16:creationId xmlns:a16="http://schemas.microsoft.com/office/drawing/2014/main" id="{31B0C8E7-B466-4352-B1FE-8B604FF11C52}"/>
                </a:ext>
              </a:extLst>
            </p:cNvPr>
            <p:cNvSpPr/>
            <p:nvPr/>
          </p:nvSpPr>
          <p:spPr>
            <a:xfrm>
              <a:off x="4203440" y="5057367"/>
              <a:ext cx="233266" cy="382555"/>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B47027C2-9C00-4294-A18E-D618E4B44555}"/>
                </a:ext>
              </a:extLst>
            </p:cNvPr>
            <p:cNvCxnSpPr/>
            <p:nvPr/>
          </p:nvCxnSpPr>
          <p:spPr>
            <a:xfrm flipV="1">
              <a:off x="4320073" y="1577130"/>
              <a:ext cx="0" cy="328009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Rectangle 7">
            <a:extLst>
              <a:ext uri="{FF2B5EF4-FFF2-40B4-BE49-F238E27FC236}">
                <a16:creationId xmlns:a16="http://schemas.microsoft.com/office/drawing/2014/main" id="{A2F4492B-FA70-46DC-937C-7E6E3CDFA295}"/>
              </a:ext>
            </a:extLst>
          </p:cNvPr>
          <p:cNvSpPr/>
          <p:nvPr/>
        </p:nvSpPr>
        <p:spPr>
          <a:xfrm>
            <a:off x="6096000" y="691008"/>
            <a:ext cx="6096000" cy="1295868"/>
          </a:xfrm>
          <a:prstGeom prst="rect">
            <a:avLst/>
          </a:prstGeom>
          <a:solidFill>
            <a:schemeClr val="bg1"/>
          </a:solidFill>
        </p:spPr>
        <p:txBody>
          <a:bodyPr>
            <a:spAutoFit/>
          </a:bodyPr>
          <a:lstStyle/>
          <a:p>
            <a:pPr>
              <a:lnSpc>
                <a:spcPct val="150000"/>
              </a:lnSpc>
            </a:pPr>
            <a:r>
              <a:rPr lang="en-US" dirty="0">
                <a:effectLst/>
              </a:rPr>
              <a:t>The Silhouette method shows, that 2 is optimal choice for number of clusters. However observation and analysis showed that 2 is not enough, so we are going to use value – 3.</a:t>
            </a:r>
          </a:p>
        </p:txBody>
      </p:sp>
    </p:spTree>
    <p:extLst>
      <p:ext uri="{BB962C8B-B14F-4D97-AF65-F5344CB8AC3E}">
        <p14:creationId xmlns:p14="http://schemas.microsoft.com/office/powerpoint/2010/main" val="2438795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682A9F-C599-40D7-95C9-81DBABAAA668}"/>
              </a:ext>
            </a:extLst>
          </p:cNvPr>
          <p:cNvPicPr>
            <a:picLocks noChangeAspect="1"/>
          </p:cNvPicPr>
          <p:nvPr/>
        </p:nvPicPr>
        <p:blipFill>
          <a:blip r:embed="rId2"/>
          <a:stretch>
            <a:fillRect/>
          </a:stretch>
        </p:blipFill>
        <p:spPr>
          <a:xfrm>
            <a:off x="1571472" y="205273"/>
            <a:ext cx="8738855" cy="622643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24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7FDB442-DC30-46D1-BA39-8D9DCD249971}"/>
              </a:ext>
            </a:extLst>
          </p:cNvPr>
          <p:cNvPicPr>
            <a:picLocks noChangeAspect="1"/>
          </p:cNvPicPr>
          <p:nvPr/>
        </p:nvPicPr>
        <p:blipFill>
          <a:blip r:embed="rId2"/>
          <a:stretch>
            <a:fillRect/>
          </a:stretch>
        </p:blipFill>
        <p:spPr>
          <a:xfrm>
            <a:off x="1434021" y="643467"/>
            <a:ext cx="932395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52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71E2-82A6-4331-89F0-C2B31D2A234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268062E-E717-47A8-9E28-FA3731A7606F}"/>
              </a:ext>
            </a:extLst>
          </p:cNvPr>
          <p:cNvSpPr>
            <a:spLocks noGrp="1"/>
          </p:cNvSpPr>
          <p:nvPr>
            <p:ph idx="1"/>
          </p:nvPr>
        </p:nvSpPr>
        <p:spPr/>
        <p:txBody>
          <a:bodyPr>
            <a:normAutofit fontScale="92500" lnSpcReduction="20000"/>
          </a:bodyPr>
          <a:lstStyle/>
          <a:p>
            <a:r>
              <a:rPr lang="en-US" dirty="0">
                <a:effectLst/>
              </a:rPr>
              <a:t>The Rome Metro (</a:t>
            </a:r>
            <a:r>
              <a:rPr lang="en-US" dirty="0" err="1">
                <a:effectLst/>
              </a:rPr>
              <a:t>Metropolitana</a:t>
            </a:r>
            <a:r>
              <a:rPr lang="en-US" dirty="0">
                <a:effectLst/>
              </a:rPr>
              <a:t> di Roma) started operation in 1955. It has three lines: A (orange), B (blue) and C (green). It has 73 stations, the length of it is about 60 km. The lines A and B intersect at Termini Station, which is also the main train station in Rome. Annually it serves for 279 million of people (2012).</a:t>
            </a:r>
          </a:p>
          <a:p>
            <a:r>
              <a:rPr lang="en-US" dirty="0">
                <a:effectLst/>
              </a:rPr>
              <a:t>We want to look at the areas surrounding metro stations and cluster them. The areas in the historical center of Rome have a lot of touristic attractions (Vatican, Colosseum, </a:t>
            </a:r>
            <a:r>
              <a:rPr lang="en-US" dirty="0" err="1">
                <a:effectLst/>
              </a:rPr>
              <a:t>Trevi</a:t>
            </a:r>
            <a:r>
              <a:rPr lang="en-US" dirty="0">
                <a:effectLst/>
              </a:rPr>
              <a:t> Fountain, Spanish Steps) and hotels. Some neighborhoods are in residential areas, other in commercial. The venues near to the station determine how people use it.</a:t>
            </a:r>
          </a:p>
          <a:p>
            <a:r>
              <a:rPr lang="en-US" dirty="0">
                <a:effectLst/>
              </a:rPr>
              <a:t>Analysis of data can show the primary purpose of the station. This data is useful for commercial business (location to open a new business), for local government (can help them in city planning), and for subway development in the future (where open new stations).</a:t>
            </a:r>
          </a:p>
          <a:p>
            <a:endParaRPr lang="en-US" dirty="0"/>
          </a:p>
        </p:txBody>
      </p:sp>
    </p:spTree>
    <p:extLst>
      <p:ext uri="{BB962C8B-B14F-4D97-AF65-F5344CB8AC3E}">
        <p14:creationId xmlns:p14="http://schemas.microsoft.com/office/powerpoint/2010/main" val="147452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4ADE59-9660-47EC-B427-11F3C21DCD74}"/>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a:solidFill>
                  <a:srgbClr val="FFFFFF"/>
                </a:solidFill>
                <a:latin typeface="+mj-lt"/>
                <a:ea typeface="+mj-ea"/>
                <a:cs typeface="+mj-cs"/>
              </a:rPr>
              <a:t>Cluster 0</a:t>
            </a:r>
          </a:p>
        </p:txBody>
      </p:sp>
      <p:pic>
        <p:nvPicPr>
          <p:cNvPr id="4" name="Picture 3">
            <a:extLst>
              <a:ext uri="{FF2B5EF4-FFF2-40B4-BE49-F238E27FC236}">
                <a16:creationId xmlns:a16="http://schemas.microsoft.com/office/drawing/2014/main" id="{98C7B0B6-4910-4EA4-AC38-35647112E731}"/>
              </a:ext>
            </a:extLst>
          </p:cNvPr>
          <p:cNvPicPr>
            <a:picLocks noChangeAspect="1"/>
          </p:cNvPicPr>
          <p:nvPr/>
        </p:nvPicPr>
        <p:blipFill>
          <a:blip r:embed="rId2"/>
          <a:stretch>
            <a:fillRect/>
          </a:stretch>
        </p:blipFill>
        <p:spPr>
          <a:xfrm>
            <a:off x="6092978" y="492573"/>
            <a:ext cx="4675232" cy="5880796"/>
          </a:xfrm>
          <a:prstGeom prst="rect">
            <a:avLst/>
          </a:prstGeom>
        </p:spPr>
      </p:pic>
    </p:spTree>
    <p:extLst>
      <p:ext uri="{BB962C8B-B14F-4D97-AF65-F5344CB8AC3E}">
        <p14:creationId xmlns:p14="http://schemas.microsoft.com/office/powerpoint/2010/main" val="454606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4ADE59-9660-47EC-B427-11F3C21DCD74}"/>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dirty="0">
                <a:solidFill>
                  <a:srgbClr val="FFFFFF"/>
                </a:solidFill>
                <a:latin typeface="+mj-lt"/>
                <a:ea typeface="+mj-ea"/>
                <a:cs typeface="+mj-cs"/>
              </a:rPr>
              <a:t>Cluster 1</a:t>
            </a:r>
          </a:p>
        </p:txBody>
      </p:sp>
      <p:pic>
        <p:nvPicPr>
          <p:cNvPr id="2" name="Picture 1">
            <a:extLst>
              <a:ext uri="{FF2B5EF4-FFF2-40B4-BE49-F238E27FC236}">
                <a16:creationId xmlns:a16="http://schemas.microsoft.com/office/drawing/2014/main" id="{B04D4761-4AC1-42F3-85CA-E3377EB0BC47}"/>
              </a:ext>
            </a:extLst>
          </p:cNvPr>
          <p:cNvPicPr>
            <a:picLocks noChangeAspect="1"/>
          </p:cNvPicPr>
          <p:nvPr/>
        </p:nvPicPr>
        <p:blipFill>
          <a:blip r:embed="rId2"/>
          <a:stretch>
            <a:fillRect/>
          </a:stretch>
        </p:blipFill>
        <p:spPr>
          <a:xfrm>
            <a:off x="5153822" y="1768088"/>
            <a:ext cx="6553545" cy="3329766"/>
          </a:xfrm>
          <a:prstGeom prst="rect">
            <a:avLst/>
          </a:prstGeom>
        </p:spPr>
      </p:pic>
    </p:spTree>
    <p:extLst>
      <p:ext uri="{BB962C8B-B14F-4D97-AF65-F5344CB8AC3E}">
        <p14:creationId xmlns:p14="http://schemas.microsoft.com/office/powerpoint/2010/main" val="2605509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4ADE59-9660-47EC-B427-11F3C21DCD74}"/>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dirty="0">
                <a:solidFill>
                  <a:srgbClr val="FFFFFF"/>
                </a:solidFill>
                <a:latin typeface="+mj-lt"/>
                <a:ea typeface="+mj-ea"/>
                <a:cs typeface="+mj-cs"/>
              </a:rPr>
              <a:t>Cluster </a:t>
            </a:r>
            <a:r>
              <a:rPr lang="en-US" sz="4800" kern="1200">
                <a:solidFill>
                  <a:srgbClr val="FFFFFF"/>
                </a:solidFill>
                <a:latin typeface="+mj-lt"/>
                <a:ea typeface="+mj-ea"/>
                <a:cs typeface="+mj-cs"/>
              </a:rPr>
              <a:t>2</a:t>
            </a:r>
            <a:endParaRPr lang="en-US" sz="48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38C16EFD-CE9F-4EAD-90E4-757E62AB3FF6}"/>
              </a:ext>
            </a:extLst>
          </p:cNvPr>
          <p:cNvPicPr>
            <a:picLocks noChangeAspect="1"/>
          </p:cNvPicPr>
          <p:nvPr/>
        </p:nvPicPr>
        <p:blipFill>
          <a:blip r:embed="rId2"/>
          <a:stretch>
            <a:fillRect/>
          </a:stretch>
        </p:blipFill>
        <p:spPr>
          <a:xfrm>
            <a:off x="5784236" y="492573"/>
            <a:ext cx="5292716" cy="5880796"/>
          </a:xfrm>
          <a:prstGeom prst="rect">
            <a:avLst/>
          </a:prstGeom>
        </p:spPr>
      </p:pic>
    </p:spTree>
    <p:extLst>
      <p:ext uri="{BB962C8B-B14F-4D97-AF65-F5344CB8AC3E}">
        <p14:creationId xmlns:p14="http://schemas.microsoft.com/office/powerpoint/2010/main" val="2402828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2343-38AB-45F0-A22A-EC0C6A66C67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1AC7DBA-680F-4044-A0C1-BE73DD422228}"/>
              </a:ext>
            </a:extLst>
          </p:cNvPr>
          <p:cNvSpPr>
            <a:spLocks noGrp="1"/>
          </p:cNvSpPr>
          <p:nvPr>
            <p:ph idx="1"/>
          </p:nvPr>
        </p:nvSpPr>
        <p:spPr/>
        <p:txBody>
          <a:bodyPr>
            <a:normAutofit fontScale="85000" lnSpcReduction="20000"/>
          </a:bodyPr>
          <a:lstStyle/>
          <a:p>
            <a:r>
              <a:rPr lang="en-US" dirty="0">
                <a:effectLst/>
              </a:rPr>
              <a:t>Cluster 1 is a historical and touristic part of the city. Cluster 0 is mainly residential area, and cluster 2 is borderline between cluster 0 and cluster 1.</a:t>
            </a:r>
          </a:p>
          <a:p>
            <a:r>
              <a:rPr lang="en-US" dirty="0">
                <a:effectLst/>
              </a:rPr>
              <a:t>Cluster 0 has many venues in category Shop &amp; Service.</a:t>
            </a:r>
          </a:p>
          <a:p>
            <a:r>
              <a:rPr lang="en-US" dirty="0">
                <a:effectLst/>
              </a:rPr>
              <a:t>Cluster 1 has a mix of venues in different categories.</a:t>
            </a:r>
          </a:p>
          <a:p>
            <a:r>
              <a:rPr lang="en-US" dirty="0">
                <a:effectLst/>
              </a:rPr>
              <a:t>Cluster 2 is very similar to cluster 0, it has many venues in category Shop &amp; Service.</a:t>
            </a:r>
          </a:p>
          <a:p>
            <a:r>
              <a:rPr lang="en-US" dirty="0">
                <a:effectLst/>
              </a:rPr>
              <a:t>Let’s create data sets for each cluster and show the top 3 categories for each station.</a:t>
            </a:r>
          </a:p>
          <a:p>
            <a:r>
              <a:rPr lang="en-US" dirty="0">
                <a:effectLst/>
              </a:rPr>
              <a:t>So, basically, we can have just two clusters, as silhouette method showed us. However I used 3 clusters, because with 2 clusters stations close to Vatican clustered incorrectly (they should be clustered as a historical part of the city).</a:t>
            </a:r>
          </a:p>
          <a:p>
            <a:r>
              <a:rPr lang="en-US" dirty="0">
                <a:effectLst/>
              </a:rPr>
              <a:t>Everything important for foreigner/tourist is located in the cluster 1.</a:t>
            </a:r>
          </a:p>
        </p:txBody>
      </p:sp>
    </p:spTree>
    <p:extLst>
      <p:ext uri="{BB962C8B-B14F-4D97-AF65-F5344CB8AC3E}">
        <p14:creationId xmlns:p14="http://schemas.microsoft.com/office/powerpoint/2010/main" val="2483047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07BF-9CBD-4C96-8354-D971F1CB9B8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40FA8E8-CFC9-420E-B69C-02D7ED11D3A7}"/>
              </a:ext>
            </a:extLst>
          </p:cNvPr>
          <p:cNvSpPr>
            <a:spLocks noGrp="1"/>
          </p:cNvSpPr>
          <p:nvPr>
            <p:ph idx="1"/>
          </p:nvPr>
        </p:nvSpPr>
        <p:spPr/>
        <p:txBody>
          <a:bodyPr/>
          <a:lstStyle/>
          <a:p>
            <a:r>
              <a:rPr lang="en-US" b="0" dirty="0">
                <a:effectLst/>
              </a:rPr>
              <a:t>Due to limitations of free data of Foursquare API we can study only basic information about the city. It can be interesting to study city based on attendance of public places and their price range. In this case we can find expensive and cheap places, compare price and attendance relationship. Also it could be interesting to have monthly statistical data of using each metro station. This information would help in the future development of the metro system in Rome.</a:t>
            </a:r>
            <a:endParaRPr lang="en-US" dirty="0">
              <a:effectLst/>
            </a:endParaRPr>
          </a:p>
          <a:p>
            <a:pPr marL="0" indent="0">
              <a:buNone/>
            </a:pPr>
            <a:endParaRPr lang="en-US" dirty="0"/>
          </a:p>
        </p:txBody>
      </p:sp>
    </p:spTree>
    <p:extLst>
      <p:ext uri="{BB962C8B-B14F-4D97-AF65-F5344CB8AC3E}">
        <p14:creationId xmlns:p14="http://schemas.microsoft.com/office/powerpoint/2010/main" val="3461497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4AAD-4C52-42F2-AF75-4E87C955E0B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63B343D8-A212-4BC2-8BDA-18BD71B98B4F}"/>
              </a:ext>
            </a:extLst>
          </p:cNvPr>
          <p:cNvSpPr>
            <a:spLocks noGrp="1"/>
          </p:cNvSpPr>
          <p:nvPr>
            <p:ph idx="1"/>
          </p:nvPr>
        </p:nvSpPr>
        <p:spPr/>
        <p:txBody>
          <a:bodyPr>
            <a:normAutofit fontScale="92500" lnSpcReduction="20000"/>
          </a:bodyPr>
          <a:lstStyle/>
          <a:p>
            <a:r>
              <a:rPr lang="en-US" b="0" dirty="0">
                <a:effectLst/>
              </a:rPr>
              <a:t>Glickman, Mark, and </a:t>
            </a:r>
            <a:r>
              <a:rPr lang="en-US" b="0" dirty="0" err="1">
                <a:effectLst/>
              </a:rPr>
              <a:t>Pavlos</a:t>
            </a:r>
            <a:r>
              <a:rPr lang="en-US" b="0" dirty="0">
                <a:effectLst/>
              </a:rPr>
              <a:t> </a:t>
            </a:r>
            <a:r>
              <a:rPr lang="en-US" b="0" dirty="0" err="1">
                <a:effectLst/>
              </a:rPr>
              <a:t>Protopapas</a:t>
            </a:r>
            <a:r>
              <a:rPr lang="en-US" b="0" dirty="0">
                <a:effectLst/>
              </a:rPr>
              <a:t>. “CS109B Data Science 2: Advanced Topics in Data Science.” CS109B - Lab 7: Clustering, 2019, harvard-iacs.github.io/2019-CS109B/labs/lab7/solutions/.</a:t>
            </a:r>
            <a:endParaRPr lang="en-US" dirty="0">
              <a:effectLst/>
            </a:endParaRPr>
          </a:p>
          <a:p>
            <a:r>
              <a:rPr lang="en-US" b="0" dirty="0">
                <a:effectLst/>
              </a:rPr>
              <a:t>Godfrey, Kate, et al. “Determining The Optimal Number Of Clusters: 3 Must Know Methods.” </a:t>
            </a:r>
            <a:r>
              <a:rPr lang="en-US" b="0" dirty="0" err="1">
                <a:effectLst/>
              </a:rPr>
              <a:t>Datanovia</a:t>
            </a:r>
            <a:r>
              <a:rPr lang="en-US" b="0" dirty="0">
                <a:effectLst/>
              </a:rPr>
              <a:t>, 21 Oct. 2018, www.datanovia.com/en/lessons/determining-the-optimal-number-of-clusters-3-must-know-methods/.</a:t>
            </a:r>
            <a:endParaRPr lang="en-US" dirty="0">
              <a:effectLst/>
            </a:endParaRPr>
          </a:p>
          <a:p>
            <a:r>
              <a:rPr lang="en-US" dirty="0">
                <a:effectLst/>
              </a:rPr>
              <a:t>“</a:t>
            </a:r>
            <a:r>
              <a:rPr lang="en-US" b="0" dirty="0" err="1">
                <a:effectLst/>
              </a:rPr>
              <a:t>Stazioni</a:t>
            </a:r>
            <a:r>
              <a:rPr lang="en-US" b="0" dirty="0">
                <a:effectLst/>
              </a:rPr>
              <a:t> Della </a:t>
            </a:r>
            <a:r>
              <a:rPr lang="en-US" b="0" dirty="0" err="1">
                <a:effectLst/>
              </a:rPr>
              <a:t>Metropolitana</a:t>
            </a:r>
            <a:r>
              <a:rPr lang="en-US" b="0" dirty="0">
                <a:effectLst/>
              </a:rPr>
              <a:t> Di Roma.” Wikipedia, Wikimedia Foundation, 6 Jan. 2020, it.wikipedia.org/wiki/</a:t>
            </a:r>
            <a:r>
              <a:rPr lang="en-US" b="0" dirty="0" err="1">
                <a:effectLst/>
              </a:rPr>
              <a:t>Stazioni_della_metropolitana_di_Roma</a:t>
            </a:r>
            <a:r>
              <a:rPr lang="en-US" b="0" dirty="0">
                <a:effectLst/>
              </a:rPr>
              <a:t>.</a:t>
            </a:r>
            <a:endParaRPr lang="en-US" dirty="0">
              <a:effectLst/>
            </a:endParaRPr>
          </a:p>
          <a:p>
            <a:r>
              <a:rPr lang="en-US" b="0" dirty="0" err="1">
                <a:effectLst/>
              </a:rPr>
              <a:t>Rogozhin</a:t>
            </a:r>
            <a:r>
              <a:rPr lang="en-US" b="0" dirty="0">
                <a:effectLst/>
              </a:rPr>
              <a:t>, Stanislav. “Classification of Moscow Metro Stations Using Foursquare Data.” Medium, Towards Data Science, 24 June 2019, towardsdatascience.com/classification-of-moscow-metro-stations-using-foursquare-data-fb8aad3e0e4.</a:t>
            </a:r>
            <a:endParaRPr lang="en-US" dirty="0">
              <a:effectLst/>
            </a:endParaRPr>
          </a:p>
        </p:txBody>
      </p:sp>
    </p:spTree>
    <p:extLst>
      <p:ext uri="{BB962C8B-B14F-4D97-AF65-F5344CB8AC3E}">
        <p14:creationId xmlns:p14="http://schemas.microsoft.com/office/powerpoint/2010/main" val="52034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C26D-604F-47B4-971A-252255F3A90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91D829F-49CC-40AA-9328-6BA18A33B579}"/>
              </a:ext>
            </a:extLst>
          </p:cNvPr>
          <p:cNvSpPr>
            <a:spLocks noGrp="1"/>
          </p:cNvSpPr>
          <p:nvPr>
            <p:ph idx="1"/>
          </p:nvPr>
        </p:nvSpPr>
        <p:spPr/>
        <p:txBody>
          <a:bodyPr/>
          <a:lstStyle/>
          <a:p>
            <a:r>
              <a:rPr lang="en-US" dirty="0">
                <a:effectLst/>
              </a:rPr>
              <a:t>List of all subway stations and their geo data (latitude, longitude). The list of station is easy to get from [Wikipedia](https://it.wikipedia.org/wiki/Stazioni_della_metropolitana_di_Roma). However, this table does not contain geo data. </a:t>
            </a:r>
          </a:p>
          <a:p>
            <a:r>
              <a:rPr lang="en-US" dirty="0">
                <a:effectLst/>
              </a:rPr>
              <a:t>To get geo data we can use prepared csv file [</a:t>
            </a:r>
            <a:r>
              <a:rPr lang="en-US" dirty="0" err="1">
                <a:effectLst/>
              </a:rPr>
              <a:t>github</a:t>
            </a:r>
            <a:r>
              <a:rPr lang="en-US" dirty="0">
                <a:effectLst/>
              </a:rPr>
              <a:t>](</a:t>
            </a:r>
            <a:r>
              <a:rPr lang="en-IN" dirty="0">
                <a:hlinkClick r:id="rId2"/>
              </a:rPr>
              <a:t>https://github.com/Sandeep810/Coursera_Capstone/blob/master/Stations_Rome.csv</a:t>
            </a:r>
            <a:r>
              <a:rPr lang="en-US" dirty="0">
                <a:effectLst/>
              </a:rPr>
              <a:t>), which contains list of the stations and geo data. By merging two sources of data we can get this dataframe. Also we need to do some data preparation: clean it, remove duplicates and sort it by name of the Station in lexicographical order.</a:t>
            </a:r>
          </a:p>
          <a:p>
            <a:endParaRPr lang="en-US" dirty="0"/>
          </a:p>
        </p:txBody>
      </p:sp>
    </p:spTree>
    <p:extLst>
      <p:ext uri="{BB962C8B-B14F-4D97-AF65-F5344CB8AC3E}">
        <p14:creationId xmlns:p14="http://schemas.microsoft.com/office/powerpoint/2010/main" val="224290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A27D6E4E-6F87-4E05-A56C-0AA5A3D50958}"/>
              </a:ext>
            </a:extLst>
          </p:cNvPr>
          <p:cNvPicPr>
            <a:picLocks noChangeAspect="1"/>
          </p:cNvPicPr>
          <p:nvPr/>
        </p:nvPicPr>
        <p:blipFill>
          <a:blip r:embed="rId2"/>
          <a:stretch>
            <a:fillRect/>
          </a:stretch>
        </p:blipFill>
        <p:spPr>
          <a:xfrm>
            <a:off x="1237956" y="643467"/>
            <a:ext cx="971608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16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93121-938F-41C3-8115-1C9E4553FD87}"/>
              </a:ext>
            </a:extLst>
          </p:cNvPr>
          <p:cNvSpPr>
            <a:spLocks noGrp="1"/>
          </p:cNvSpPr>
          <p:nvPr>
            <p:ph idx="1"/>
          </p:nvPr>
        </p:nvSpPr>
        <p:spPr>
          <a:xfrm>
            <a:off x="838200" y="550506"/>
            <a:ext cx="10515600" cy="5626457"/>
          </a:xfrm>
        </p:spPr>
        <p:txBody>
          <a:bodyPr>
            <a:normAutofit/>
          </a:bodyPr>
          <a:lstStyle/>
          <a:p>
            <a:r>
              <a:rPr lang="en-US" dirty="0">
                <a:effectLst/>
              </a:rPr>
              <a:t>Foursquare API to explore venue types surrounding each station. Foursquare outlines these high-level venue categories with more sub-categories:</a:t>
            </a:r>
          </a:p>
          <a:p>
            <a:r>
              <a:rPr lang="en-US" sz="1400" dirty="0"/>
              <a:t>Arts &amp; Entertainment (4d4b7104d754a06370d81259)</a:t>
            </a:r>
          </a:p>
          <a:p>
            <a:r>
              <a:rPr lang="en-US" sz="1400" dirty="0"/>
              <a:t>College &amp; University (4d4b7105d754a06372d81259)</a:t>
            </a:r>
          </a:p>
          <a:p>
            <a:r>
              <a:rPr lang="en-US" sz="1400" dirty="0"/>
              <a:t>Event (4d4b7105d754a06373d81259)</a:t>
            </a:r>
          </a:p>
          <a:p>
            <a:r>
              <a:rPr lang="en-US" sz="1400" dirty="0"/>
              <a:t>Food (4d4b7105d754a06374d81259)</a:t>
            </a:r>
          </a:p>
          <a:p>
            <a:r>
              <a:rPr lang="en-US" sz="1400" dirty="0"/>
              <a:t>Nightlife Spot (4d4b7105d754a06376d81259)</a:t>
            </a:r>
          </a:p>
          <a:p>
            <a:r>
              <a:rPr lang="en-US" sz="1400" dirty="0"/>
              <a:t>Outdoors &amp; Recreation (4d4b7105d754a06377d81259)</a:t>
            </a:r>
          </a:p>
          <a:p>
            <a:r>
              <a:rPr lang="en-US" sz="1400" dirty="0"/>
              <a:t>Professional &amp; Other Places (4d4b7105d754a06375d81259)</a:t>
            </a:r>
          </a:p>
          <a:p>
            <a:r>
              <a:rPr lang="en-US" sz="1400" dirty="0"/>
              <a:t>Residence (4e67e38e036454776db1fb3a)</a:t>
            </a:r>
          </a:p>
          <a:p>
            <a:r>
              <a:rPr lang="en-US" sz="1400" dirty="0"/>
              <a:t>Shop &amp; Service (4d4b7105d754a06378d81259)</a:t>
            </a:r>
          </a:p>
          <a:p>
            <a:r>
              <a:rPr lang="en-US" sz="1400" dirty="0"/>
              <a:t>Travel &amp; Transport (4d4b7105d754a06379d81259)</a:t>
            </a:r>
            <a:endParaRPr lang="en-US" sz="1400" dirty="0">
              <a:effectLst/>
            </a:endParaRPr>
          </a:p>
          <a:p>
            <a:endParaRPr lang="en-US" dirty="0"/>
          </a:p>
        </p:txBody>
      </p:sp>
    </p:spTree>
    <p:extLst>
      <p:ext uri="{BB962C8B-B14F-4D97-AF65-F5344CB8AC3E}">
        <p14:creationId xmlns:p14="http://schemas.microsoft.com/office/powerpoint/2010/main" val="234478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large white building&#10;&#10;Description automatically generated">
            <a:extLst>
              <a:ext uri="{FF2B5EF4-FFF2-40B4-BE49-F238E27FC236}">
                <a16:creationId xmlns:a16="http://schemas.microsoft.com/office/drawing/2014/main" id="{EF54C37F-C261-47DA-85E3-A07666E8373C}"/>
              </a:ext>
            </a:extLst>
          </p:cNvPr>
          <p:cNvPicPr>
            <a:picLocks noChangeAspect="1"/>
          </p:cNvPicPr>
          <p:nvPr/>
        </p:nvPicPr>
        <p:blipFill rotWithShape="1">
          <a:blip r:embed="rId2">
            <a:alphaModFix amt="35000"/>
          </a:blip>
          <a:srcRect t="14357" r="1" b="1087"/>
          <a:stretch/>
        </p:blipFill>
        <p:spPr>
          <a:xfrm>
            <a:off x="-4243" y="10"/>
            <a:ext cx="12196243" cy="6857990"/>
          </a:xfrm>
          <a:prstGeom prst="rect">
            <a:avLst/>
          </a:prstGeom>
        </p:spPr>
      </p:pic>
      <p:sp>
        <p:nvSpPr>
          <p:cNvPr id="2" name="Title 1">
            <a:extLst>
              <a:ext uri="{FF2B5EF4-FFF2-40B4-BE49-F238E27FC236}">
                <a16:creationId xmlns:a16="http://schemas.microsoft.com/office/drawing/2014/main" id="{81A8053B-050A-45BA-B9EC-C3CD07BF1FCA}"/>
              </a:ext>
            </a:extLst>
          </p:cNvPr>
          <p:cNvSpPr>
            <a:spLocks noGrp="1"/>
          </p:cNvSpPr>
          <p:nvPr>
            <p:ph type="title"/>
          </p:nvPr>
        </p:nvSpPr>
        <p:spPr>
          <a:xfrm>
            <a:off x="643467" y="321734"/>
            <a:ext cx="10905066" cy="1135737"/>
          </a:xfrm>
        </p:spPr>
        <p:txBody>
          <a:bodyPr>
            <a:normAutofit/>
          </a:bodyPr>
          <a:lstStyle/>
          <a:p>
            <a:r>
              <a:rPr lang="en-US" sz="3600"/>
              <a:t>Methodology</a:t>
            </a:r>
          </a:p>
        </p:txBody>
      </p:sp>
      <p:sp>
        <p:nvSpPr>
          <p:cNvPr id="3" name="Content Placeholder 2">
            <a:extLst>
              <a:ext uri="{FF2B5EF4-FFF2-40B4-BE49-F238E27FC236}">
                <a16:creationId xmlns:a16="http://schemas.microsoft.com/office/drawing/2014/main" id="{C2F50AAE-7254-4F84-8443-38DF5F1EB03A}"/>
              </a:ext>
            </a:extLst>
          </p:cNvPr>
          <p:cNvSpPr>
            <a:spLocks noGrp="1"/>
          </p:cNvSpPr>
          <p:nvPr>
            <p:ph idx="1"/>
          </p:nvPr>
        </p:nvSpPr>
        <p:spPr>
          <a:xfrm>
            <a:off x="643467" y="1782981"/>
            <a:ext cx="10905066" cy="4393982"/>
          </a:xfrm>
        </p:spPr>
        <p:txBody>
          <a:bodyPr>
            <a:normAutofit/>
          </a:bodyPr>
          <a:lstStyle/>
          <a:p>
            <a:pPr marL="0" indent="0">
              <a:buNone/>
            </a:pPr>
            <a:r>
              <a:rPr lang="en-US" sz="2000" dirty="0">
                <a:effectLst/>
              </a:rPr>
              <a:t>Before we start to a specific analysis, lets visualize our data and get some basic knowledge about it. Using Folium we build the map of Rome with metro stations on it, the center of the map we choose the location of </a:t>
            </a:r>
            <a:r>
              <a:rPr lang="en-US" sz="2000" dirty="0" err="1">
                <a:effectLst/>
              </a:rPr>
              <a:t>Barberini</a:t>
            </a:r>
            <a:r>
              <a:rPr lang="en-US" sz="2000" dirty="0">
                <a:effectLst/>
              </a:rPr>
              <a:t> - Fontana di </a:t>
            </a:r>
            <a:r>
              <a:rPr lang="en-US" sz="2000" dirty="0" err="1">
                <a:effectLst/>
              </a:rPr>
              <a:t>Trevi</a:t>
            </a:r>
            <a:r>
              <a:rPr lang="en-US" sz="2000" dirty="0">
                <a:effectLst/>
              </a:rPr>
              <a:t>. This is very nice picture of it, because usually it is crowded with tourists. </a:t>
            </a:r>
          </a:p>
          <a:p>
            <a:endParaRPr lang="en-US" sz="20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95173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16908-D569-4971-AD77-842CAEF19073}"/>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a:solidFill>
                  <a:schemeClr val="bg1"/>
                </a:solidFill>
              </a:rPr>
              <a:t>Rome metro map</a:t>
            </a:r>
          </a:p>
        </p:txBody>
      </p:sp>
      <p:pic>
        <p:nvPicPr>
          <p:cNvPr id="4" name="Content Placeholder 3" descr="A close up of a map&#10;&#10;Description automatically generated">
            <a:extLst>
              <a:ext uri="{FF2B5EF4-FFF2-40B4-BE49-F238E27FC236}">
                <a16:creationId xmlns:a16="http://schemas.microsoft.com/office/drawing/2014/main" id="{8FD031F8-96E0-4F53-96BE-744F2015A952}"/>
              </a:ext>
            </a:extLst>
          </p:cNvPr>
          <p:cNvPicPr>
            <a:picLocks noChangeAspect="1"/>
          </p:cNvPicPr>
          <p:nvPr/>
        </p:nvPicPr>
        <p:blipFill rotWithShape="1">
          <a:blip r:embed="rId2"/>
          <a:srcRect r="3" b="2182"/>
          <a:stretch/>
        </p:blipFill>
        <p:spPr>
          <a:xfrm>
            <a:off x="841248" y="2302186"/>
            <a:ext cx="7396558" cy="4341223"/>
          </a:xfrm>
          <a:prstGeom prst="rect">
            <a:avLst/>
          </a:prstGeom>
        </p:spPr>
      </p:pic>
    </p:spTree>
    <p:extLst>
      <p:ext uri="{BB962C8B-B14F-4D97-AF65-F5344CB8AC3E}">
        <p14:creationId xmlns:p14="http://schemas.microsoft.com/office/powerpoint/2010/main" val="296437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E228D-06D3-4C4B-8B2C-0C535F3C8B2C}"/>
              </a:ext>
            </a:extLst>
          </p:cNvPr>
          <p:cNvSpPr>
            <a:spLocks noGrp="1"/>
          </p:cNvSpPr>
          <p:nvPr>
            <p:ph idx="1"/>
          </p:nvPr>
        </p:nvSpPr>
        <p:spPr/>
        <p:txBody>
          <a:bodyPr/>
          <a:lstStyle/>
          <a:p>
            <a:r>
              <a:rPr lang="en-US" dirty="0">
                <a:effectLst/>
              </a:rPr>
              <a:t>First, we use Foursquare API to get venues by categories for each station. The list of categories we can get using API call or hard coded them. As discussed above we select radius equal to 1000 meters. The API call straight forward and well documented on the official website. It returns the necessary data for us, which is total number of venues by a specific category. We need to parse JSON and extract this value and update our dataframe.</a:t>
            </a:r>
          </a:p>
          <a:p>
            <a:endParaRPr lang="en-US" dirty="0"/>
          </a:p>
        </p:txBody>
      </p:sp>
    </p:spTree>
    <p:extLst>
      <p:ext uri="{BB962C8B-B14F-4D97-AF65-F5344CB8AC3E}">
        <p14:creationId xmlns:p14="http://schemas.microsoft.com/office/powerpoint/2010/main" val="39361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10D32-1823-4942-A23B-732A5D3322A0}"/>
              </a:ext>
            </a:extLst>
          </p:cNvPr>
          <p:cNvPicPr>
            <a:picLocks noChangeAspect="1"/>
          </p:cNvPicPr>
          <p:nvPr/>
        </p:nvPicPr>
        <p:blipFill>
          <a:blip r:embed="rId2"/>
          <a:stretch>
            <a:fillRect/>
          </a:stretch>
        </p:blipFill>
        <p:spPr>
          <a:xfrm>
            <a:off x="242638" y="2161998"/>
            <a:ext cx="11580096" cy="3165782"/>
          </a:xfrm>
          <a:prstGeom prst="rect">
            <a:avLst/>
          </a:prstGeom>
        </p:spPr>
      </p:pic>
    </p:spTree>
    <p:extLst>
      <p:ext uri="{BB962C8B-B14F-4D97-AF65-F5344CB8AC3E}">
        <p14:creationId xmlns:p14="http://schemas.microsoft.com/office/powerpoint/2010/main" val="185376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1162</Words>
  <Application>Microsoft Office PowerPoint</Application>
  <PresentationFormat>Widescreen</PresentationFormat>
  <Paragraphs>49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Coursera Capstone Project: Clustering of Rome Subway stations</vt:lpstr>
      <vt:lpstr>Introduction</vt:lpstr>
      <vt:lpstr>Data</vt:lpstr>
      <vt:lpstr>PowerPoint Presentation</vt:lpstr>
      <vt:lpstr>PowerPoint Presentation</vt:lpstr>
      <vt:lpstr>Methodology</vt:lpstr>
      <vt:lpstr>Rome metro map</vt:lpstr>
      <vt:lpstr>PowerPoint Presentation</vt:lpstr>
      <vt:lpstr>PowerPoint Presentation</vt:lpstr>
      <vt:lpstr>PowerPoint Presentation</vt:lpstr>
      <vt:lpstr>PowerPoint Presentation</vt:lpstr>
      <vt:lpstr>Normalize data</vt:lpstr>
      <vt:lpstr>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Clustering of Rome Subway stations</dc:title>
  <dc:creator>Sergei Rast</dc:creator>
  <cp:lastModifiedBy>Sandeep Gupta</cp:lastModifiedBy>
  <cp:revision>2</cp:revision>
  <dcterms:created xsi:type="dcterms:W3CDTF">2020-05-13T03:56:19Z</dcterms:created>
  <dcterms:modified xsi:type="dcterms:W3CDTF">2020-05-13T11:48:14Z</dcterms:modified>
</cp:coreProperties>
</file>