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7" r:id="rId3"/>
    <p:sldId id="270" r:id="rId4"/>
    <p:sldId id="268" r:id="rId5"/>
    <p:sldId id="269" r:id="rId6"/>
    <p:sldId id="274" r:id="rId7"/>
    <p:sldId id="271" r:id="rId8"/>
    <p:sldId id="272" r:id="rId9"/>
    <p:sldId id="257" r:id="rId10"/>
    <p:sldId id="258" r:id="rId11"/>
    <p:sldId id="259" r:id="rId12"/>
    <p:sldId id="260" r:id="rId13"/>
    <p:sldId id="261" r:id="rId14"/>
    <p:sldId id="262" r:id="rId15"/>
    <p:sldId id="263" r:id="rId16"/>
    <p:sldId id="264" r:id="rId17"/>
    <p:sldId id="275" r:id="rId18"/>
    <p:sldId id="266" r:id="rId19"/>
    <p:sldId id="273" r:id="rId20"/>
    <p:sldId id="27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2" d="100"/>
          <a:sy n="62" d="100"/>
        </p:scale>
        <p:origin x="-101" y="-50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pPr eaLnBrk="1" latinLnBrk="0" hangingPunct="1"/>
            <a:fld id="{544213AF-26F6-41FA-8D85-E2C5388D6E58}" type="datetimeFigureOut">
              <a:rPr lang="en-US" smtClean="0"/>
              <a:pPr eaLnBrk="1" latinLnBrk="0" hangingPunct="1"/>
              <a:t>12/10/2022</a:t>
            </a:fld>
            <a:endParaRPr lang="en-US" dirty="0">
              <a:solidFill>
                <a:srgbClr val="FFFFFF"/>
              </a:solidFill>
            </a:endParaRPr>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kumimoji="0" lang="en-US">
              <a:solidFill>
                <a:schemeClr val="accent1">
                  <a:tint val="20000"/>
                </a:schemeClr>
              </a:solidFill>
            </a:endParaRPr>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5BBC35B-A44B-4119-B8DA-DE9E3DFADA20}" type="slidenum">
              <a:rPr kumimoji="0" lang="en-US" smtClean="0"/>
              <a:pPr eaLnBrk="1" latinLnBrk="0" hangingPunct="1"/>
              <a:t>‹#›</a:t>
            </a:fld>
            <a:endParaRPr kumimoji="0" lang="en-US" dirty="0">
              <a:solidFill>
                <a:srgbClr val="FFFFFF"/>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12/10/2022</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12/10/2022</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12/10/2022</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12/10/2022</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12/10/2022</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12/10/2022</a:t>
            </a:fld>
            <a:endParaRPr lang="en-US"/>
          </a:p>
        </p:txBody>
      </p:sp>
      <p:sp>
        <p:nvSpPr>
          <p:cNvPr id="8" name="Footer Placeholder 7"/>
          <p:cNvSpPr>
            <a:spLocks noGrp="1"/>
          </p:cNvSpPr>
          <p:nvPr>
            <p:ph type="ftr" sz="quarter" idx="11"/>
          </p:nvPr>
        </p:nvSpPr>
        <p:spPr/>
        <p:txBody>
          <a:bodyPr/>
          <a:lstStyle>
            <a:extLst/>
          </a:lstStyle>
          <a:p>
            <a:endParaRPr kumimoji="0" lang="en-US"/>
          </a:p>
        </p:txBody>
      </p:sp>
      <p:sp>
        <p:nvSpPr>
          <p:cNvPr id="9" name="Slide Number Placeholder 8"/>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12/10/2022</a:t>
            </a:fld>
            <a:endParaRPr lang="en-US"/>
          </a:p>
        </p:txBody>
      </p:sp>
      <p:sp>
        <p:nvSpPr>
          <p:cNvPr id="4" name="Footer Placeholder 3"/>
          <p:cNvSpPr>
            <a:spLocks noGrp="1"/>
          </p:cNvSpPr>
          <p:nvPr>
            <p:ph type="ftr" sz="quarter" idx="11"/>
          </p:nvPr>
        </p:nvSpPr>
        <p:spPr/>
        <p:txBody>
          <a:bodyPr/>
          <a:lstStyle>
            <a:extLst/>
          </a:lstStyle>
          <a:p>
            <a:endParaRPr kumimoji="0" lang="en-US"/>
          </a:p>
        </p:txBody>
      </p:sp>
      <p:sp>
        <p:nvSpPr>
          <p:cNvPr id="5" name="Slide Number Placeholder 4"/>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12/10/2022</a:t>
            </a:fld>
            <a:endParaRPr lang="en-US"/>
          </a:p>
        </p:txBody>
      </p:sp>
      <p:sp>
        <p:nvSpPr>
          <p:cNvPr id="3" name="Footer Placeholder 2"/>
          <p:cNvSpPr>
            <a:spLocks noGrp="1"/>
          </p:cNvSpPr>
          <p:nvPr>
            <p:ph type="ftr" sz="quarter" idx="11"/>
          </p:nvPr>
        </p:nvSpPr>
        <p:spPr/>
        <p:txBody>
          <a:bodyPr/>
          <a:lstStyle>
            <a:extLst/>
          </a:lstStyle>
          <a:p>
            <a:endParaRPr kumimoji="0" lang="en-US"/>
          </a:p>
        </p:txBody>
      </p:sp>
      <p:sp>
        <p:nvSpPr>
          <p:cNvPr id="4" name="Slide Number Placeholder 3"/>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pPr eaLnBrk="1" latinLnBrk="0" hangingPunct="1"/>
            <a:fld id="{544213AF-26F6-41FA-8D85-E2C5388D6E58}" type="datetimeFigureOut">
              <a:rPr lang="en-US" smtClean="0"/>
              <a:pPr eaLnBrk="1" latinLnBrk="0" hangingPunct="1"/>
              <a:t>12/10/2022</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pPr eaLnBrk="1" latinLnBrk="0" hangingPunct="1"/>
            <a:fld id="{544213AF-26F6-41FA-8D85-E2C5388D6E58}" type="datetimeFigureOut">
              <a:rPr lang="en-US" smtClean="0"/>
              <a:pPr eaLnBrk="1" latinLnBrk="0" hangingPunct="1"/>
              <a:t>12/10/2022</a:t>
            </a:fld>
            <a:endParaRPr lang="en-US">
              <a:solidFill>
                <a:schemeClr val="tx1"/>
              </a:solidFill>
            </a:endParaRPr>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kumimoji="0" lang="en-US">
              <a:solidFill>
                <a:schemeClr val="tx1"/>
              </a:solidFill>
            </a:endParaRPr>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5BBC35B-A44B-4119-B8DA-DE9E3DFADA20}" type="slidenum">
              <a:rPr kumimoji="0" lang="en-US" smtClean="0"/>
              <a:pPr eaLnBrk="1" latinLnBrk="0" hangingPunct="1"/>
              <a:t>‹#›</a:t>
            </a:fld>
            <a:endParaRPr kumimoji="0" lang="en-US">
              <a:solidFill>
                <a:schemeClr val="tx1"/>
              </a:solidFill>
            </a:endParaRPr>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eaLnBrk="1" latinLnBrk="0" hangingPunct="1"/>
            <a:fld id="{544213AF-26F6-41FA-8D85-E2C5388D6E58}" type="datetimeFigureOut">
              <a:rPr lang="en-US" smtClean="0"/>
              <a:pPr eaLnBrk="1" latinLnBrk="0" hangingPunct="1"/>
              <a:t>12/10/2022</a:t>
            </a:fld>
            <a:endParaRPr lang="en-US" sz="1000" dirty="0">
              <a:solidFill>
                <a:schemeClr val="tx1"/>
              </a:solidFill>
            </a:endParaRP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lgn="r" eaLnBrk="1" latinLnBrk="0" hangingPunct="1"/>
            <a:endParaRPr kumimoji="0" lang="en-US" sz="1000" dirty="0">
              <a:solidFill>
                <a:schemeClr val="tx1"/>
              </a:solidFill>
            </a:endParaRP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5BBC35B-A44B-4119-B8DA-DE9E3DFADA20}" type="slidenum">
              <a:rPr kumimoji="0" lang="en-US" smtClean="0"/>
              <a:pPr eaLnBrk="1" latinLnBrk="0" hangingPunct="1"/>
              <a:t>‹#›</a:t>
            </a:fld>
            <a:endParaRPr kumimoji="0" lang="en-US" sz="1000" b="0">
              <a:solidFill>
                <a:schemeClr val="tx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7.JPG"/><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08520" y="548680"/>
            <a:ext cx="9144000" cy="2304256"/>
          </a:xfrm>
        </p:spPr>
        <p:txBody>
          <a:bodyPr>
            <a:noAutofit/>
          </a:bodyPr>
          <a:lstStyle/>
          <a:p>
            <a:pPr algn="ctr"/>
            <a:r>
              <a:rPr lang="en-US" sz="4400" dirty="0">
                <a:solidFill>
                  <a:srgbClr val="7030A0"/>
                </a:solidFill>
                <a:latin typeface="Algerian" pitchFamily="82" charset="0"/>
              </a:rPr>
              <a:t>Capstone Project-1 </a:t>
            </a:r>
            <a:r>
              <a:rPr lang="en-US" sz="4400" dirty="0" smtClean="0">
                <a:solidFill>
                  <a:srgbClr val="7030A0"/>
                </a:solidFill>
                <a:latin typeface="Algerian" pitchFamily="82" charset="0"/>
              </a:rPr>
              <a:t/>
            </a:r>
            <a:br>
              <a:rPr lang="en-US" sz="4400" dirty="0" smtClean="0">
                <a:solidFill>
                  <a:srgbClr val="7030A0"/>
                </a:solidFill>
                <a:latin typeface="Algerian" pitchFamily="82" charset="0"/>
              </a:rPr>
            </a:br>
            <a:r>
              <a:rPr lang="en-US" sz="4400" dirty="0" smtClean="0">
                <a:solidFill>
                  <a:schemeClr val="accent2">
                    <a:lumMod val="75000"/>
                  </a:schemeClr>
                </a:solidFill>
                <a:latin typeface="Algerian" pitchFamily="82" charset="0"/>
              </a:rPr>
              <a:t>EDA On </a:t>
            </a:r>
            <a:br>
              <a:rPr lang="en-US" sz="4400" dirty="0" smtClean="0">
                <a:solidFill>
                  <a:schemeClr val="accent2">
                    <a:lumMod val="75000"/>
                  </a:schemeClr>
                </a:solidFill>
                <a:latin typeface="Algerian" pitchFamily="82" charset="0"/>
              </a:rPr>
            </a:br>
            <a:r>
              <a:rPr lang="en-US" sz="4400" dirty="0" smtClean="0">
                <a:solidFill>
                  <a:schemeClr val="accent2">
                    <a:lumMod val="75000"/>
                  </a:schemeClr>
                </a:solidFill>
                <a:latin typeface="Algerian" pitchFamily="82" charset="0"/>
              </a:rPr>
              <a:t>Hotel </a:t>
            </a:r>
            <a:r>
              <a:rPr lang="en-US" sz="4400" dirty="0">
                <a:solidFill>
                  <a:schemeClr val="accent2">
                    <a:lumMod val="75000"/>
                  </a:schemeClr>
                </a:solidFill>
                <a:latin typeface="Algerian" pitchFamily="82" charset="0"/>
              </a:rPr>
              <a:t>Booking </a:t>
            </a:r>
            <a:r>
              <a:rPr lang="en-US" sz="4400" dirty="0" smtClean="0">
                <a:solidFill>
                  <a:schemeClr val="accent2">
                    <a:lumMod val="75000"/>
                  </a:schemeClr>
                </a:solidFill>
                <a:latin typeface="Algerian" pitchFamily="82" charset="0"/>
              </a:rPr>
              <a:t>Analysis</a:t>
            </a:r>
            <a:endParaRPr lang="en-IN" sz="4400" dirty="0">
              <a:solidFill>
                <a:schemeClr val="accent2">
                  <a:lumMod val="75000"/>
                </a:schemeClr>
              </a:solidFill>
              <a:latin typeface="Algerian" pitchFamily="82" charset="0"/>
            </a:endParaRPr>
          </a:p>
        </p:txBody>
      </p:sp>
      <p:sp>
        <p:nvSpPr>
          <p:cNvPr id="5" name="Subtitle 4"/>
          <p:cNvSpPr>
            <a:spLocks noGrp="1"/>
          </p:cNvSpPr>
          <p:nvPr>
            <p:ph type="subTitle" idx="1"/>
          </p:nvPr>
        </p:nvSpPr>
        <p:spPr>
          <a:xfrm>
            <a:off x="107504" y="3645024"/>
            <a:ext cx="7772400" cy="1512168"/>
          </a:xfrm>
        </p:spPr>
        <p:txBody>
          <a:bodyPr>
            <a:noAutofit/>
          </a:bodyPr>
          <a:lstStyle/>
          <a:p>
            <a:pPr algn="l"/>
            <a:r>
              <a:rPr lang="en-IN" sz="2800" b="1" dirty="0" smtClean="0">
                <a:solidFill>
                  <a:schemeClr val="accent6">
                    <a:lumMod val="50000"/>
                  </a:schemeClr>
                </a:solidFill>
                <a:latin typeface="Bell MT" pitchFamily="18" charset="0"/>
                <a:cs typeface="Akshar Unicode" pitchFamily="2" charset="0"/>
              </a:rPr>
              <a:t>BY- </a:t>
            </a:r>
            <a:r>
              <a:rPr lang="en-IN" sz="2800" b="1" dirty="0" err="1" smtClean="0">
                <a:solidFill>
                  <a:schemeClr val="accent6">
                    <a:lumMod val="50000"/>
                  </a:schemeClr>
                </a:solidFill>
                <a:latin typeface="Bell MT" pitchFamily="18" charset="0"/>
                <a:cs typeface="Akshar Unicode" pitchFamily="2" charset="0"/>
              </a:rPr>
              <a:t>Sakshi</a:t>
            </a:r>
            <a:r>
              <a:rPr lang="en-IN" sz="2800" b="1" dirty="0" smtClean="0">
                <a:solidFill>
                  <a:schemeClr val="accent6">
                    <a:lumMod val="50000"/>
                  </a:schemeClr>
                </a:solidFill>
                <a:latin typeface="Bell MT" pitchFamily="18" charset="0"/>
                <a:cs typeface="Akshar Unicode" pitchFamily="2" charset="0"/>
              </a:rPr>
              <a:t> P. </a:t>
            </a:r>
            <a:r>
              <a:rPr lang="en-IN" sz="2800" b="1" dirty="0" err="1" smtClean="0">
                <a:solidFill>
                  <a:schemeClr val="accent6">
                    <a:lumMod val="50000"/>
                  </a:schemeClr>
                </a:solidFill>
                <a:latin typeface="Bell MT" pitchFamily="18" charset="0"/>
                <a:cs typeface="Akshar Unicode" pitchFamily="2" charset="0"/>
              </a:rPr>
              <a:t>Jadhav</a:t>
            </a:r>
            <a:r>
              <a:rPr lang="en-IN" sz="2800" b="1" dirty="0" smtClean="0">
                <a:solidFill>
                  <a:schemeClr val="accent6">
                    <a:lumMod val="50000"/>
                  </a:schemeClr>
                </a:solidFill>
                <a:latin typeface="Bell MT" pitchFamily="18" charset="0"/>
                <a:cs typeface="Akshar Unicode" pitchFamily="2" charset="0"/>
              </a:rPr>
              <a:t> </a:t>
            </a:r>
          </a:p>
          <a:p>
            <a:pPr algn="l"/>
            <a:r>
              <a:rPr lang="en-IN" sz="2800" b="1" dirty="0" smtClean="0">
                <a:solidFill>
                  <a:schemeClr val="accent6">
                    <a:lumMod val="50000"/>
                  </a:schemeClr>
                </a:solidFill>
                <a:latin typeface="Bell MT" pitchFamily="18" charset="0"/>
                <a:cs typeface="Akshar Unicode" pitchFamily="2" charset="0"/>
              </a:rPr>
              <a:t>       </a:t>
            </a:r>
            <a:r>
              <a:rPr lang="en-IN" sz="2800" b="1" dirty="0" err="1" smtClean="0">
                <a:solidFill>
                  <a:schemeClr val="accent6">
                    <a:lumMod val="50000"/>
                  </a:schemeClr>
                </a:solidFill>
                <a:latin typeface="Bell MT" pitchFamily="18" charset="0"/>
                <a:cs typeface="Akshar Unicode" pitchFamily="2" charset="0"/>
              </a:rPr>
              <a:t>Sandeep</a:t>
            </a:r>
            <a:r>
              <a:rPr lang="en-IN" sz="2800" b="1" dirty="0" smtClean="0">
                <a:solidFill>
                  <a:schemeClr val="accent6">
                    <a:lumMod val="50000"/>
                  </a:schemeClr>
                </a:solidFill>
                <a:latin typeface="Bell MT" pitchFamily="18" charset="0"/>
                <a:cs typeface="Akshar Unicode" pitchFamily="2" charset="0"/>
              </a:rPr>
              <a:t> </a:t>
            </a:r>
            <a:r>
              <a:rPr lang="en-IN" sz="2800" b="1" dirty="0" err="1" smtClean="0">
                <a:solidFill>
                  <a:schemeClr val="accent6">
                    <a:lumMod val="50000"/>
                  </a:schemeClr>
                </a:solidFill>
                <a:latin typeface="Bell MT" pitchFamily="18" charset="0"/>
                <a:cs typeface="Akshar Unicode" pitchFamily="2" charset="0"/>
              </a:rPr>
              <a:t>Salunke</a:t>
            </a:r>
            <a:r>
              <a:rPr lang="en-IN" sz="2800" b="1" dirty="0" smtClean="0">
                <a:solidFill>
                  <a:schemeClr val="accent6">
                    <a:lumMod val="50000"/>
                  </a:schemeClr>
                </a:solidFill>
                <a:latin typeface="Bell MT" pitchFamily="18" charset="0"/>
                <a:cs typeface="Akshar Unicode" pitchFamily="2" charset="0"/>
              </a:rPr>
              <a:t> </a:t>
            </a:r>
          </a:p>
          <a:p>
            <a:pPr algn="l"/>
            <a:r>
              <a:rPr lang="en-IN" sz="2800" b="1" dirty="0" smtClean="0">
                <a:solidFill>
                  <a:schemeClr val="accent6">
                    <a:lumMod val="50000"/>
                  </a:schemeClr>
                </a:solidFill>
                <a:latin typeface="Bell MT" pitchFamily="18" charset="0"/>
                <a:cs typeface="Akshar Unicode" pitchFamily="2" charset="0"/>
              </a:rPr>
              <a:t>     (Cohort Enlighten)</a:t>
            </a:r>
            <a:endParaRPr lang="en-IN" sz="2800" b="1" dirty="0">
              <a:solidFill>
                <a:schemeClr val="accent6">
                  <a:lumMod val="50000"/>
                </a:schemeClr>
              </a:solidFill>
              <a:latin typeface="Bell MT" pitchFamily="18" charset="0"/>
              <a:cs typeface="Akshar Unicode" pitchFamily="2"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08104" y="3429000"/>
            <a:ext cx="3362382" cy="1891340"/>
          </a:xfrm>
          <a:prstGeom prst="ellipse">
            <a:avLst/>
          </a:prstGeom>
          <a:ln>
            <a:noFill/>
          </a:ln>
          <a:effectLst>
            <a:softEdge rad="112500"/>
          </a:effectLst>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44408" y="0"/>
            <a:ext cx="899591" cy="764704"/>
          </a:xfrm>
          <a:prstGeom prst="rect">
            <a:avLst/>
          </a:prstGeom>
        </p:spPr>
      </p:pic>
    </p:spTree>
    <p:extLst>
      <p:ext uri="{BB962C8B-B14F-4D97-AF65-F5344CB8AC3E}">
        <p14:creationId xmlns:p14="http://schemas.microsoft.com/office/powerpoint/2010/main" val="26466371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52736"/>
            <a:ext cx="4644008" cy="3672408"/>
          </a:xfrm>
        </p:spPr>
      </p:pic>
      <p:sp>
        <p:nvSpPr>
          <p:cNvPr id="3" name="Title 2"/>
          <p:cNvSpPr>
            <a:spLocks noGrp="1"/>
          </p:cNvSpPr>
          <p:nvPr>
            <p:ph type="title"/>
          </p:nvPr>
        </p:nvSpPr>
        <p:spPr>
          <a:xfrm>
            <a:off x="-3827" y="188640"/>
            <a:ext cx="8964488" cy="720080"/>
          </a:xfrm>
        </p:spPr>
        <p:txBody>
          <a:bodyPr>
            <a:normAutofit/>
          </a:bodyPr>
          <a:lstStyle/>
          <a:p>
            <a:pPr algn="ctr"/>
            <a:r>
              <a:rPr lang="en-IN" sz="3200" u="sng" dirty="0">
                <a:solidFill>
                  <a:schemeClr val="accent3"/>
                </a:solidFill>
                <a:latin typeface="Algerian" pitchFamily="82" charset="0"/>
              </a:rPr>
              <a:t>Exploratory Data Analysis(EDA)</a:t>
            </a:r>
            <a:endParaRPr lang="en-IN" sz="3200" u="sng" dirty="0"/>
          </a:p>
        </p:txBody>
      </p:sp>
      <p:sp>
        <p:nvSpPr>
          <p:cNvPr id="5" name="Rectangle 4"/>
          <p:cNvSpPr/>
          <p:nvPr/>
        </p:nvSpPr>
        <p:spPr>
          <a:xfrm>
            <a:off x="0" y="4725144"/>
            <a:ext cx="9144000" cy="1631216"/>
          </a:xfrm>
          <a:prstGeom prst="rect">
            <a:avLst/>
          </a:prstGeom>
        </p:spPr>
        <p:txBody>
          <a:bodyPr wrap="square">
            <a:spAutoFit/>
          </a:bodyPr>
          <a:lstStyle/>
          <a:p>
            <a:r>
              <a:rPr lang="en-IN" sz="2000" b="1" dirty="0" smtClean="0">
                <a:latin typeface="Arial Unicode MS" pitchFamily="34" charset="-128"/>
                <a:ea typeface="Arial Unicode MS" pitchFamily="34" charset="-128"/>
                <a:cs typeface="Arial Unicode MS" pitchFamily="34" charset="-128"/>
              </a:rPr>
              <a:t>Conclusion - </a:t>
            </a:r>
          </a:p>
          <a:p>
            <a:pPr marL="342900" indent="-342900" algn="ctr">
              <a:buFont typeface="Wingdings" pitchFamily="2" charset="2"/>
              <a:buChar char="§"/>
            </a:pPr>
            <a:r>
              <a:rPr lang="en-IN" sz="2000" dirty="0" smtClean="0">
                <a:latin typeface="Arial Unicode MS" pitchFamily="34" charset="-128"/>
                <a:ea typeface="Arial Unicode MS" pitchFamily="34" charset="-128"/>
                <a:cs typeface="Arial Unicode MS" pitchFamily="34" charset="-128"/>
              </a:rPr>
              <a:t>BB(bed </a:t>
            </a:r>
            <a:r>
              <a:rPr lang="en-IN" sz="2000" dirty="0">
                <a:latin typeface="Arial Unicode MS" pitchFamily="34" charset="-128"/>
                <a:ea typeface="Arial Unicode MS" pitchFamily="34" charset="-128"/>
                <a:cs typeface="Arial Unicode MS" pitchFamily="34" charset="-128"/>
              </a:rPr>
              <a:t>&amp; </a:t>
            </a:r>
            <a:r>
              <a:rPr lang="en-IN" sz="2000" dirty="0" err="1">
                <a:latin typeface="Arial Unicode MS" pitchFamily="34" charset="-128"/>
                <a:ea typeface="Arial Unicode MS" pitchFamily="34" charset="-128"/>
                <a:cs typeface="Arial Unicode MS" pitchFamily="34" charset="-128"/>
              </a:rPr>
              <a:t>Beakfast</a:t>
            </a:r>
            <a:r>
              <a:rPr lang="en-IN" sz="2000" dirty="0">
                <a:latin typeface="Arial Unicode MS" pitchFamily="34" charset="-128"/>
                <a:ea typeface="Arial Unicode MS" pitchFamily="34" charset="-128"/>
                <a:cs typeface="Arial Unicode MS" pitchFamily="34" charset="-128"/>
              </a:rPr>
              <a:t> ) is the most </a:t>
            </a:r>
            <a:r>
              <a:rPr lang="en-IN" sz="2000" dirty="0" err="1">
                <a:latin typeface="Arial Unicode MS" pitchFamily="34" charset="-128"/>
                <a:ea typeface="Arial Unicode MS" pitchFamily="34" charset="-128"/>
                <a:cs typeface="Arial Unicode MS" pitchFamily="34" charset="-128"/>
              </a:rPr>
              <a:t>preffered</a:t>
            </a:r>
            <a:r>
              <a:rPr lang="en-IN" sz="2000" dirty="0">
                <a:latin typeface="Arial Unicode MS" pitchFamily="34" charset="-128"/>
                <a:ea typeface="Arial Unicode MS" pitchFamily="34" charset="-128"/>
                <a:cs typeface="Arial Unicode MS" pitchFamily="34" charset="-128"/>
              </a:rPr>
              <a:t> type of meal by the guests.</a:t>
            </a:r>
          </a:p>
          <a:p>
            <a:pPr marL="342900" indent="-342900" algn="ctr">
              <a:buFont typeface="Wingdings" pitchFamily="2" charset="2"/>
              <a:buChar char="§"/>
            </a:pPr>
            <a:r>
              <a:rPr lang="en-IN" sz="2000" dirty="0">
                <a:latin typeface="Arial Unicode MS" pitchFamily="34" charset="-128"/>
                <a:ea typeface="Arial Unicode MS" pitchFamily="34" charset="-128"/>
                <a:cs typeface="Arial Unicode MS" pitchFamily="34" charset="-128"/>
              </a:rPr>
              <a:t>Full board (FB) is least </a:t>
            </a:r>
            <a:r>
              <a:rPr lang="en-IN" sz="2000" dirty="0" err="1">
                <a:latin typeface="Arial Unicode MS" pitchFamily="34" charset="-128"/>
                <a:ea typeface="Arial Unicode MS" pitchFamily="34" charset="-128"/>
                <a:cs typeface="Arial Unicode MS" pitchFamily="34" charset="-128"/>
              </a:rPr>
              <a:t>preffered</a:t>
            </a:r>
            <a:r>
              <a:rPr lang="en-IN" sz="2000" dirty="0">
                <a:latin typeface="Arial Unicode MS" pitchFamily="34" charset="-128"/>
                <a:ea typeface="Arial Unicode MS" pitchFamily="34" charset="-128"/>
                <a:cs typeface="Arial Unicode MS" pitchFamily="34" charset="-128"/>
              </a:rPr>
              <a:t>.</a:t>
            </a:r>
          </a:p>
          <a:p>
            <a:pPr marL="342900" indent="-342900" algn="ctr">
              <a:buFont typeface="Wingdings" pitchFamily="2" charset="2"/>
              <a:buChar char="§"/>
            </a:pPr>
            <a:r>
              <a:rPr lang="en-IN" sz="2000" dirty="0">
                <a:latin typeface="Arial Unicode MS" pitchFamily="34" charset="-128"/>
                <a:ea typeface="Arial Unicode MS" pitchFamily="34" charset="-128"/>
                <a:cs typeface="Arial Unicode MS" pitchFamily="34" charset="-128"/>
              </a:rPr>
              <a:t>HB and SC are equally preferred.</a:t>
            </a:r>
          </a:p>
          <a:p>
            <a:endParaRPr lang="en-IN" sz="2000" dirty="0">
              <a:latin typeface="Arial Unicode MS" pitchFamily="34" charset="-128"/>
              <a:ea typeface="Arial Unicode MS" pitchFamily="34" charset="-128"/>
              <a:cs typeface="Arial Unicode MS" pitchFamily="34" charset="-128"/>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8167" y="1040722"/>
            <a:ext cx="4345955" cy="3468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44408" y="0"/>
            <a:ext cx="899591" cy="764704"/>
          </a:xfrm>
          <a:prstGeom prst="rect">
            <a:avLst/>
          </a:prstGeom>
        </p:spPr>
      </p:pic>
    </p:spTree>
    <p:extLst>
      <p:ext uri="{BB962C8B-B14F-4D97-AF65-F5344CB8AC3E}">
        <p14:creationId xmlns:p14="http://schemas.microsoft.com/office/powerpoint/2010/main" val="1995746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50431" y="768810"/>
            <a:ext cx="4322668" cy="3456384"/>
          </a:xfrm>
        </p:spPr>
      </p:pic>
      <p:sp>
        <p:nvSpPr>
          <p:cNvPr id="3" name="Title 2"/>
          <p:cNvSpPr>
            <a:spLocks noGrp="1"/>
          </p:cNvSpPr>
          <p:nvPr>
            <p:ph type="title"/>
          </p:nvPr>
        </p:nvSpPr>
        <p:spPr>
          <a:xfrm>
            <a:off x="-51500" y="17778"/>
            <a:ext cx="9036496" cy="778098"/>
          </a:xfrm>
        </p:spPr>
        <p:txBody>
          <a:bodyPr>
            <a:normAutofit/>
          </a:bodyPr>
          <a:lstStyle/>
          <a:p>
            <a:r>
              <a:rPr lang="en-IN" sz="3200" u="sng" dirty="0">
                <a:solidFill>
                  <a:schemeClr val="accent3"/>
                </a:solidFill>
                <a:latin typeface="Algerian" pitchFamily="82" charset="0"/>
              </a:rPr>
              <a:t>Exploratory Data Analysis(EDA)</a:t>
            </a:r>
            <a:endParaRPr lang="en-IN" sz="3200" u="sng"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54" y="692696"/>
            <a:ext cx="4479505" cy="3384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63397" y="4102822"/>
            <a:ext cx="9036496" cy="2554545"/>
          </a:xfrm>
          <a:prstGeom prst="rect">
            <a:avLst/>
          </a:prstGeom>
        </p:spPr>
        <p:txBody>
          <a:bodyPr wrap="square">
            <a:spAutoFit/>
          </a:bodyPr>
          <a:lstStyle/>
          <a:p>
            <a:r>
              <a:rPr lang="en-US" sz="2000" b="1" dirty="0" smtClean="0"/>
              <a:t>Conclusion</a:t>
            </a:r>
            <a:r>
              <a:rPr lang="en-US" sz="2000" dirty="0" smtClean="0"/>
              <a:t> – </a:t>
            </a:r>
          </a:p>
          <a:p>
            <a:pPr marL="285750" indent="-285750">
              <a:buFont typeface="Wingdings" pitchFamily="2" charset="2"/>
              <a:buChar char="§"/>
            </a:pPr>
            <a:r>
              <a:rPr lang="en-US" sz="2000" dirty="0" smtClean="0"/>
              <a:t>Here </a:t>
            </a:r>
            <a:r>
              <a:rPr lang="en-US" sz="2000" dirty="0"/>
              <a:t>we can see that the most of guest are making reservation through </a:t>
            </a:r>
            <a:r>
              <a:rPr lang="en-US" sz="2000" dirty="0" smtClean="0"/>
              <a:t>Online TA </a:t>
            </a:r>
            <a:r>
              <a:rPr lang="en-US" sz="2000" dirty="0"/>
              <a:t>channels which is travel agency and tour operator. </a:t>
            </a:r>
            <a:r>
              <a:rPr lang="en-US" sz="2000" dirty="0" smtClean="0"/>
              <a:t>•</a:t>
            </a:r>
          </a:p>
          <a:p>
            <a:pPr marL="285750" indent="-285750">
              <a:buFont typeface="Wingdings" pitchFamily="2" charset="2"/>
              <a:buChar char="§"/>
            </a:pPr>
            <a:r>
              <a:rPr lang="en-US" sz="2000" dirty="0" smtClean="0"/>
              <a:t> </a:t>
            </a:r>
            <a:r>
              <a:rPr lang="en-US" sz="2000" dirty="0"/>
              <a:t>Channel which is mostly used for early booking of hotels is also </a:t>
            </a:r>
            <a:r>
              <a:rPr lang="en-US" sz="2000" dirty="0" smtClean="0"/>
              <a:t>online TA and TA/TO.</a:t>
            </a:r>
          </a:p>
          <a:p>
            <a:pPr marL="285750" indent="-285750">
              <a:buFont typeface="Wingdings" pitchFamily="2" charset="2"/>
              <a:buChar char="§"/>
            </a:pPr>
            <a:r>
              <a:rPr lang="en-IN" sz="2000" dirty="0"/>
              <a:t>Country PRT has highest count value.</a:t>
            </a:r>
          </a:p>
          <a:p>
            <a:pPr marL="285750" indent="-285750">
              <a:buFont typeface="Wingdings" pitchFamily="2" charset="2"/>
              <a:buChar char="§"/>
            </a:pPr>
            <a:endParaRPr lang="en-IN" sz="2000" dirty="0"/>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7750" y="0"/>
            <a:ext cx="1186249" cy="764704"/>
          </a:xfrm>
          <a:prstGeom prst="rect">
            <a:avLst/>
          </a:prstGeom>
        </p:spPr>
      </p:pic>
    </p:spTree>
    <p:extLst>
      <p:ext uri="{BB962C8B-B14F-4D97-AF65-F5344CB8AC3E}">
        <p14:creationId xmlns:p14="http://schemas.microsoft.com/office/powerpoint/2010/main" val="245479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0" y="836712"/>
            <a:ext cx="4499992" cy="3703641"/>
          </a:xfrm>
        </p:spPr>
      </p:pic>
      <p:sp>
        <p:nvSpPr>
          <p:cNvPr id="3" name="Title 2"/>
          <p:cNvSpPr>
            <a:spLocks noGrp="1"/>
          </p:cNvSpPr>
          <p:nvPr>
            <p:ph type="title"/>
          </p:nvPr>
        </p:nvSpPr>
        <p:spPr>
          <a:xfrm>
            <a:off x="1256" y="5421"/>
            <a:ext cx="8686800" cy="975307"/>
          </a:xfrm>
        </p:spPr>
        <p:txBody>
          <a:bodyPr>
            <a:normAutofit/>
          </a:bodyPr>
          <a:lstStyle/>
          <a:p>
            <a:pPr algn="ctr"/>
            <a:r>
              <a:rPr lang="en-IN" sz="3200" u="sng" dirty="0">
                <a:solidFill>
                  <a:schemeClr val="accent3"/>
                </a:solidFill>
                <a:latin typeface="Algerian" pitchFamily="82" charset="0"/>
              </a:rPr>
              <a:t>Exploratory Data Analysis(EDA)</a:t>
            </a:r>
            <a:endParaRPr lang="en-IN" sz="3200" u="sng"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24744"/>
            <a:ext cx="4211960" cy="3360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0" y="4812591"/>
            <a:ext cx="9036496" cy="1569660"/>
          </a:xfrm>
          <a:prstGeom prst="rect">
            <a:avLst/>
          </a:prstGeom>
        </p:spPr>
        <p:txBody>
          <a:bodyPr wrap="square">
            <a:spAutoFit/>
          </a:bodyPr>
          <a:lstStyle/>
          <a:p>
            <a:r>
              <a:rPr lang="en-US" sz="2400" b="1" dirty="0" smtClean="0"/>
              <a:t>Conclusion – </a:t>
            </a:r>
          </a:p>
          <a:p>
            <a:pPr marL="285750" indent="-285750">
              <a:buFont typeface="Wingdings" pitchFamily="2" charset="2"/>
              <a:buChar char="§"/>
            </a:pPr>
            <a:r>
              <a:rPr lang="en-US" sz="2400" dirty="0" smtClean="0"/>
              <a:t>No </a:t>
            </a:r>
            <a:r>
              <a:rPr lang="en-US" sz="2400" dirty="0"/>
              <a:t>deposit most </a:t>
            </a:r>
            <a:r>
              <a:rPr lang="en-US" sz="2400" dirty="0" err="1"/>
              <a:t>preffered</a:t>
            </a:r>
            <a:r>
              <a:rPr lang="en-US" sz="2400" dirty="0"/>
              <a:t> by </a:t>
            </a:r>
            <a:r>
              <a:rPr lang="en-US" sz="2400" dirty="0" smtClean="0"/>
              <a:t>people</a:t>
            </a:r>
          </a:p>
          <a:p>
            <a:pPr marL="285750" indent="-285750">
              <a:buFont typeface="Wingdings" pitchFamily="2" charset="2"/>
              <a:buChar char="§"/>
            </a:pPr>
            <a:r>
              <a:rPr lang="en-US" sz="2400" dirty="0"/>
              <a:t>Transient type of customer is most visit to hotel</a:t>
            </a:r>
          </a:p>
          <a:p>
            <a:pPr marL="285750" indent="-285750">
              <a:buFont typeface="Wingdings" pitchFamily="2" charset="2"/>
              <a:buChar char="§"/>
            </a:pPr>
            <a:endParaRPr lang="en-US" sz="2400" dirty="0"/>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72400" y="0"/>
            <a:ext cx="971599" cy="764704"/>
          </a:xfrm>
          <a:prstGeom prst="rect">
            <a:avLst/>
          </a:prstGeom>
        </p:spPr>
      </p:pic>
    </p:spTree>
    <p:extLst>
      <p:ext uri="{BB962C8B-B14F-4D97-AF65-F5344CB8AC3E}">
        <p14:creationId xmlns:p14="http://schemas.microsoft.com/office/powerpoint/2010/main" val="3983644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504" y="1023160"/>
            <a:ext cx="4752528" cy="3601820"/>
          </a:xfrm>
        </p:spPr>
      </p:pic>
      <p:sp>
        <p:nvSpPr>
          <p:cNvPr id="3" name="Title 2"/>
          <p:cNvSpPr>
            <a:spLocks noGrp="1"/>
          </p:cNvSpPr>
          <p:nvPr>
            <p:ph type="title"/>
          </p:nvPr>
        </p:nvSpPr>
        <p:spPr>
          <a:xfrm>
            <a:off x="19003" y="68859"/>
            <a:ext cx="8441429" cy="767853"/>
          </a:xfrm>
        </p:spPr>
        <p:txBody>
          <a:bodyPr>
            <a:normAutofit/>
          </a:bodyPr>
          <a:lstStyle/>
          <a:p>
            <a:pPr algn="ctr"/>
            <a:r>
              <a:rPr lang="en-IN" sz="3200" u="sng" dirty="0">
                <a:solidFill>
                  <a:schemeClr val="accent3"/>
                </a:solidFill>
                <a:latin typeface="Algerian" pitchFamily="82" charset="0"/>
              </a:rPr>
              <a:t>Exploratory Data Analysis(EDA)</a:t>
            </a:r>
            <a:endParaRPr lang="en-IN" sz="3200" u="sng" dirty="0"/>
          </a:p>
        </p:txBody>
      </p:sp>
      <p:sp>
        <p:nvSpPr>
          <p:cNvPr id="6" name="Rectangle 5"/>
          <p:cNvSpPr/>
          <p:nvPr/>
        </p:nvSpPr>
        <p:spPr>
          <a:xfrm>
            <a:off x="0" y="4797152"/>
            <a:ext cx="9036496" cy="1323439"/>
          </a:xfrm>
          <a:prstGeom prst="rect">
            <a:avLst/>
          </a:prstGeom>
        </p:spPr>
        <p:txBody>
          <a:bodyPr wrap="square">
            <a:spAutoFit/>
          </a:bodyPr>
          <a:lstStyle/>
          <a:p>
            <a:r>
              <a:rPr lang="en-US" sz="2000" b="1" dirty="0" smtClean="0">
                <a:latin typeface="Arial Unicode MS" pitchFamily="34" charset="-128"/>
                <a:ea typeface="Arial Unicode MS" pitchFamily="34" charset="-128"/>
                <a:cs typeface="Arial Unicode MS" pitchFamily="34" charset="-128"/>
              </a:rPr>
              <a:t>Conclusion – </a:t>
            </a:r>
          </a:p>
          <a:p>
            <a:pPr marL="285750" indent="-285750">
              <a:buFont typeface="Wingdings" pitchFamily="2" charset="2"/>
              <a:buChar char="§"/>
            </a:pPr>
            <a:r>
              <a:rPr lang="en-US" sz="2000" dirty="0"/>
              <a:t>Around 60% bookings are for City hotel and 40% bookings are for Resort hotel. </a:t>
            </a:r>
            <a:endParaRPr lang="en-US" sz="2000" dirty="0" smtClean="0"/>
          </a:p>
          <a:p>
            <a:pPr marL="285750" indent="-285750">
              <a:buFont typeface="Wingdings" pitchFamily="2" charset="2"/>
              <a:buChar char="§"/>
            </a:pPr>
            <a:r>
              <a:rPr lang="en-US" sz="2000" dirty="0"/>
              <a:t>The Percentage of both of hotels have repeated guests is 96.8</a:t>
            </a:r>
            <a:r>
              <a:rPr lang="en-US" sz="2000" dirty="0" smtClean="0"/>
              <a:t>%</a:t>
            </a:r>
            <a:r>
              <a:rPr lang="en-US" sz="2000" b="1" dirty="0">
                <a:latin typeface="Arial Unicode MS" pitchFamily="34" charset="-128"/>
                <a:ea typeface="Arial Unicode MS" pitchFamily="34" charset="-128"/>
                <a:cs typeface="Arial Unicode MS" pitchFamily="34" charset="-128"/>
              </a:rPr>
              <a:t> </a:t>
            </a:r>
            <a:r>
              <a:rPr lang="en-US" sz="2000" b="1" dirty="0" smtClean="0">
                <a:latin typeface="Arial Unicode MS" pitchFamily="34" charset="-128"/>
                <a:ea typeface="Arial Unicode MS" pitchFamily="34" charset="-128"/>
                <a:cs typeface="Arial Unicode MS" pitchFamily="34" charset="-128"/>
              </a:rPr>
              <a:t>.</a:t>
            </a:r>
            <a:endParaRPr lang="en-US" sz="200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6275" y="1052736"/>
            <a:ext cx="4032448" cy="36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7750" y="0"/>
            <a:ext cx="1186249" cy="764704"/>
          </a:xfrm>
          <a:prstGeom prst="rect">
            <a:avLst/>
          </a:prstGeom>
        </p:spPr>
      </p:pic>
    </p:spTree>
    <p:extLst>
      <p:ext uri="{BB962C8B-B14F-4D97-AF65-F5344CB8AC3E}">
        <p14:creationId xmlns:p14="http://schemas.microsoft.com/office/powerpoint/2010/main" val="31387794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55743" y="896582"/>
            <a:ext cx="4406951" cy="3481708"/>
          </a:xfrm>
        </p:spPr>
      </p:pic>
      <p:sp>
        <p:nvSpPr>
          <p:cNvPr id="3" name="Title 2"/>
          <p:cNvSpPr>
            <a:spLocks noGrp="1"/>
          </p:cNvSpPr>
          <p:nvPr>
            <p:ph type="title"/>
          </p:nvPr>
        </p:nvSpPr>
        <p:spPr>
          <a:xfrm>
            <a:off x="-12357" y="188640"/>
            <a:ext cx="9036496" cy="778098"/>
          </a:xfrm>
        </p:spPr>
        <p:txBody>
          <a:bodyPr>
            <a:normAutofit/>
          </a:bodyPr>
          <a:lstStyle/>
          <a:p>
            <a:pPr algn="ctr"/>
            <a:r>
              <a:rPr lang="en-IN" sz="3200" u="sng" dirty="0">
                <a:solidFill>
                  <a:schemeClr val="accent3"/>
                </a:solidFill>
                <a:latin typeface="Algerian" pitchFamily="82" charset="0"/>
              </a:rPr>
              <a:t>Exploratory Data Analysis(EDA)</a:t>
            </a:r>
            <a:endParaRPr lang="en-IN" sz="3200" u="sng" dirty="0"/>
          </a:p>
        </p:txBody>
      </p:sp>
      <p:sp>
        <p:nvSpPr>
          <p:cNvPr id="5" name="Rectangle 4"/>
          <p:cNvSpPr/>
          <p:nvPr/>
        </p:nvSpPr>
        <p:spPr>
          <a:xfrm>
            <a:off x="-17000" y="4365104"/>
            <a:ext cx="9161000" cy="1569660"/>
          </a:xfrm>
          <a:prstGeom prst="rect">
            <a:avLst/>
          </a:prstGeom>
        </p:spPr>
        <p:txBody>
          <a:bodyPr wrap="square">
            <a:spAutoFit/>
          </a:bodyPr>
          <a:lstStyle/>
          <a:p>
            <a:r>
              <a:rPr lang="en-IN" sz="2400" b="1" dirty="0" smtClean="0">
                <a:latin typeface="Arial Unicode MS" pitchFamily="34" charset="-128"/>
                <a:ea typeface="Arial Unicode MS" pitchFamily="34" charset="-128"/>
                <a:cs typeface="Arial Unicode MS" pitchFamily="34" charset="-128"/>
              </a:rPr>
              <a:t>Conclusion – </a:t>
            </a:r>
          </a:p>
          <a:p>
            <a:pPr marL="342900" indent="-342900">
              <a:buFont typeface="Wingdings" pitchFamily="2" charset="2"/>
              <a:buChar char="§"/>
            </a:pPr>
            <a:r>
              <a:rPr lang="en-IN" sz="2400" dirty="0" smtClean="0">
                <a:latin typeface="Arial Unicode MS" pitchFamily="34" charset="-128"/>
                <a:ea typeface="Arial Unicode MS" pitchFamily="34" charset="-128"/>
                <a:cs typeface="Arial Unicode MS" pitchFamily="34" charset="-128"/>
              </a:rPr>
              <a:t>City </a:t>
            </a:r>
            <a:r>
              <a:rPr lang="en-IN" sz="2400" dirty="0">
                <a:latin typeface="Arial Unicode MS" pitchFamily="34" charset="-128"/>
                <a:ea typeface="Arial Unicode MS" pitchFamily="34" charset="-128"/>
                <a:cs typeface="Arial Unicode MS" pitchFamily="34" charset="-128"/>
              </a:rPr>
              <a:t>hotel has maximum </a:t>
            </a:r>
            <a:r>
              <a:rPr lang="en-IN" sz="2400" dirty="0" err="1" smtClean="0">
                <a:latin typeface="Arial Unicode MS" pitchFamily="34" charset="-128"/>
                <a:ea typeface="Arial Unicode MS" pitchFamily="34" charset="-128"/>
                <a:cs typeface="Arial Unicode MS" pitchFamily="34" charset="-128"/>
              </a:rPr>
              <a:t>adr</a:t>
            </a:r>
            <a:r>
              <a:rPr lang="en-IN" sz="2400" dirty="0" smtClean="0">
                <a:latin typeface="Arial Unicode MS" pitchFamily="34" charset="-128"/>
                <a:ea typeface="Arial Unicode MS" pitchFamily="34" charset="-128"/>
                <a:cs typeface="Arial Unicode MS" pitchFamily="34" charset="-128"/>
              </a:rPr>
              <a:t> </a:t>
            </a:r>
            <a:r>
              <a:rPr lang="en-IN" sz="2400" dirty="0">
                <a:latin typeface="Arial Unicode MS" pitchFamily="34" charset="-128"/>
                <a:ea typeface="Arial Unicode MS" pitchFamily="34" charset="-128"/>
                <a:cs typeface="Arial Unicode MS" pitchFamily="34" charset="-128"/>
              </a:rPr>
              <a:t>than resort </a:t>
            </a:r>
            <a:r>
              <a:rPr lang="en-IN" sz="2400" dirty="0" smtClean="0">
                <a:latin typeface="Arial Unicode MS" pitchFamily="34" charset="-128"/>
                <a:ea typeface="Arial Unicode MS" pitchFamily="34" charset="-128"/>
                <a:cs typeface="Arial Unicode MS" pitchFamily="34" charset="-128"/>
              </a:rPr>
              <a:t>Hotel</a:t>
            </a:r>
          </a:p>
          <a:p>
            <a:pPr marL="342900" indent="-342900">
              <a:buFont typeface="Wingdings" pitchFamily="2" charset="2"/>
              <a:buChar char="§"/>
            </a:pPr>
            <a:r>
              <a:rPr lang="en-US" sz="2400" dirty="0" err="1">
                <a:latin typeface="Arial Unicode MS" pitchFamily="34" charset="-128"/>
                <a:ea typeface="Arial Unicode MS" pitchFamily="34" charset="-128"/>
                <a:cs typeface="Arial Unicode MS" pitchFamily="34" charset="-128"/>
              </a:rPr>
              <a:t>Avg</a:t>
            </a:r>
            <a:r>
              <a:rPr lang="en-US" sz="2400" dirty="0">
                <a:latin typeface="Arial Unicode MS" pitchFamily="34" charset="-128"/>
                <a:ea typeface="Arial Unicode MS" pitchFamily="34" charset="-128"/>
                <a:cs typeface="Arial Unicode MS" pitchFamily="34" charset="-128"/>
              </a:rPr>
              <a:t> </a:t>
            </a:r>
            <a:r>
              <a:rPr lang="en-US" sz="2400" dirty="0" err="1">
                <a:latin typeface="Arial Unicode MS" pitchFamily="34" charset="-128"/>
                <a:ea typeface="Arial Unicode MS" pitchFamily="34" charset="-128"/>
                <a:cs typeface="Arial Unicode MS" pitchFamily="34" charset="-128"/>
              </a:rPr>
              <a:t>adr</a:t>
            </a:r>
            <a:r>
              <a:rPr lang="en-US" sz="2400" dirty="0">
                <a:latin typeface="Arial Unicode MS" pitchFamily="34" charset="-128"/>
                <a:ea typeface="Arial Unicode MS" pitchFamily="34" charset="-128"/>
                <a:cs typeface="Arial Unicode MS" pitchFamily="34" charset="-128"/>
              </a:rPr>
              <a:t> of Resort hotel is slightly lower than that of City hotel. Hence, City hotel seems to be making slightly more revenue.</a:t>
            </a:r>
            <a:endParaRPr lang="en-IN" sz="2400" dirty="0">
              <a:latin typeface="Arial Unicode MS" pitchFamily="34" charset="-128"/>
              <a:ea typeface="Arial Unicode MS" pitchFamily="34" charset="-128"/>
              <a:cs typeface="Arial Unicode MS" pitchFamily="34" charset="-128"/>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21" y="908720"/>
            <a:ext cx="4487416" cy="3382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44408" y="0"/>
            <a:ext cx="899591" cy="764704"/>
          </a:xfrm>
          <a:prstGeom prst="rect">
            <a:avLst/>
          </a:prstGeom>
        </p:spPr>
      </p:pic>
    </p:spTree>
    <p:extLst>
      <p:ext uri="{BB962C8B-B14F-4D97-AF65-F5344CB8AC3E}">
        <p14:creationId xmlns:p14="http://schemas.microsoft.com/office/powerpoint/2010/main" val="11530344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04047" y="851715"/>
            <a:ext cx="4163279" cy="3297365"/>
          </a:xfrm>
        </p:spPr>
      </p:pic>
      <p:sp>
        <p:nvSpPr>
          <p:cNvPr id="3" name="Title 2"/>
          <p:cNvSpPr>
            <a:spLocks noGrp="1"/>
          </p:cNvSpPr>
          <p:nvPr>
            <p:ph type="title"/>
          </p:nvPr>
        </p:nvSpPr>
        <p:spPr>
          <a:xfrm>
            <a:off x="0" y="188640"/>
            <a:ext cx="9036496" cy="864096"/>
          </a:xfrm>
        </p:spPr>
        <p:txBody>
          <a:bodyPr>
            <a:normAutofit/>
          </a:bodyPr>
          <a:lstStyle/>
          <a:p>
            <a:r>
              <a:rPr lang="en-IN" sz="3600" u="sng" dirty="0">
                <a:solidFill>
                  <a:schemeClr val="accent3"/>
                </a:solidFill>
                <a:latin typeface="Algerian" pitchFamily="82" charset="0"/>
              </a:rPr>
              <a:t>Exploratory Data Analysis(EDA)</a:t>
            </a:r>
            <a:endParaRPr lang="en-IN" sz="3600" u="sng" dirty="0"/>
          </a:p>
        </p:txBody>
      </p:sp>
      <p:sp>
        <p:nvSpPr>
          <p:cNvPr id="5" name="Rectangle 4"/>
          <p:cNvSpPr/>
          <p:nvPr/>
        </p:nvSpPr>
        <p:spPr>
          <a:xfrm>
            <a:off x="-16562" y="1772816"/>
            <a:ext cx="9160562" cy="3785652"/>
          </a:xfrm>
          <a:prstGeom prst="rect">
            <a:avLst/>
          </a:prstGeom>
        </p:spPr>
        <p:txBody>
          <a:bodyPr wrap="square">
            <a:spAutoFit/>
          </a:bodyPr>
          <a:lstStyle/>
          <a:p>
            <a:endParaRPr lang="en-US" sz="2400" b="1" dirty="0" smtClean="0">
              <a:latin typeface="Arial Unicode MS" pitchFamily="34" charset="-128"/>
              <a:ea typeface="Arial Unicode MS" pitchFamily="34" charset="-128"/>
              <a:cs typeface="Arial Unicode MS" pitchFamily="34" charset="-128"/>
            </a:endParaRPr>
          </a:p>
          <a:p>
            <a:endParaRPr lang="en-US" sz="2400" b="1" dirty="0">
              <a:latin typeface="Arial Unicode MS" pitchFamily="34" charset="-128"/>
              <a:ea typeface="Arial Unicode MS" pitchFamily="34" charset="-128"/>
              <a:cs typeface="Arial Unicode MS" pitchFamily="34" charset="-128"/>
            </a:endParaRPr>
          </a:p>
          <a:p>
            <a:endParaRPr lang="en-US" sz="2400" b="1" dirty="0" smtClean="0">
              <a:latin typeface="Arial Unicode MS" pitchFamily="34" charset="-128"/>
              <a:ea typeface="Arial Unicode MS" pitchFamily="34" charset="-128"/>
              <a:cs typeface="Arial Unicode MS" pitchFamily="34" charset="-128"/>
            </a:endParaRPr>
          </a:p>
          <a:p>
            <a:endParaRPr lang="en-US" sz="2400" b="1" dirty="0">
              <a:latin typeface="Arial Unicode MS" pitchFamily="34" charset="-128"/>
              <a:ea typeface="Arial Unicode MS" pitchFamily="34" charset="-128"/>
              <a:cs typeface="Arial Unicode MS" pitchFamily="34" charset="-128"/>
            </a:endParaRPr>
          </a:p>
          <a:p>
            <a:endParaRPr lang="en-US" sz="2400" b="1" dirty="0" smtClean="0">
              <a:latin typeface="Arial Unicode MS" pitchFamily="34" charset="-128"/>
              <a:ea typeface="Arial Unicode MS" pitchFamily="34" charset="-128"/>
              <a:cs typeface="Arial Unicode MS" pitchFamily="34" charset="-128"/>
            </a:endParaRPr>
          </a:p>
          <a:p>
            <a:endParaRPr lang="en-US" sz="2400" b="1" dirty="0">
              <a:latin typeface="Arial Unicode MS" pitchFamily="34" charset="-128"/>
              <a:ea typeface="Arial Unicode MS" pitchFamily="34" charset="-128"/>
              <a:cs typeface="Arial Unicode MS" pitchFamily="34" charset="-128"/>
            </a:endParaRPr>
          </a:p>
          <a:p>
            <a:endParaRPr lang="en-US" sz="2400" b="1" dirty="0" smtClean="0">
              <a:latin typeface="Arial Unicode MS" pitchFamily="34" charset="-128"/>
              <a:ea typeface="Arial Unicode MS" pitchFamily="34" charset="-128"/>
              <a:cs typeface="Arial Unicode MS" pitchFamily="34" charset="-128"/>
            </a:endParaRPr>
          </a:p>
          <a:p>
            <a:r>
              <a:rPr lang="en-US" sz="2400" b="1" dirty="0" smtClean="0">
                <a:latin typeface="Arial Unicode MS" pitchFamily="34" charset="-128"/>
                <a:ea typeface="Arial Unicode MS" pitchFamily="34" charset="-128"/>
                <a:cs typeface="Arial Unicode MS" pitchFamily="34" charset="-128"/>
              </a:rPr>
              <a:t>Conclusion -</a:t>
            </a:r>
          </a:p>
          <a:p>
            <a:r>
              <a:rPr lang="en-US" sz="2400" dirty="0" smtClean="0">
                <a:latin typeface="Arial Unicode MS" pitchFamily="34" charset="-128"/>
                <a:ea typeface="Arial Unicode MS" pitchFamily="34" charset="-128"/>
                <a:cs typeface="Arial Unicode MS" pitchFamily="34" charset="-128"/>
              </a:rPr>
              <a:t>City </a:t>
            </a:r>
            <a:r>
              <a:rPr lang="en-US" sz="2400" dirty="0">
                <a:latin typeface="Arial Unicode MS" pitchFamily="34" charset="-128"/>
                <a:ea typeface="Arial Unicode MS" pitchFamily="34" charset="-128"/>
                <a:cs typeface="Arial Unicode MS" pitchFamily="34" charset="-128"/>
              </a:rPr>
              <a:t>Hotel have the Highest percentage of cancellation of bookings</a:t>
            </a:r>
          </a:p>
        </p:txBody>
      </p:sp>
      <p:pic>
        <p:nvPicPr>
          <p:cNvPr id="6"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513" y="836712"/>
            <a:ext cx="4752528" cy="3456384"/>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44408" y="0"/>
            <a:ext cx="899591" cy="764704"/>
          </a:xfrm>
          <a:prstGeom prst="rect">
            <a:avLst/>
          </a:prstGeom>
        </p:spPr>
      </p:pic>
    </p:spTree>
    <p:extLst>
      <p:ext uri="{BB962C8B-B14F-4D97-AF65-F5344CB8AC3E}">
        <p14:creationId xmlns:p14="http://schemas.microsoft.com/office/powerpoint/2010/main" val="34837275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95936" y="2540098"/>
            <a:ext cx="5075505" cy="4268205"/>
          </a:xfrm>
        </p:spPr>
      </p:pic>
      <p:sp>
        <p:nvSpPr>
          <p:cNvPr id="3" name="Title 2"/>
          <p:cNvSpPr>
            <a:spLocks noGrp="1"/>
          </p:cNvSpPr>
          <p:nvPr>
            <p:ph type="title"/>
          </p:nvPr>
        </p:nvSpPr>
        <p:spPr>
          <a:xfrm>
            <a:off x="0" y="188640"/>
            <a:ext cx="9036496" cy="792088"/>
          </a:xfrm>
        </p:spPr>
        <p:txBody>
          <a:bodyPr>
            <a:normAutofit/>
          </a:bodyPr>
          <a:lstStyle/>
          <a:p>
            <a:r>
              <a:rPr lang="en-IN" sz="3600" u="sng" dirty="0">
                <a:solidFill>
                  <a:schemeClr val="accent3"/>
                </a:solidFill>
                <a:latin typeface="Algerian" pitchFamily="82" charset="0"/>
              </a:rPr>
              <a:t>Exploratory Data Analysis(EDA)</a:t>
            </a:r>
            <a:endParaRPr lang="en-IN" sz="3600" u="sng"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36712"/>
            <a:ext cx="3940175" cy="340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4067944" y="908720"/>
            <a:ext cx="5076056" cy="1631216"/>
          </a:xfrm>
          <a:prstGeom prst="rect">
            <a:avLst/>
          </a:prstGeom>
        </p:spPr>
        <p:txBody>
          <a:bodyPr wrap="square">
            <a:spAutoFit/>
          </a:bodyPr>
          <a:lstStyle/>
          <a:p>
            <a:r>
              <a:rPr lang="en-US" sz="2000" b="1" dirty="0" smtClean="0"/>
              <a:t>Conclusion –</a:t>
            </a:r>
          </a:p>
          <a:p>
            <a:pPr marL="285750" indent="-285750">
              <a:buFont typeface="Wingdings" pitchFamily="2" charset="2"/>
              <a:buChar char="§"/>
            </a:pPr>
            <a:r>
              <a:rPr lang="en-US" sz="2000" dirty="0" smtClean="0"/>
              <a:t>From </a:t>
            </a:r>
            <a:r>
              <a:rPr lang="en-US" sz="2000" dirty="0"/>
              <a:t>the month of July to August the number of bookings increased and in August, City Hotel got most number of guests</a:t>
            </a:r>
            <a:r>
              <a:rPr lang="en-US" dirty="0"/>
              <a:t>.</a:t>
            </a:r>
            <a:endParaRPr lang="en-IN" dirty="0"/>
          </a:p>
        </p:txBody>
      </p:sp>
      <p:sp>
        <p:nvSpPr>
          <p:cNvPr id="5" name="Rectangle 4"/>
          <p:cNvSpPr/>
          <p:nvPr/>
        </p:nvSpPr>
        <p:spPr>
          <a:xfrm>
            <a:off x="32865" y="4581128"/>
            <a:ext cx="3907310" cy="707886"/>
          </a:xfrm>
          <a:prstGeom prst="rect">
            <a:avLst/>
          </a:prstGeom>
        </p:spPr>
        <p:txBody>
          <a:bodyPr wrap="square">
            <a:spAutoFit/>
          </a:bodyPr>
          <a:lstStyle/>
          <a:p>
            <a:pPr marL="285750" indent="-285750">
              <a:buFont typeface="Wingdings" pitchFamily="2" charset="2"/>
              <a:buChar char="§"/>
            </a:pPr>
            <a:r>
              <a:rPr lang="en-US" sz="2000" dirty="0"/>
              <a:t>2016 Year have the highest bookings</a:t>
            </a: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44408" y="0"/>
            <a:ext cx="899591" cy="764704"/>
          </a:xfrm>
          <a:prstGeom prst="rect">
            <a:avLst/>
          </a:prstGeom>
        </p:spPr>
      </p:pic>
    </p:spTree>
    <p:extLst>
      <p:ext uri="{BB962C8B-B14F-4D97-AF65-F5344CB8AC3E}">
        <p14:creationId xmlns:p14="http://schemas.microsoft.com/office/powerpoint/2010/main" val="42257434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4682107"/>
            <a:ext cx="9144000" cy="1440160"/>
          </a:xfrm>
        </p:spPr>
        <p:txBody>
          <a:bodyPr>
            <a:normAutofit fontScale="92500" lnSpcReduction="20000"/>
          </a:bodyPr>
          <a:lstStyle/>
          <a:p>
            <a:pPr marL="109728" indent="0">
              <a:buNone/>
            </a:pPr>
            <a:r>
              <a:rPr lang="en-IN" sz="3100" b="1" dirty="0" smtClean="0"/>
              <a:t>Conclusion –</a:t>
            </a:r>
          </a:p>
          <a:p>
            <a:pPr>
              <a:buFont typeface="Wingdings" pitchFamily="2" charset="2"/>
              <a:buChar char="§"/>
            </a:pPr>
            <a:r>
              <a:rPr lang="en-IN" sz="2600" dirty="0" smtClean="0"/>
              <a:t>The </a:t>
            </a:r>
            <a:r>
              <a:rPr lang="en-IN" sz="2600" dirty="0"/>
              <a:t>graph shows agent no. 9 has maximum number of bookings and Agent number 8 </a:t>
            </a:r>
            <a:r>
              <a:rPr lang="en-IN" sz="2600" dirty="0" smtClean="0"/>
              <a:t>has </a:t>
            </a:r>
            <a:r>
              <a:rPr lang="en-IN" sz="2600" dirty="0"/>
              <a:t>lowest number of bookings</a:t>
            </a:r>
          </a:p>
          <a:p>
            <a:pPr marL="109728" indent="0">
              <a:buNone/>
            </a:pPr>
            <a:endParaRPr lang="en-IN" dirty="0"/>
          </a:p>
        </p:txBody>
      </p:sp>
      <p:sp>
        <p:nvSpPr>
          <p:cNvPr id="3" name="Title 2"/>
          <p:cNvSpPr>
            <a:spLocks noGrp="1"/>
          </p:cNvSpPr>
          <p:nvPr>
            <p:ph type="title"/>
          </p:nvPr>
        </p:nvSpPr>
        <p:spPr>
          <a:xfrm>
            <a:off x="21298" y="188640"/>
            <a:ext cx="9001000" cy="706090"/>
          </a:xfrm>
        </p:spPr>
        <p:txBody>
          <a:bodyPr>
            <a:normAutofit/>
          </a:bodyPr>
          <a:lstStyle/>
          <a:p>
            <a:r>
              <a:rPr lang="en-IN" sz="3600" u="sng" dirty="0">
                <a:solidFill>
                  <a:schemeClr val="accent3"/>
                </a:solidFill>
                <a:latin typeface="Algerian" pitchFamily="82" charset="0"/>
              </a:rPr>
              <a:t>Exploratory Data Analysis(EDA)</a:t>
            </a:r>
            <a:endParaRPr lang="en-IN" sz="3600" u="sng"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86407"/>
            <a:ext cx="8964488" cy="369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44408" y="0"/>
            <a:ext cx="899591" cy="764704"/>
          </a:xfrm>
          <a:prstGeom prst="rect">
            <a:avLst/>
          </a:prstGeom>
        </p:spPr>
      </p:pic>
    </p:spTree>
    <p:extLst>
      <p:ext uri="{BB962C8B-B14F-4D97-AF65-F5344CB8AC3E}">
        <p14:creationId xmlns:p14="http://schemas.microsoft.com/office/powerpoint/2010/main" val="16162049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95862" y="1484784"/>
            <a:ext cx="4948138" cy="4435224"/>
          </a:xfrm>
        </p:spPr>
      </p:pic>
      <p:sp>
        <p:nvSpPr>
          <p:cNvPr id="3" name="Title 2"/>
          <p:cNvSpPr>
            <a:spLocks noGrp="1"/>
          </p:cNvSpPr>
          <p:nvPr>
            <p:ph type="title"/>
          </p:nvPr>
        </p:nvSpPr>
        <p:spPr>
          <a:xfrm>
            <a:off x="0" y="116632"/>
            <a:ext cx="9144000" cy="922114"/>
          </a:xfrm>
        </p:spPr>
        <p:txBody>
          <a:bodyPr>
            <a:normAutofit/>
          </a:bodyPr>
          <a:lstStyle/>
          <a:p>
            <a:r>
              <a:rPr lang="en-IN" sz="3600" u="sng" dirty="0" smtClean="0">
                <a:solidFill>
                  <a:schemeClr val="accent3"/>
                </a:solidFill>
                <a:latin typeface="Algerian" pitchFamily="82" charset="0"/>
              </a:rPr>
              <a:t>Exploratory Data Analysis(EDA</a:t>
            </a:r>
            <a:r>
              <a:rPr lang="en-IN" sz="3600" u="sng" dirty="0">
                <a:solidFill>
                  <a:schemeClr val="accent3"/>
                </a:solidFill>
                <a:latin typeface="Algerian" pitchFamily="82" charset="0"/>
              </a:rPr>
              <a:t>)</a:t>
            </a:r>
          </a:p>
        </p:txBody>
      </p:sp>
      <p:sp>
        <p:nvSpPr>
          <p:cNvPr id="5" name="Rectangle 4"/>
          <p:cNvSpPr/>
          <p:nvPr/>
        </p:nvSpPr>
        <p:spPr>
          <a:xfrm>
            <a:off x="-41654" y="1916832"/>
            <a:ext cx="4148861" cy="2308324"/>
          </a:xfrm>
          <a:prstGeom prst="rect">
            <a:avLst/>
          </a:prstGeom>
        </p:spPr>
        <p:txBody>
          <a:bodyPr wrap="square">
            <a:spAutoFit/>
          </a:bodyPr>
          <a:lstStyle/>
          <a:p>
            <a:pPr marL="342900" indent="-342900">
              <a:buFont typeface="Wingdings" pitchFamily="2" charset="2"/>
              <a:buChar char="q"/>
            </a:pPr>
            <a:r>
              <a:rPr lang="en-US" sz="2400" b="1" dirty="0" smtClean="0">
                <a:latin typeface="Arial Unicode MS" pitchFamily="34" charset="-128"/>
                <a:ea typeface="Arial Unicode MS" pitchFamily="34" charset="-128"/>
                <a:cs typeface="Arial Unicode MS" pitchFamily="34" charset="-128"/>
              </a:rPr>
              <a:t>Conclusion: </a:t>
            </a:r>
          </a:p>
          <a:p>
            <a:r>
              <a:rPr lang="en-US" sz="2400" dirty="0" smtClean="0">
                <a:latin typeface="Arial Unicode MS" pitchFamily="34" charset="-128"/>
                <a:ea typeface="Arial Unicode MS" pitchFamily="34" charset="-128"/>
                <a:cs typeface="Arial Unicode MS" pitchFamily="34" charset="-128"/>
              </a:rPr>
              <a:t>Waiting </a:t>
            </a:r>
            <a:r>
              <a:rPr lang="en-US" sz="2400" dirty="0">
                <a:latin typeface="Arial Unicode MS" pitchFamily="34" charset="-128"/>
                <a:ea typeface="Arial Unicode MS" pitchFamily="34" charset="-128"/>
                <a:cs typeface="Arial Unicode MS" pitchFamily="34" charset="-128"/>
              </a:rPr>
              <a:t>time period for City hotel is high as compared to resort hotels. That means city hotels are much busier than Resort hotels.</a:t>
            </a:r>
            <a:endParaRPr lang="en-IN" sz="2400" dirty="0">
              <a:latin typeface="Arial Unicode MS" pitchFamily="34" charset="-128"/>
              <a:ea typeface="Arial Unicode MS" pitchFamily="34" charset="-128"/>
              <a:cs typeface="Arial Unicode MS" pitchFamily="34" charset="-128"/>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44408" y="0"/>
            <a:ext cx="899591" cy="764704"/>
          </a:xfrm>
          <a:prstGeom prst="rect">
            <a:avLst/>
          </a:prstGeom>
        </p:spPr>
      </p:pic>
    </p:spTree>
    <p:extLst>
      <p:ext uri="{BB962C8B-B14F-4D97-AF65-F5344CB8AC3E}">
        <p14:creationId xmlns:p14="http://schemas.microsoft.com/office/powerpoint/2010/main" val="27478353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88640"/>
            <a:ext cx="9144000" cy="792088"/>
          </a:xfrm>
        </p:spPr>
        <p:txBody>
          <a:bodyPr>
            <a:normAutofit/>
          </a:bodyPr>
          <a:lstStyle/>
          <a:p>
            <a:r>
              <a:rPr lang="en-IN" sz="3600" u="sng" dirty="0">
                <a:solidFill>
                  <a:schemeClr val="accent3"/>
                </a:solidFill>
                <a:latin typeface="Algerian" pitchFamily="82" charset="0"/>
              </a:rPr>
              <a:t>Exploratory Data Analysis(EDA)</a:t>
            </a:r>
            <a:endParaRPr lang="en-IN" sz="3600" u="sng"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7504" y="1196752"/>
            <a:ext cx="8712968" cy="3711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07504" y="5163289"/>
            <a:ext cx="8712968" cy="830997"/>
          </a:xfrm>
          <a:prstGeom prst="rect">
            <a:avLst/>
          </a:prstGeom>
        </p:spPr>
        <p:txBody>
          <a:bodyPr wrap="square">
            <a:spAutoFit/>
          </a:bodyPr>
          <a:lstStyle/>
          <a:p>
            <a:r>
              <a:rPr lang="en-US" sz="2400" b="1" dirty="0" smtClean="0"/>
              <a:t>Conclusion</a:t>
            </a:r>
            <a:r>
              <a:rPr lang="en-US" sz="2400" dirty="0" smtClean="0"/>
              <a:t> – </a:t>
            </a:r>
          </a:p>
          <a:p>
            <a:pPr marL="285750" indent="-285750">
              <a:buFont typeface="Wingdings" pitchFamily="2" charset="2"/>
              <a:buChar char="§"/>
            </a:pPr>
            <a:r>
              <a:rPr lang="en-US" sz="2400" dirty="0" smtClean="0"/>
              <a:t>17th </a:t>
            </a:r>
            <a:r>
              <a:rPr lang="en-US" sz="2400" dirty="0"/>
              <a:t>day of month is most visited by the guests.</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44408" y="0"/>
            <a:ext cx="899591" cy="764704"/>
          </a:xfrm>
          <a:prstGeom prst="rect">
            <a:avLst/>
          </a:prstGeom>
        </p:spPr>
      </p:pic>
    </p:spTree>
    <p:extLst>
      <p:ext uri="{BB962C8B-B14F-4D97-AF65-F5344CB8AC3E}">
        <p14:creationId xmlns:p14="http://schemas.microsoft.com/office/powerpoint/2010/main" val="1415099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7504" y="908720"/>
            <a:ext cx="8928992" cy="5320480"/>
          </a:xfrm>
        </p:spPr>
        <p:txBody>
          <a:bodyPr>
            <a:normAutofit/>
          </a:bodyPr>
          <a:lstStyle/>
          <a:p>
            <a:pPr>
              <a:buFont typeface="Wingdings" pitchFamily="2" charset="2"/>
              <a:buChar char="q"/>
            </a:pPr>
            <a:r>
              <a:rPr lang="en-US" sz="2400" dirty="0" smtClean="0">
                <a:latin typeface="Arial Unicode MS" pitchFamily="34" charset="-128"/>
                <a:ea typeface="Arial Unicode MS" pitchFamily="34" charset="-128"/>
                <a:cs typeface="Arial Unicode MS" pitchFamily="34" charset="-128"/>
              </a:rPr>
              <a:t>For </a:t>
            </a:r>
            <a:r>
              <a:rPr lang="en-US" sz="2400" dirty="0">
                <a:latin typeface="Arial Unicode MS" pitchFamily="34" charset="-128"/>
                <a:ea typeface="Arial Unicode MS" pitchFamily="34" charset="-128"/>
                <a:cs typeface="Arial Unicode MS" pitchFamily="34" charset="-128"/>
              </a:rPr>
              <a:t>this project we will be analyzing Hotel Booking data. This data set contains booking information for a city hotel and a resort hotel, and includes information such as when the booking was made, length of stay, the number of adults, children, and/or babies, and the number of available parking spaces. </a:t>
            </a:r>
            <a:endParaRPr lang="en-US" sz="2400" dirty="0" smtClean="0">
              <a:latin typeface="Arial Unicode MS" pitchFamily="34" charset="-128"/>
              <a:ea typeface="Arial Unicode MS" pitchFamily="34" charset="-128"/>
              <a:cs typeface="Arial Unicode MS" pitchFamily="34" charset="-128"/>
            </a:endParaRPr>
          </a:p>
          <a:p>
            <a:pPr>
              <a:buFont typeface="Wingdings" pitchFamily="2" charset="2"/>
              <a:buChar char="q"/>
            </a:pPr>
            <a:r>
              <a:rPr lang="en-US" sz="2400" dirty="0" smtClean="0">
                <a:latin typeface="Arial Unicode MS" pitchFamily="34" charset="-128"/>
                <a:ea typeface="Arial Unicode MS" pitchFamily="34" charset="-128"/>
                <a:cs typeface="Arial Unicode MS" pitchFamily="34" charset="-128"/>
              </a:rPr>
              <a:t>Hotel </a:t>
            </a:r>
            <a:r>
              <a:rPr lang="en-US" sz="2400" dirty="0">
                <a:latin typeface="Arial Unicode MS" pitchFamily="34" charset="-128"/>
                <a:ea typeface="Arial Unicode MS" pitchFamily="34" charset="-128"/>
                <a:cs typeface="Arial Unicode MS" pitchFamily="34" charset="-128"/>
              </a:rPr>
              <a:t>industry is a very volatile industry and the bookings depends on above factors and many more. </a:t>
            </a:r>
            <a:endParaRPr lang="en-US" sz="2400" dirty="0" smtClean="0">
              <a:latin typeface="Arial Unicode MS" pitchFamily="34" charset="-128"/>
              <a:ea typeface="Arial Unicode MS" pitchFamily="34" charset="-128"/>
              <a:cs typeface="Arial Unicode MS" pitchFamily="34" charset="-128"/>
            </a:endParaRPr>
          </a:p>
          <a:p>
            <a:pPr>
              <a:buFont typeface="Wingdings" pitchFamily="2" charset="2"/>
              <a:buChar char="q"/>
            </a:pPr>
            <a:r>
              <a:rPr lang="en-US" sz="2400" dirty="0" smtClean="0">
                <a:latin typeface="Arial Unicode MS" pitchFamily="34" charset="-128"/>
                <a:ea typeface="Arial Unicode MS" pitchFamily="34" charset="-128"/>
                <a:cs typeface="Arial Unicode MS" pitchFamily="34" charset="-128"/>
              </a:rPr>
              <a:t> The </a:t>
            </a:r>
            <a:r>
              <a:rPr lang="en-US" sz="2400" dirty="0">
                <a:latin typeface="Arial Unicode MS" pitchFamily="34" charset="-128"/>
                <a:ea typeface="Arial Unicode MS" pitchFamily="34" charset="-128"/>
                <a:cs typeface="Arial Unicode MS" pitchFamily="34" charset="-128"/>
              </a:rPr>
              <a:t>main objective behind this project is to explore and analyze data to discover important factors that govern the bookings and give insights to hotel management ,which can perform various campaigns to boost the business and performance.</a:t>
            </a:r>
            <a:endParaRPr lang="en-IN" sz="2400" dirty="0">
              <a:latin typeface="Arial Unicode MS" pitchFamily="34" charset="-128"/>
              <a:ea typeface="Arial Unicode MS" pitchFamily="34" charset="-128"/>
              <a:cs typeface="Arial Unicode MS" pitchFamily="34" charset="-128"/>
            </a:endParaRPr>
          </a:p>
        </p:txBody>
      </p:sp>
      <p:sp>
        <p:nvSpPr>
          <p:cNvPr id="3" name="Title 2"/>
          <p:cNvSpPr>
            <a:spLocks noGrp="1"/>
          </p:cNvSpPr>
          <p:nvPr>
            <p:ph type="title"/>
          </p:nvPr>
        </p:nvSpPr>
        <p:spPr>
          <a:xfrm>
            <a:off x="457200" y="274638"/>
            <a:ext cx="8229600" cy="274042"/>
          </a:xfrm>
        </p:spPr>
        <p:txBody>
          <a:bodyPr>
            <a:noAutofit/>
          </a:bodyPr>
          <a:lstStyle/>
          <a:p>
            <a:r>
              <a:rPr lang="en-IN" sz="3600" u="sng" dirty="0" smtClean="0">
                <a:solidFill>
                  <a:schemeClr val="accent4"/>
                </a:solidFill>
                <a:latin typeface="Algerian" pitchFamily="82" charset="0"/>
              </a:rPr>
              <a:t>PROBLEM STATEMENT</a:t>
            </a:r>
            <a:endParaRPr lang="en-IN" sz="3600" u="sng" dirty="0">
              <a:solidFill>
                <a:schemeClr val="accent4"/>
              </a:solidFill>
              <a:latin typeface="Algerian" pitchFamily="82"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44408" y="0"/>
            <a:ext cx="899591" cy="764704"/>
          </a:xfrm>
          <a:prstGeom prst="rect">
            <a:avLst/>
          </a:prstGeom>
        </p:spPr>
      </p:pic>
    </p:spTree>
    <p:extLst>
      <p:ext uri="{BB962C8B-B14F-4D97-AF65-F5344CB8AC3E}">
        <p14:creationId xmlns:p14="http://schemas.microsoft.com/office/powerpoint/2010/main" val="15214947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3528" y="1628800"/>
            <a:ext cx="7772400" cy="1512168"/>
          </a:xfrm>
        </p:spPr>
        <p:txBody>
          <a:bodyPr>
            <a:norm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IN" sz="6000"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Algerian" pitchFamily="82" charset="0"/>
              </a:rPr>
              <a:t>THANK YOU…!! </a:t>
            </a:r>
            <a:endParaRPr lang="en-IN" sz="6000" i="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Algerian" pitchFamily="82" charset="0"/>
            </a:endParaRPr>
          </a:p>
        </p:txBody>
      </p:sp>
      <p:sp>
        <p:nvSpPr>
          <p:cNvPr id="3" name="Subtitle 2"/>
          <p:cNvSpPr>
            <a:spLocks noGrp="1"/>
          </p:cNvSpPr>
          <p:nvPr>
            <p:ph type="subTitle" idx="1"/>
          </p:nvPr>
        </p:nvSpPr>
        <p:spPr/>
        <p:txBody>
          <a:bodyPr/>
          <a:lstStyle/>
          <a:p>
            <a:endParaRPr lang="en-IN"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44408" y="0"/>
            <a:ext cx="899591" cy="764704"/>
          </a:xfrm>
          <a:prstGeom prst="rect">
            <a:avLst/>
          </a:prstGeom>
        </p:spPr>
      </p:pic>
    </p:spTree>
    <p:extLst>
      <p:ext uri="{BB962C8B-B14F-4D97-AF65-F5344CB8AC3E}">
        <p14:creationId xmlns:p14="http://schemas.microsoft.com/office/powerpoint/2010/main" val="3207731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54" y="3645024"/>
            <a:ext cx="8696131" cy="2307712"/>
          </a:xfrm>
        </p:spPr>
        <p:txBody>
          <a:bodyPr>
            <a:normAutofit fontScale="85000" lnSpcReduction="10000"/>
          </a:bodyPr>
          <a:lstStyle/>
          <a:p>
            <a:pPr marL="109728" indent="0">
              <a:buNone/>
            </a:pPr>
            <a:r>
              <a:rPr lang="en-US" sz="2400" dirty="0" smtClean="0">
                <a:latin typeface="Arial Unicode MS" pitchFamily="34" charset="-128"/>
                <a:ea typeface="Arial Unicode MS" pitchFamily="34" charset="-128"/>
                <a:cs typeface="Arial Unicode MS" pitchFamily="34" charset="-128"/>
              </a:rPr>
              <a:t>EDA </a:t>
            </a:r>
            <a:r>
              <a:rPr lang="en-US" sz="2400" dirty="0">
                <a:latin typeface="Arial Unicode MS" pitchFamily="34" charset="-128"/>
                <a:ea typeface="Arial Unicode MS" pitchFamily="34" charset="-128"/>
                <a:cs typeface="Arial Unicode MS" pitchFamily="34" charset="-128"/>
              </a:rPr>
              <a:t>will be divided into following 3 analysis. </a:t>
            </a:r>
            <a:endParaRPr lang="en-US" sz="2400" dirty="0" smtClean="0">
              <a:latin typeface="Arial Unicode MS" pitchFamily="34" charset="-128"/>
              <a:ea typeface="Arial Unicode MS" pitchFamily="34" charset="-128"/>
              <a:cs typeface="Arial Unicode MS" pitchFamily="34" charset="-128"/>
            </a:endParaRPr>
          </a:p>
          <a:p>
            <a:pPr marL="109728" indent="0">
              <a:buNone/>
            </a:pPr>
            <a:r>
              <a:rPr lang="en-US" sz="2400" dirty="0" smtClean="0">
                <a:latin typeface="Arial Unicode MS" pitchFamily="34" charset="-128"/>
                <a:ea typeface="Arial Unicode MS" pitchFamily="34" charset="-128"/>
                <a:cs typeface="Arial Unicode MS" pitchFamily="34" charset="-128"/>
              </a:rPr>
              <a:t>1</a:t>
            </a:r>
            <a:r>
              <a:rPr lang="en-US" sz="2400" dirty="0">
                <a:latin typeface="Arial Unicode MS" pitchFamily="34" charset="-128"/>
                <a:ea typeface="Arial Unicode MS" pitchFamily="34" charset="-128"/>
                <a:cs typeface="Arial Unicode MS" pitchFamily="34" charset="-128"/>
              </a:rPr>
              <a:t>) </a:t>
            </a:r>
            <a:r>
              <a:rPr lang="en-US" sz="2400" dirty="0" err="1">
                <a:latin typeface="Arial Unicode MS" pitchFamily="34" charset="-128"/>
                <a:ea typeface="Arial Unicode MS" pitchFamily="34" charset="-128"/>
                <a:cs typeface="Arial Unicode MS" pitchFamily="34" charset="-128"/>
              </a:rPr>
              <a:t>Univariate</a:t>
            </a:r>
            <a:r>
              <a:rPr lang="en-US" sz="2400" dirty="0">
                <a:latin typeface="Arial Unicode MS" pitchFamily="34" charset="-128"/>
                <a:ea typeface="Arial Unicode MS" pitchFamily="34" charset="-128"/>
                <a:cs typeface="Arial Unicode MS" pitchFamily="34" charset="-128"/>
              </a:rPr>
              <a:t> analysis: </a:t>
            </a:r>
            <a:r>
              <a:rPr lang="en-US" sz="2400" dirty="0" err="1">
                <a:latin typeface="Arial Unicode MS" pitchFamily="34" charset="-128"/>
                <a:ea typeface="Arial Unicode MS" pitchFamily="34" charset="-128"/>
                <a:cs typeface="Arial Unicode MS" pitchFamily="34" charset="-128"/>
              </a:rPr>
              <a:t>Univariate</a:t>
            </a:r>
            <a:r>
              <a:rPr lang="en-US" sz="2400" dirty="0">
                <a:latin typeface="Arial Unicode MS" pitchFamily="34" charset="-128"/>
                <a:ea typeface="Arial Unicode MS" pitchFamily="34" charset="-128"/>
                <a:cs typeface="Arial Unicode MS" pitchFamily="34" charset="-128"/>
              </a:rPr>
              <a:t> analysis is the simplest of the three analyses where the data you are analyzing is only one variable</a:t>
            </a:r>
            <a:r>
              <a:rPr lang="en-US" sz="2400" dirty="0" smtClean="0">
                <a:latin typeface="Arial Unicode MS" pitchFamily="34" charset="-128"/>
                <a:ea typeface="Arial Unicode MS" pitchFamily="34" charset="-128"/>
                <a:cs typeface="Arial Unicode MS" pitchFamily="34" charset="-128"/>
              </a:rPr>
              <a:t>.</a:t>
            </a:r>
          </a:p>
          <a:p>
            <a:pPr marL="109728" indent="0">
              <a:buNone/>
            </a:pPr>
            <a:r>
              <a:rPr lang="en-US" sz="2400" dirty="0" smtClean="0">
                <a:latin typeface="Arial Unicode MS" pitchFamily="34" charset="-128"/>
                <a:ea typeface="Arial Unicode MS" pitchFamily="34" charset="-128"/>
                <a:cs typeface="Arial Unicode MS" pitchFamily="34" charset="-128"/>
              </a:rPr>
              <a:t> </a:t>
            </a:r>
            <a:r>
              <a:rPr lang="en-US" sz="2400" dirty="0">
                <a:latin typeface="Arial Unicode MS" pitchFamily="34" charset="-128"/>
                <a:ea typeface="Arial Unicode MS" pitchFamily="34" charset="-128"/>
                <a:cs typeface="Arial Unicode MS" pitchFamily="34" charset="-128"/>
              </a:rPr>
              <a:t>2) Bivariate analysis: Bivariate analysis is where you are comparing two variables to study their relationships. </a:t>
            </a:r>
            <a:endParaRPr lang="en-US" sz="2400" dirty="0" smtClean="0">
              <a:latin typeface="Arial Unicode MS" pitchFamily="34" charset="-128"/>
              <a:ea typeface="Arial Unicode MS" pitchFamily="34" charset="-128"/>
              <a:cs typeface="Arial Unicode MS" pitchFamily="34" charset="-128"/>
            </a:endParaRPr>
          </a:p>
          <a:p>
            <a:pPr marL="109728" indent="0">
              <a:buNone/>
            </a:pPr>
            <a:r>
              <a:rPr lang="en-US" sz="2400" dirty="0" smtClean="0">
                <a:latin typeface="Arial Unicode MS" pitchFamily="34" charset="-128"/>
                <a:ea typeface="Arial Unicode MS" pitchFamily="34" charset="-128"/>
                <a:cs typeface="Arial Unicode MS" pitchFamily="34" charset="-128"/>
              </a:rPr>
              <a:t>3</a:t>
            </a:r>
            <a:r>
              <a:rPr lang="en-US" sz="2400" dirty="0">
                <a:latin typeface="Arial Unicode MS" pitchFamily="34" charset="-128"/>
                <a:ea typeface="Arial Unicode MS" pitchFamily="34" charset="-128"/>
                <a:cs typeface="Arial Unicode MS" pitchFamily="34" charset="-128"/>
              </a:rPr>
              <a:t>) Multivariate </a:t>
            </a:r>
            <a:r>
              <a:rPr lang="en-US" sz="2400" dirty="0" err="1">
                <a:latin typeface="Arial Unicode MS" pitchFamily="34" charset="-128"/>
                <a:ea typeface="Arial Unicode MS" pitchFamily="34" charset="-128"/>
                <a:cs typeface="Arial Unicode MS" pitchFamily="34" charset="-128"/>
              </a:rPr>
              <a:t>anlysis</a:t>
            </a:r>
            <a:r>
              <a:rPr lang="en-US" sz="2400" dirty="0">
                <a:latin typeface="Arial Unicode MS" pitchFamily="34" charset="-128"/>
                <a:ea typeface="Arial Unicode MS" pitchFamily="34" charset="-128"/>
                <a:cs typeface="Arial Unicode MS" pitchFamily="34" charset="-128"/>
              </a:rPr>
              <a:t>: Multivariate analysis is similar to Bivariate analysis but you are comparing more than two variables.</a:t>
            </a:r>
            <a:endParaRPr lang="en-IN" sz="2400" dirty="0">
              <a:latin typeface="Arial Unicode MS" pitchFamily="34" charset="-128"/>
              <a:ea typeface="Arial Unicode MS" pitchFamily="34" charset="-128"/>
              <a:cs typeface="Arial Unicode MS" pitchFamily="34" charset="-128"/>
            </a:endParaRPr>
          </a:p>
        </p:txBody>
      </p:sp>
      <p:sp>
        <p:nvSpPr>
          <p:cNvPr id="3" name="Title 2"/>
          <p:cNvSpPr>
            <a:spLocks noGrp="1"/>
          </p:cNvSpPr>
          <p:nvPr>
            <p:ph type="title"/>
          </p:nvPr>
        </p:nvSpPr>
        <p:spPr>
          <a:xfrm>
            <a:off x="179512" y="24747"/>
            <a:ext cx="8229600" cy="739958"/>
          </a:xfrm>
        </p:spPr>
        <p:txBody>
          <a:bodyPr>
            <a:normAutofit/>
          </a:bodyPr>
          <a:lstStyle/>
          <a:p>
            <a:r>
              <a:rPr lang="en-IN" sz="4000" u="sng" dirty="0">
                <a:solidFill>
                  <a:schemeClr val="accent3"/>
                </a:solidFill>
                <a:latin typeface="Algerian" pitchFamily="82" charset="0"/>
              </a:rPr>
              <a:t> </a:t>
            </a:r>
            <a:r>
              <a:rPr lang="en-IN" sz="4000" u="sng" dirty="0" smtClean="0">
                <a:solidFill>
                  <a:schemeClr val="accent3"/>
                </a:solidFill>
                <a:latin typeface="Algerian" pitchFamily="82" charset="0"/>
              </a:rPr>
              <a:t>Work </a:t>
            </a:r>
            <a:r>
              <a:rPr lang="en-IN" sz="4000" u="sng" dirty="0">
                <a:solidFill>
                  <a:schemeClr val="accent3"/>
                </a:solidFill>
                <a:latin typeface="Algerian" pitchFamily="82" charset="0"/>
              </a:rPr>
              <a:t>Flow : </a:t>
            </a:r>
          </a:p>
        </p:txBody>
      </p:sp>
      <p:sp>
        <p:nvSpPr>
          <p:cNvPr id="4" name="Rectangle 3"/>
          <p:cNvSpPr/>
          <p:nvPr/>
        </p:nvSpPr>
        <p:spPr>
          <a:xfrm>
            <a:off x="107504" y="980728"/>
            <a:ext cx="7848872" cy="369332"/>
          </a:xfrm>
          <a:prstGeom prst="rect">
            <a:avLst/>
          </a:prstGeom>
        </p:spPr>
        <p:txBody>
          <a:bodyPr wrap="square">
            <a:spAutoFit/>
          </a:bodyPr>
          <a:lstStyle/>
          <a:p>
            <a:pPr marL="109728" indent="0">
              <a:buNone/>
            </a:pPr>
            <a:r>
              <a:rPr lang="en-US" dirty="0">
                <a:latin typeface="Arial Unicode MS" pitchFamily="34" charset="-128"/>
                <a:ea typeface="Arial Unicode MS" pitchFamily="34" charset="-128"/>
                <a:cs typeface="Arial Unicode MS" pitchFamily="34" charset="-128"/>
              </a:rPr>
              <a:t>So we will divide our work flow into following 3 steps.</a:t>
            </a:r>
          </a:p>
        </p:txBody>
      </p:sp>
      <p:sp>
        <p:nvSpPr>
          <p:cNvPr id="9" name="Pentagon 8"/>
          <p:cNvSpPr/>
          <p:nvPr/>
        </p:nvSpPr>
        <p:spPr>
          <a:xfrm>
            <a:off x="251520" y="1700808"/>
            <a:ext cx="2592288" cy="1296144"/>
          </a:xfrm>
          <a:prstGeom prst="homePlat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smtClean="0"/>
              <a:t>Data Collection and Understanding </a:t>
            </a:r>
            <a:endParaRPr lang="en-IN" dirty="0"/>
          </a:p>
        </p:txBody>
      </p:sp>
      <p:sp>
        <p:nvSpPr>
          <p:cNvPr id="10" name="Pentagon 9"/>
          <p:cNvSpPr/>
          <p:nvPr/>
        </p:nvSpPr>
        <p:spPr>
          <a:xfrm>
            <a:off x="3275856" y="1700808"/>
            <a:ext cx="2664296" cy="1296144"/>
          </a:xfrm>
          <a:prstGeom prst="homePlat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Data Cleaning and Manipulation</a:t>
            </a:r>
          </a:p>
        </p:txBody>
      </p:sp>
      <p:sp>
        <p:nvSpPr>
          <p:cNvPr id="11" name="Pentagon 10"/>
          <p:cNvSpPr/>
          <p:nvPr/>
        </p:nvSpPr>
        <p:spPr>
          <a:xfrm>
            <a:off x="6372200" y="1700808"/>
            <a:ext cx="2520280" cy="1296144"/>
          </a:xfrm>
          <a:prstGeom prst="homePlat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Exploratory Data Analysis(EDA)</a:t>
            </a: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44408" y="0"/>
            <a:ext cx="899591" cy="764704"/>
          </a:xfrm>
          <a:prstGeom prst="rect">
            <a:avLst/>
          </a:prstGeom>
        </p:spPr>
      </p:pic>
    </p:spTree>
    <p:extLst>
      <p:ext uri="{BB962C8B-B14F-4D97-AF65-F5344CB8AC3E}">
        <p14:creationId xmlns:p14="http://schemas.microsoft.com/office/powerpoint/2010/main" val="2910594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980728"/>
            <a:ext cx="9036496" cy="5877272"/>
          </a:xfrm>
        </p:spPr>
        <p:txBody>
          <a:bodyPr>
            <a:noAutofit/>
          </a:bodyPr>
          <a:lstStyle/>
          <a:p>
            <a:pPr marL="109728" indent="0">
              <a:buNone/>
            </a:pPr>
            <a:r>
              <a:rPr lang="en-US" sz="2400" b="1" u="sng" dirty="0">
                <a:latin typeface="Arial" pitchFamily="34" charset="0"/>
                <a:cs typeface="Arial" pitchFamily="34" charset="0"/>
              </a:rPr>
              <a:t>Data Description</a:t>
            </a:r>
            <a:r>
              <a:rPr lang="en-US" sz="2400" b="1" dirty="0">
                <a:latin typeface="Arial" pitchFamily="34" charset="0"/>
                <a:cs typeface="Arial" pitchFamily="34" charset="0"/>
              </a:rPr>
              <a:t>: </a:t>
            </a:r>
            <a:endParaRPr lang="en-US" sz="2400" b="1" dirty="0" smtClean="0">
              <a:latin typeface="Arial" pitchFamily="34" charset="0"/>
              <a:cs typeface="Arial" pitchFamily="34" charset="0"/>
            </a:endParaRPr>
          </a:p>
          <a:p>
            <a:pPr marL="109728" indent="0">
              <a:buNone/>
            </a:pPr>
            <a:r>
              <a:rPr lang="en-US" sz="2000" b="1" dirty="0" smtClean="0">
                <a:latin typeface="Arial Unicode MS" pitchFamily="34" charset="-128"/>
                <a:ea typeface="Arial Unicode MS" pitchFamily="34" charset="-128"/>
                <a:cs typeface="Arial Unicode MS" pitchFamily="34" charset="-128"/>
              </a:rPr>
              <a:t>hotel :</a:t>
            </a:r>
            <a:r>
              <a:rPr lang="en-US" sz="2000" dirty="0" smtClean="0">
                <a:latin typeface="Arial Unicode MS" pitchFamily="34" charset="-128"/>
                <a:ea typeface="Arial Unicode MS" pitchFamily="34" charset="-128"/>
                <a:cs typeface="Arial Unicode MS" pitchFamily="34" charset="-128"/>
              </a:rPr>
              <a:t>Resort </a:t>
            </a:r>
            <a:r>
              <a:rPr lang="en-US" sz="2000" dirty="0">
                <a:latin typeface="Arial Unicode MS" pitchFamily="34" charset="-128"/>
                <a:ea typeface="Arial Unicode MS" pitchFamily="34" charset="-128"/>
                <a:cs typeface="Arial Unicode MS" pitchFamily="34" charset="-128"/>
              </a:rPr>
              <a:t>Hotel or City Hotel </a:t>
            </a:r>
            <a:endParaRPr lang="en-US" sz="2000" dirty="0" smtClean="0">
              <a:latin typeface="Arial Unicode MS" pitchFamily="34" charset="-128"/>
              <a:ea typeface="Arial Unicode MS" pitchFamily="34" charset="-128"/>
              <a:cs typeface="Arial Unicode MS" pitchFamily="34" charset="-128"/>
            </a:endParaRPr>
          </a:p>
          <a:p>
            <a:pPr marL="109728" indent="0">
              <a:buNone/>
            </a:pPr>
            <a:r>
              <a:rPr lang="en-US" sz="2000" b="1" dirty="0" err="1" smtClean="0">
                <a:latin typeface="Arial Unicode MS" pitchFamily="34" charset="-128"/>
                <a:ea typeface="Arial Unicode MS" pitchFamily="34" charset="-128"/>
                <a:cs typeface="Arial Unicode MS" pitchFamily="34" charset="-128"/>
              </a:rPr>
              <a:t>is_canceled</a:t>
            </a:r>
            <a:r>
              <a:rPr lang="en-US" sz="2000" b="1" dirty="0" smtClean="0">
                <a:latin typeface="Arial Unicode MS" pitchFamily="34" charset="-128"/>
                <a:ea typeface="Arial Unicode MS" pitchFamily="34" charset="-128"/>
                <a:cs typeface="Arial Unicode MS" pitchFamily="34" charset="-128"/>
              </a:rPr>
              <a:t> </a:t>
            </a:r>
            <a:r>
              <a:rPr lang="en-US" sz="2000" b="1" dirty="0">
                <a:latin typeface="Arial Unicode MS" pitchFamily="34" charset="-128"/>
                <a:ea typeface="Arial Unicode MS" pitchFamily="34" charset="-128"/>
                <a:cs typeface="Arial Unicode MS" pitchFamily="34" charset="-128"/>
              </a:rPr>
              <a:t>: </a:t>
            </a:r>
            <a:r>
              <a:rPr lang="en-US" sz="2000" dirty="0">
                <a:latin typeface="Arial Unicode MS" pitchFamily="34" charset="-128"/>
                <a:ea typeface="Arial Unicode MS" pitchFamily="34" charset="-128"/>
                <a:cs typeface="Arial Unicode MS" pitchFamily="34" charset="-128"/>
              </a:rPr>
              <a:t>Value indicating if the booking was canceled (1) or not (0) </a:t>
            </a:r>
          </a:p>
          <a:p>
            <a:pPr marL="109728" indent="0">
              <a:buNone/>
            </a:pPr>
            <a:r>
              <a:rPr lang="en-US" sz="2000" b="1" dirty="0" err="1" smtClean="0">
                <a:latin typeface="Arial Unicode MS" pitchFamily="34" charset="-128"/>
                <a:ea typeface="Arial Unicode MS" pitchFamily="34" charset="-128"/>
                <a:cs typeface="Arial Unicode MS" pitchFamily="34" charset="-128"/>
              </a:rPr>
              <a:t>lead_time</a:t>
            </a:r>
            <a:r>
              <a:rPr lang="en-US" sz="2000" b="1" dirty="0" smtClean="0">
                <a:latin typeface="Arial Unicode MS" pitchFamily="34" charset="-128"/>
                <a:ea typeface="Arial Unicode MS" pitchFamily="34" charset="-128"/>
                <a:cs typeface="Arial Unicode MS" pitchFamily="34" charset="-128"/>
              </a:rPr>
              <a:t> </a:t>
            </a:r>
            <a:r>
              <a:rPr lang="en-US" sz="2000" b="1" dirty="0">
                <a:latin typeface="Arial Unicode MS" pitchFamily="34" charset="-128"/>
                <a:ea typeface="Arial Unicode MS" pitchFamily="34" charset="-128"/>
                <a:cs typeface="Arial Unicode MS" pitchFamily="34" charset="-128"/>
              </a:rPr>
              <a:t>: </a:t>
            </a:r>
            <a:r>
              <a:rPr lang="en-US" sz="2000" dirty="0">
                <a:latin typeface="Arial Unicode MS" pitchFamily="34" charset="-128"/>
                <a:ea typeface="Arial Unicode MS" pitchFamily="34" charset="-128"/>
                <a:cs typeface="Arial Unicode MS" pitchFamily="34" charset="-128"/>
              </a:rPr>
              <a:t>Number of days that elapsed between the entering date of the </a:t>
            </a:r>
            <a:r>
              <a:rPr lang="en-US" sz="2000" dirty="0" smtClean="0">
                <a:latin typeface="Arial Unicode MS" pitchFamily="34" charset="-128"/>
                <a:ea typeface="Arial Unicode MS" pitchFamily="34" charset="-128"/>
                <a:cs typeface="Arial Unicode MS" pitchFamily="34" charset="-128"/>
              </a:rPr>
              <a:t>	        	booking </a:t>
            </a:r>
            <a:r>
              <a:rPr lang="en-US" sz="2000" dirty="0">
                <a:latin typeface="Arial Unicode MS" pitchFamily="34" charset="-128"/>
                <a:ea typeface="Arial Unicode MS" pitchFamily="34" charset="-128"/>
                <a:cs typeface="Arial Unicode MS" pitchFamily="34" charset="-128"/>
              </a:rPr>
              <a:t>and the arrival </a:t>
            </a:r>
            <a:r>
              <a:rPr lang="en-US" sz="2000" dirty="0" smtClean="0">
                <a:latin typeface="Arial Unicode MS" pitchFamily="34" charset="-128"/>
                <a:ea typeface="Arial Unicode MS" pitchFamily="34" charset="-128"/>
                <a:cs typeface="Arial Unicode MS" pitchFamily="34" charset="-128"/>
              </a:rPr>
              <a:t>date</a:t>
            </a:r>
          </a:p>
          <a:p>
            <a:pPr marL="109728" indent="0">
              <a:buNone/>
            </a:pPr>
            <a:r>
              <a:rPr lang="en-US" sz="2000" b="1" dirty="0" err="1" smtClean="0">
                <a:latin typeface="Arial Unicode MS" pitchFamily="34" charset="-128"/>
                <a:ea typeface="Arial Unicode MS" pitchFamily="34" charset="-128"/>
                <a:cs typeface="Arial Unicode MS" pitchFamily="34" charset="-128"/>
              </a:rPr>
              <a:t>arrival_date_year</a:t>
            </a:r>
            <a:r>
              <a:rPr lang="en-US" sz="2000" b="1" dirty="0" smtClean="0">
                <a:latin typeface="Arial Unicode MS" pitchFamily="34" charset="-128"/>
                <a:ea typeface="Arial Unicode MS" pitchFamily="34" charset="-128"/>
                <a:cs typeface="Arial Unicode MS" pitchFamily="34" charset="-128"/>
              </a:rPr>
              <a:t> </a:t>
            </a:r>
            <a:r>
              <a:rPr lang="en-US" sz="2000" b="1" dirty="0">
                <a:latin typeface="Arial Unicode MS" pitchFamily="34" charset="-128"/>
                <a:ea typeface="Arial Unicode MS" pitchFamily="34" charset="-128"/>
                <a:cs typeface="Arial Unicode MS" pitchFamily="34" charset="-128"/>
              </a:rPr>
              <a:t>: </a:t>
            </a:r>
            <a:r>
              <a:rPr lang="en-US" sz="2000" dirty="0">
                <a:latin typeface="Arial Unicode MS" pitchFamily="34" charset="-128"/>
                <a:ea typeface="Arial Unicode MS" pitchFamily="34" charset="-128"/>
                <a:cs typeface="Arial Unicode MS" pitchFamily="34" charset="-128"/>
              </a:rPr>
              <a:t>Year of arrival date </a:t>
            </a:r>
            <a:endParaRPr lang="en-US" sz="2000" dirty="0" smtClean="0">
              <a:latin typeface="Arial Unicode MS" pitchFamily="34" charset="-128"/>
              <a:ea typeface="Arial Unicode MS" pitchFamily="34" charset="-128"/>
              <a:cs typeface="Arial Unicode MS" pitchFamily="34" charset="-128"/>
            </a:endParaRPr>
          </a:p>
          <a:p>
            <a:pPr marL="109728" indent="0">
              <a:buNone/>
            </a:pPr>
            <a:r>
              <a:rPr lang="en-US" sz="2000" b="1" dirty="0" err="1" smtClean="0">
                <a:latin typeface="Arial Unicode MS" pitchFamily="34" charset="-128"/>
                <a:ea typeface="Arial Unicode MS" pitchFamily="34" charset="-128"/>
                <a:cs typeface="Arial Unicode MS" pitchFamily="34" charset="-128"/>
              </a:rPr>
              <a:t>arrival_date_month</a:t>
            </a:r>
            <a:r>
              <a:rPr lang="en-US" sz="2000" b="1" dirty="0" smtClean="0">
                <a:latin typeface="Arial Unicode MS" pitchFamily="34" charset="-128"/>
                <a:ea typeface="Arial Unicode MS" pitchFamily="34" charset="-128"/>
                <a:cs typeface="Arial Unicode MS" pitchFamily="34" charset="-128"/>
              </a:rPr>
              <a:t> </a:t>
            </a:r>
            <a:r>
              <a:rPr lang="en-US" sz="2000" b="1" dirty="0">
                <a:latin typeface="Arial Unicode MS" pitchFamily="34" charset="-128"/>
                <a:ea typeface="Arial Unicode MS" pitchFamily="34" charset="-128"/>
                <a:cs typeface="Arial Unicode MS" pitchFamily="34" charset="-128"/>
              </a:rPr>
              <a:t>: </a:t>
            </a:r>
            <a:r>
              <a:rPr lang="en-US" sz="2000" dirty="0">
                <a:latin typeface="Arial Unicode MS" pitchFamily="34" charset="-128"/>
                <a:ea typeface="Arial Unicode MS" pitchFamily="34" charset="-128"/>
                <a:cs typeface="Arial Unicode MS" pitchFamily="34" charset="-128"/>
              </a:rPr>
              <a:t>Month of arrival </a:t>
            </a:r>
            <a:r>
              <a:rPr lang="en-US" sz="2000" dirty="0" smtClean="0">
                <a:latin typeface="Arial Unicode MS" pitchFamily="34" charset="-128"/>
                <a:ea typeface="Arial Unicode MS" pitchFamily="34" charset="-128"/>
                <a:cs typeface="Arial Unicode MS" pitchFamily="34" charset="-128"/>
              </a:rPr>
              <a:t>date </a:t>
            </a:r>
          </a:p>
          <a:p>
            <a:pPr marL="109728" indent="0">
              <a:buNone/>
            </a:pPr>
            <a:r>
              <a:rPr lang="en-US" sz="2000" b="1" dirty="0" err="1" smtClean="0">
                <a:latin typeface="Arial Unicode MS" pitchFamily="34" charset="-128"/>
                <a:ea typeface="Arial Unicode MS" pitchFamily="34" charset="-128"/>
                <a:cs typeface="Arial Unicode MS" pitchFamily="34" charset="-128"/>
              </a:rPr>
              <a:t>arrival_date_week_number</a:t>
            </a:r>
            <a:r>
              <a:rPr lang="en-US" sz="2000" b="1" dirty="0" smtClean="0">
                <a:latin typeface="Arial Unicode MS" pitchFamily="34" charset="-128"/>
                <a:ea typeface="Arial Unicode MS" pitchFamily="34" charset="-128"/>
                <a:cs typeface="Arial Unicode MS" pitchFamily="34" charset="-128"/>
              </a:rPr>
              <a:t> </a:t>
            </a:r>
            <a:r>
              <a:rPr lang="en-US" sz="2000" b="1" dirty="0">
                <a:latin typeface="Arial Unicode MS" pitchFamily="34" charset="-128"/>
                <a:ea typeface="Arial Unicode MS" pitchFamily="34" charset="-128"/>
                <a:cs typeface="Arial Unicode MS" pitchFamily="34" charset="-128"/>
              </a:rPr>
              <a:t>: </a:t>
            </a:r>
            <a:r>
              <a:rPr lang="en-US" sz="2000" dirty="0">
                <a:latin typeface="Arial Unicode MS" pitchFamily="34" charset="-128"/>
                <a:ea typeface="Arial Unicode MS" pitchFamily="34" charset="-128"/>
                <a:cs typeface="Arial Unicode MS" pitchFamily="34" charset="-128"/>
              </a:rPr>
              <a:t>Week number of year for arrival date </a:t>
            </a:r>
          </a:p>
          <a:p>
            <a:pPr marL="109728" indent="0">
              <a:buNone/>
            </a:pPr>
            <a:r>
              <a:rPr lang="en-US" sz="2000" b="1" dirty="0" err="1" smtClean="0">
                <a:latin typeface="Arial Unicode MS" pitchFamily="34" charset="-128"/>
                <a:ea typeface="Arial Unicode MS" pitchFamily="34" charset="-128"/>
                <a:cs typeface="Arial Unicode MS" pitchFamily="34" charset="-128"/>
              </a:rPr>
              <a:t>arrival_date_day_of_month</a:t>
            </a:r>
            <a:r>
              <a:rPr lang="en-US" sz="2000" b="1" dirty="0" smtClean="0">
                <a:latin typeface="Arial Unicode MS" pitchFamily="34" charset="-128"/>
                <a:ea typeface="Arial Unicode MS" pitchFamily="34" charset="-128"/>
                <a:cs typeface="Arial Unicode MS" pitchFamily="34" charset="-128"/>
              </a:rPr>
              <a:t> </a:t>
            </a:r>
            <a:r>
              <a:rPr lang="en-US" sz="2000" b="1" dirty="0">
                <a:latin typeface="Arial Unicode MS" pitchFamily="34" charset="-128"/>
                <a:ea typeface="Arial Unicode MS" pitchFamily="34" charset="-128"/>
                <a:cs typeface="Arial Unicode MS" pitchFamily="34" charset="-128"/>
              </a:rPr>
              <a:t>: </a:t>
            </a:r>
            <a:r>
              <a:rPr lang="en-US" sz="2000" dirty="0">
                <a:latin typeface="Arial Unicode MS" pitchFamily="34" charset="-128"/>
                <a:ea typeface="Arial Unicode MS" pitchFamily="34" charset="-128"/>
                <a:cs typeface="Arial Unicode MS" pitchFamily="34" charset="-128"/>
              </a:rPr>
              <a:t>Day of arrival date </a:t>
            </a:r>
            <a:endParaRPr lang="en-US" sz="2000" dirty="0" smtClean="0">
              <a:latin typeface="Arial Unicode MS" pitchFamily="34" charset="-128"/>
              <a:ea typeface="Arial Unicode MS" pitchFamily="34" charset="-128"/>
              <a:cs typeface="Arial Unicode MS" pitchFamily="34" charset="-128"/>
            </a:endParaRPr>
          </a:p>
          <a:p>
            <a:pPr marL="109728" indent="0">
              <a:buNone/>
            </a:pPr>
            <a:r>
              <a:rPr lang="en-US" sz="2000" b="1" dirty="0" err="1" smtClean="0">
                <a:latin typeface="Arial Unicode MS" pitchFamily="34" charset="-128"/>
                <a:ea typeface="Arial Unicode MS" pitchFamily="34" charset="-128"/>
                <a:cs typeface="Arial Unicode MS" pitchFamily="34" charset="-128"/>
              </a:rPr>
              <a:t>stays_in_weekend_nights</a:t>
            </a:r>
            <a:r>
              <a:rPr lang="en-US" sz="2000" b="1" dirty="0" smtClean="0">
                <a:latin typeface="Arial Unicode MS" pitchFamily="34" charset="-128"/>
                <a:ea typeface="Arial Unicode MS" pitchFamily="34" charset="-128"/>
                <a:cs typeface="Arial Unicode MS" pitchFamily="34" charset="-128"/>
              </a:rPr>
              <a:t> </a:t>
            </a:r>
            <a:r>
              <a:rPr lang="en-US" sz="2000" b="1" dirty="0">
                <a:latin typeface="Arial Unicode MS" pitchFamily="34" charset="-128"/>
                <a:ea typeface="Arial Unicode MS" pitchFamily="34" charset="-128"/>
                <a:cs typeface="Arial Unicode MS" pitchFamily="34" charset="-128"/>
              </a:rPr>
              <a:t>: </a:t>
            </a:r>
            <a:r>
              <a:rPr lang="en-US" sz="2000" dirty="0">
                <a:latin typeface="Arial Unicode MS" pitchFamily="34" charset="-128"/>
                <a:ea typeface="Arial Unicode MS" pitchFamily="34" charset="-128"/>
                <a:cs typeface="Arial Unicode MS" pitchFamily="34" charset="-128"/>
              </a:rPr>
              <a:t>Number of weekend nights </a:t>
            </a:r>
            <a:endParaRPr lang="en-US" sz="2000" dirty="0" smtClean="0">
              <a:latin typeface="Arial Unicode MS" pitchFamily="34" charset="-128"/>
              <a:ea typeface="Arial Unicode MS" pitchFamily="34" charset="-128"/>
              <a:cs typeface="Arial Unicode MS" pitchFamily="34" charset="-128"/>
            </a:endParaRPr>
          </a:p>
          <a:p>
            <a:pPr marL="109728" indent="0">
              <a:buNone/>
            </a:pPr>
            <a:r>
              <a:rPr lang="en-US" sz="2000" b="1" dirty="0" err="1" smtClean="0">
                <a:latin typeface="Arial Unicode MS" pitchFamily="34" charset="-128"/>
                <a:ea typeface="Arial Unicode MS" pitchFamily="34" charset="-128"/>
                <a:cs typeface="Arial Unicode MS" pitchFamily="34" charset="-128"/>
              </a:rPr>
              <a:t>stays_in_week_nights</a:t>
            </a:r>
            <a:r>
              <a:rPr lang="en-US" sz="2000" b="1" dirty="0" smtClean="0">
                <a:latin typeface="Arial Unicode MS" pitchFamily="34" charset="-128"/>
                <a:ea typeface="Arial Unicode MS" pitchFamily="34" charset="-128"/>
                <a:cs typeface="Arial Unicode MS" pitchFamily="34" charset="-128"/>
              </a:rPr>
              <a:t> </a:t>
            </a:r>
            <a:r>
              <a:rPr lang="en-US" sz="2000" b="1" dirty="0">
                <a:latin typeface="Arial Unicode MS" pitchFamily="34" charset="-128"/>
                <a:ea typeface="Arial Unicode MS" pitchFamily="34" charset="-128"/>
                <a:cs typeface="Arial Unicode MS" pitchFamily="34" charset="-128"/>
              </a:rPr>
              <a:t>: </a:t>
            </a:r>
            <a:r>
              <a:rPr lang="en-US" sz="2000" dirty="0">
                <a:latin typeface="Arial Unicode MS" pitchFamily="34" charset="-128"/>
                <a:ea typeface="Arial Unicode MS" pitchFamily="34" charset="-128"/>
                <a:cs typeface="Arial Unicode MS" pitchFamily="34" charset="-128"/>
              </a:rPr>
              <a:t>Number of week nights. </a:t>
            </a:r>
            <a:endParaRPr lang="en-US" sz="2000" dirty="0" smtClean="0">
              <a:latin typeface="Arial Unicode MS" pitchFamily="34" charset="-128"/>
              <a:ea typeface="Arial Unicode MS" pitchFamily="34" charset="-128"/>
              <a:cs typeface="Arial Unicode MS" pitchFamily="34" charset="-128"/>
            </a:endParaRPr>
          </a:p>
          <a:p>
            <a:pPr marL="109728" indent="0">
              <a:buNone/>
            </a:pPr>
            <a:r>
              <a:rPr lang="en-US" sz="2000" b="1" dirty="0" smtClean="0">
                <a:latin typeface="Arial Unicode MS" pitchFamily="34" charset="-128"/>
                <a:ea typeface="Arial Unicode MS" pitchFamily="34" charset="-128"/>
                <a:cs typeface="Arial Unicode MS" pitchFamily="34" charset="-128"/>
              </a:rPr>
              <a:t>adults </a:t>
            </a:r>
            <a:r>
              <a:rPr lang="en-US" sz="2000" b="1" dirty="0">
                <a:latin typeface="Arial Unicode MS" pitchFamily="34" charset="-128"/>
                <a:ea typeface="Arial Unicode MS" pitchFamily="34" charset="-128"/>
                <a:cs typeface="Arial Unicode MS" pitchFamily="34" charset="-128"/>
              </a:rPr>
              <a:t>: </a:t>
            </a:r>
            <a:r>
              <a:rPr lang="en-US" sz="2000" dirty="0">
                <a:latin typeface="Arial Unicode MS" pitchFamily="34" charset="-128"/>
                <a:ea typeface="Arial Unicode MS" pitchFamily="34" charset="-128"/>
                <a:cs typeface="Arial Unicode MS" pitchFamily="34" charset="-128"/>
              </a:rPr>
              <a:t>Number of adults </a:t>
            </a:r>
            <a:endParaRPr lang="en-US" sz="2000" dirty="0" smtClean="0">
              <a:latin typeface="Arial Unicode MS" pitchFamily="34" charset="-128"/>
              <a:ea typeface="Arial Unicode MS" pitchFamily="34" charset="-128"/>
              <a:cs typeface="Arial Unicode MS" pitchFamily="34" charset="-128"/>
            </a:endParaRPr>
          </a:p>
        </p:txBody>
      </p:sp>
      <p:sp>
        <p:nvSpPr>
          <p:cNvPr id="3" name="Title 2"/>
          <p:cNvSpPr>
            <a:spLocks noGrp="1"/>
          </p:cNvSpPr>
          <p:nvPr>
            <p:ph type="title"/>
          </p:nvPr>
        </p:nvSpPr>
        <p:spPr>
          <a:xfrm>
            <a:off x="0" y="144016"/>
            <a:ext cx="8229600" cy="620688"/>
          </a:xfrm>
        </p:spPr>
        <p:txBody>
          <a:bodyPr>
            <a:normAutofit fontScale="90000"/>
          </a:bodyPr>
          <a:lstStyle/>
          <a:p>
            <a:r>
              <a:rPr lang="en-IN" sz="3600" u="sng" dirty="0" smtClean="0">
                <a:solidFill>
                  <a:schemeClr val="accent3"/>
                </a:solidFill>
                <a:latin typeface="Algerian" pitchFamily="82" charset="0"/>
              </a:rPr>
              <a:t>Data </a:t>
            </a:r>
            <a:r>
              <a:rPr lang="en-IN" sz="3600" u="sng" dirty="0">
                <a:solidFill>
                  <a:schemeClr val="accent3"/>
                </a:solidFill>
                <a:latin typeface="Algerian" pitchFamily="82" charset="0"/>
              </a:rPr>
              <a:t>Collection and Understanding: </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44408" y="0"/>
            <a:ext cx="899591" cy="764704"/>
          </a:xfrm>
          <a:prstGeom prst="rect">
            <a:avLst/>
          </a:prstGeom>
        </p:spPr>
      </p:pic>
    </p:spTree>
    <p:extLst>
      <p:ext uri="{BB962C8B-B14F-4D97-AF65-F5344CB8AC3E}">
        <p14:creationId xmlns:p14="http://schemas.microsoft.com/office/powerpoint/2010/main" val="659916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692696"/>
            <a:ext cx="9139944" cy="6165304"/>
          </a:xfrm>
        </p:spPr>
        <p:txBody>
          <a:bodyPr>
            <a:noAutofit/>
          </a:bodyPr>
          <a:lstStyle/>
          <a:p>
            <a:pPr marL="109728" indent="0">
              <a:buNone/>
            </a:pPr>
            <a:r>
              <a:rPr lang="en-US" sz="2000" b="1" dirty="0">
                <a:latin typeface="Arial Unicode MS" pitchFamily="34" charset="-128"/>
                <a:ea typeface="Arial Unicode MS" pitchFamily="34" charset="-128"/>
                <a:cs typeface="Arial Unicode MS" pitchFamily="34" charset="-128"/>
              </a:rPr>
              <a:t>children : </a:t>
            </a:r>
            <a:r>
              <a:rPr lang="en-US" sz="2000" dirty="0">
                <a:latin typeface="Arial Unicode MS" pitchFamily="34" charset="-128"/>
                <a:ea typeface="Arial Unicode MS" pitchFamily="34" charset="-128"/>
                <a:cs typeface="Arial Unicode MS" pitchFamily="34" charset="-128"/>
              </a:rPr>
              <a:t>Number of children </a:t>
            </a:r>
          </a:p>
          <a:p>
            <a:pPr marL="109728" indent="0">
              <a:buNone/>
            </a:pPr>
            <a:r>
              <a:rPr lang="en-US" sz="2000" b="1" dirty="0">
                <a:latin typeface="Arial Unicode MS" pitchFamily="34" charset="-128"/>
                <a:ea typeface="Arial Unicode MS" pitchFamily="34" charset="-128"/>
                <a:cs typeface="Arial Unicode MS" pitchFamily="34" charset="-128"/>
              </a:rPr>
              <a:t>babies : </a:t>
            </a:r>
            <a:r>
              <a:rPr lang="en-US" sz="2000" dirty="0">
                <a:latin typeface="Arial Unicode MS" pitchFamily="34" charset="-128"/>
                <a:ea typeface="Arial Unicode MS" pitchFamily="34" charset="-128"/>
                <a:cs typeface="Arial Unicode MS" pitchFamily="34" charset="-128"/>
              </a:rPr>
              <a:t>Number of babies </a:t>
            </a:r>
          </a:p>
          <a:p>
            <a:pPr marL="109728" indent="0">
              <a:buNone/>
            </a:pPr>
            <a:r>
              <a:rPr lang="en-US" sz="2000" b="1" dirty="0">
                <a:latin typeface="Arial Unicode MS" pitchFamily="34" charset="-128"/>
                <a:ea typeface="Arial Unicode MS" pitchFamily="34" charset="-128"/>
                <a:cs typeface="Arial Unicode MS" pitchFamily="34" charset="-128"/>
              </a:rPr>
              <a:t>meal : </a:t>
            </a:r>
            <a:r>
              <a:rPr lang="en-US" sz="2000" dirty="0">
                <a:latin typeface="Arial Unicode MS" pitchFamily="34" charset="-128"/>
                <a:ea typeface="Arial Unicode MS" pitchFamily="34" charset="-128"/>
                <a:cs typeface="Arial Unicode MS" pitchFamily="34" charset="-128"/>
              </a:rPr>
              <a:t>Type of meal booked. </a:t>
            </a:r>
          </a:p>
          <a:p>
            <a:pPr marL="109728" indent="0">
              <a:buNone/>
            </a:pPr>
            <a:r>
              <a:rPr lang="en-US" sz="2000" b="1" dirty="0">
                <a:latin typeface="Arial Unicode MS" pitchFamily="34" charset="-128"/>
                <a:ea typeface="Arial Unicode MS" pitchFamily="34" charset="-128"/>
                <a:cs typeface="Arial Unicode MS" pitchFamily="34" charset="-128"/>
              </a:rPr>
              <a:t>country : </a:t>
            </a:r>
            <a:r>
              <a:rPr lang="en-US" sz="2000" dirty="0">
                <a:latin typeface="Arial Unicode MS" pitchFamily="34" charset="-128"/>
                <a:ea typeface="Arial Unicode MS" pitchFamily="34" charset="-128"/>
                <a:cs typeface="Arial Unicode MS" pitchFamily="34" charset="-128"/>
              </a:rPr>
              <a:t>Country of origin. </a:t>
            </a:r>
            <a:endParaRPr lang="en-IN" sz="2000" dirty="0">
              <a:latin typeface="Arial Unicode MS" pitchFamily="34" charset="-128"/>
              <a:ea typeface="Arial Unicode MS" pitchFamily="34" charset="-128"/>
              <a:cs typeface="Arial Unicode MS" pitchFamily="34" charset="-128"/>
            </a:endParaRPr>
          </a:p>
          <a:p>
            <a:pPr marL="109728" indent="0">
              <a:buNone/>
            </a:pPr>
            <a:r>
              <a:rPr lang="en-US" sz="2000" b="1" dirty="0" err="1" smtClean="0">
                <a:latin typeface="Arial Unicode MS" pitchFamily="34" charset="-128"/>
                <a:ea typeface="Arial Unicode MS" pitchFamily="34" charset="-128"/>
                <a:cs typeface="Arial Unicode MS" pitchFamily="34" charset="-128"/>
              </a:rPr>
              <a:t>booking_changes</a:t>
            </a:r>
            <a:r>
              <a:rPr lang="en-US" sz="2000" dirty="0">
                <a:latin typeface="Arial Unicode MS" pitchFamily="34" charset="-128"/>
                <a:ea typeface="Arial Unicode MS" pitchFamily="34" charset="-128"/>
                <a:cs typeface="Arial Unicode MS" pitchFamily="34" charset="-128"/>
              </a:rPr>
              <a:t> : Number of changes/amendments made to the booking </a:t>
            </a:r>
            <a:r>
              <a:rPr lang="en-US" sz="2000" dirty="0" smtClean="0">
                <a:latin typeface="Arial Unicode MS" pitchFamily="34" charset="-128"/>
                <a:ea typeface="Arial Unicode MS" pitchFamily="34" charset="-128"/>
                <a:cs typeface="Arial Unicode MS" pitchFamily="34" charset="-128"/>
              </a:rPr>
              <a:t>		        from the</a:t>
            </a:r>
            <a:r>
              <a:rPr lang="en-US" sz="2000" dirty="0">
                <a:latin typeface="Arial Unicode MS" pitchFamily="34" charset="-128"/>
                <a:ea typeface="Arial Unicode MS" pitchFamily="34" charset="-128"/>
                <a:cs typeface="Arial Unicode MS" pitchFamily="34" charset="-128"/>
              </a:rPr>
              <a:t> </a:t>
            </a:r>
            <a:r>
              <a:rPr lang="en-US" sz="2000" dirty="0" smtClean="0">
                <a:latin typeface="Arial Unicode MS" pitchFamily="34" charset="-128"/>
                <a:ea typeface="Arial Unicode MS" pitchFamily="34" charset="-128"/>
                <a:cs typeface="Arial Unicode MS" pitchFamily="34" charset="-128"/>
              </a:rPr>
              <a:t>moment </a:t>
            </a:r>
            <a:r>
              <a:rPr lang="en-US" sz="2000" dirty="0">
                <a:latin typeface="Arial Unicode MS" pitchFamily="34" charset="-128"/>
                <a:ea typeface="Arial Unicode MS" pitchFamily="34" charset="-128"/>
                <a:cs typeface="Arial Unicode MS" pitchFamily="34" charset="-128"/>
              </a:rPr>
              <a:t>the booking was entered on the PMS </a:t>
            </a:r>
            <a:r>
              <a:rPr lang="en-US" sz="2000" dirty="0" smtClean="0">
                <a:latin typeface="Arial Unicode MS" pitchFamily="34" charset="-128"/>
                <a:ea typeface="Arial Unicode MS" pitchFamily="34" charset="-128"/>
                <a:cs typeface="Arial Unicode MS" pitchFamily="34" charset="-128"/>
              </a:rPr>
              <a:t>		        until </a:t>
            </a:r>
            <a:r>
              <a:rPr lang="en-US" sz="2000" dirty="0">
                <a:latin typeface="Arial Unicode MS" pitchFamily="34" charset="-128"/>
                <a:ea typeface="Arial Unicode MS" pitchFamily="34" charset="-128"/>
                <a:cs typeface="Arial Unicode MS" pitchFamily="34" charset="-128"/>
              </a:rPr>
              <a:t>the </a:t>
            </a:r>
            <a:r>
              <a:rPr lang="en-US" sz="2000" dirty="0" smtClean="0">
                <a:latin typeface="Arial Unicode MS" pitchFamily="34" charset="-128"/>
                <a:ea typeface="Arial Unicode MS" pitchFamily="34" charset="-128"/>
                <a:cs typeface="Arial Unicode MS" pitchFamily="34" charset="-128"/>
              </a:rPr>
              <a:t>moment of </a:t>
            </a:r>
            <a:r>
              <a:rPr lang="en-US" sz="2000" dirty="0">
                <a:latin typeface="Arial Unicode MS" pitchFamily="34" charset="-128"/>
                <a:ea typeface="Arial Unicode MS" pitchFamily="34" charset="-128"/>
                <a:cs typeface="Arial Unicode MS" pitchFamily="34" charset="-128"/>
              </a:rPr>
              <a:t>check-in or cancellation</a:t>
            </a:r>
            <a:br>
              <a:rPr lang="en-US" sz="2000" dirty="0">
                <a:latin typeface="Arial Unicode MS" pitchFamily="34" charset="-128"/>
                <a:ea typeface="Arial Unicode MS" pitchFamily="34" charset="-128"/>
                <a:cs typeface="Arial Unicode MS" pitchFamily="34" charset="-128"/>
              </a:rPr>
            </a:br>
            <a:r>
              <a:rPr lang="en-US" sz="2000" b="1" dirty="0" err="1">
                <a:latin typeface="Arial Unicode MS" pitchFamily="34" charset="-128"/>
                <a:ea typeface="Arial Unicode MS" pitchFamily="34" charset="-128"/>
                <a:cs typeface="Arial Unicode MS" pitchFamily="34" charset="-128"/>
              </a:rPr>
              <a:t>deposit_type</a:t>
            </a:r>
            <a:r>
              <a:rPr lang="en-US" sz="2000" dirty="0">
                <a:latin typeface="Arial Unicode MS" pitchFamily="34" charset="-128"/>
                <a:ea typeface="Arial Unicode MS" pitchFamily="34" charset="-128"/>
                <a:cs typeface="Arial Unicode MS" pitchFamily="34" charset="-128"/>
              </a:rPr>
              <a:t> : Indication on if the customer made a deposit to guarantee the   </a:t>
            </a:r>
            <a:br>
              <a:rPr lang="en-US" sz="2000" dirty="0">
                <a:latin typeface="Arial Unicode MS" pitchFamily="34" charset="-128"/>
                <a:ea typeface="Arial Unicode MS" pitchFamily="34" charset="-128"/>
                <a:cs typeface="Arial Unicode MS" pitchFamily="34" charset="-128"/>
              </a:rPr>
            </a:br>
            <a:r>
              <a:rPr lang="en-US" sz="2000" dirty="0">
                <a:latin typeface="Arial Unicode MS" pitchFamily="34" charset="-128"/>
                <a:ea typeface="Arial Unicode MS" pitchFamily="34" charset="-128"/>
                <a:cs typeface="Arial Unicode MS" pitchFamily="34" charset="-128"/>
              </a:rPr>
              <a:t>                         booking</a:t>
            </a:r>
            <a:r>
              <a:rPr lang="en-US" sz="2000" i="1" dirty="0">
                <a:latin typeface="Arial Unicode MS" pitchFamily="34" charset="-128"/>
                <a:ea typeface="Arial Unicode MS" pitchFamily="34" charset="-128"/>
                <a:cs typeface="Arial Unicode MS" pitchFamily="34" charset="-128"/>
              </a:rPr>
              <a:t>.</a:t>
            </a:r>
            <a:r>
              <a:rPr lang="en-US" sz="2000" dirty="0">
                <a:latin typeface="Arial Unicode MS" pitchFamily="34" charset="-128"/>
                <a:ea typeface="Arial Unicode MS" pitchFamily="34" charset="-128"/>
                <a:cs typeface="Arial Unicode MS" pitchFamily="34" charset="-128"/>
              </a:rPr>
              <a:t/>
            </a:r>
            <a:br>
              <a:rPr lang="en-US" sz="2000" dirty="0">
                <a:latin typeface="Arial Unicode MS" pitchFamily="34" charset="-128"/>
                <a:ea typeface="Arial Unicode MS" pitchFamily="34" charset="-128"/>
                <a:cs typeface="Arial Unicode MS" pitchFamily="34" charset="-128"/>
              </a:rPr>
            </a:br>
            <a:r>
              <a:rPr lang="en-US" sz="2000" b="1" dirty="0">
                <a:latin typeface="Arial Unicode MS" pitchFamily="34" charset="-128"/>
                <a:ea typeface="Arial Unicode MS" pitchFamily="34" charset="-128"/>
                <a:cs typeface="Arial Unicode MS" pitchFamily="34" charset="-128"/>
              </a:rPr>
              <a:t>agent</a:t>
            </a:r>
            <a:r>
              <a:rPr lang="en-US" sz="2000" dirty="0">
                <a:latin typeface="Arial Unicode MS" pitchFamily="34" charset="-128"/>
                <a:ea typeface="Arial Unicode MS" pitchFamily="34" charset="-128"/>
                <a:cs typeface="Arial Unicode MS" pitchFamily="34" charset="-128"/>
              </a:rPr>
              <a:t> : ID of the travel agency that made the booking</a:t>
            </a:r>
            <a:br>
              <a:rPr lang="en-US" sz="2000" dirty="0">
                <a:latin typeface="Arial Unicode MS" pitchFamily="34" charset="-128"/>
                <a:ea typeface="Arial Unicode MS" pitchFamily="34" charset="-128"/>
                <a:cs typeface="Arial Unicode MS" pitchFamily="34" charset="-128"/>
              </a:rPr>
            </a:br>
            <a:r>
              <a:rPr lang="en-US" sz="2000" b="1" dirty="0">
                <a:latin typeface="Arial Unicode MS" pitchFamily="34" charset="-128"/>
                <a:ea typeface="Arial Unicode MS" pitchFamily="34" charset="-128"/>
                <a:cs typeface="Arial Unicode MS" pitchFamily="34" charset="-128"/>
              </a:rPr>
              <a:t>company</a:t>
            </a:r>
            <a:r>
              <a:rPr lang="en-US" sz="2000" dirty="0">
                <a:latin typeface="Arial Unicode MS" pitchFamily="34" charset="-128"/>
                <a:ea typeface="Arial Unicode MS" pitchFamily="34" charset="-128"/>
                <a:cs typeface="Arial Unicode MS" pitchFamily="34" charset="-128"/>
              </a:rPr>
              <a:t> : ID of the company/entity that made the booking or responsible for </a:t>
            </a:r>
            <a:r>
              <a:rPr lang="en-US" sz="2000" dirty="0" smtClean="0">
                <a:latin typeface="Arial Unicode MS" pitchFamily="34" charset="-128"/>
                <a:ea typeface="Arial Unicode MS" pitchFamily="34" charset="-128"/>
                <a:cs typeface="Arial Unicode MS" pitchFamily="34" charset="-128"/>
              </a:rPr>
              <a:t>	       paying the </a:t>
            </a:r>
            <a:r>
              <a:rPr lang="en-US" sz="2000" dirty="0">
                <a:latin typeface="Arial Unicode MS" pitchFamily="34" charset="-128"/>
                <a:ea typeface="Arial Unicode MS" pitchFamily="34" charset="-128"/>
                <a:cs typeface="Arial Unicode MS" pitchFamily="34" charset="-128"/>
              </a:rPr>
              <a:t>booking</a:t>
            </a:r>
            <a:r>
              <a:rPr lang="en-US" sz="2000" i="1" dirty="0">
                <a:latin typeface="Arial Unicode MS" pitchFamily="34" charset="-128"/>
                <a:ea typeface="Arial Unicode MS" pitchFamily="34" charset="-128"/>
                <a:cs typeface="Arial Unicode MS" pitchFamily="34" charset="-128"/>
              </a:rPr>
              <a:t>.</a:t>
            </a:r>
            <a:r>
              <a:rPr lang="en-US" sz="2000" dirty="0">
                <a:latin typeface="Arial Unicode MS" pitchFamily="34" charset="-128"/>
                <a:ea typeface="Arial Unicode MS" pitchFamily="34" charset="-128"/>
                <a:cs typeface="Arial Unicode MS" pitchFamily="34" charset="-128"/>
              </a:rPr>
              <a:t/>
            </a:r>
            <a:br>
              <a:rPr lang="en-US" sz="2000" dirty="0">
                <a:latin typeface="Arial Unicode MS" pitchFamily="34" charset="-128"/>
                <a:ea typeface="Arial Unicode MS" pitchFamily="34" charset="-128"/>
                <a:cs typeface="Arial Unicode MS" pitchFamily="34" charset="-128"/>
              </a:rPr>
            </a:br>
            <a:r>
              <a:rPr lang="en-US" sz="2000" b="1" dirty="0" err="1">
                <a:latin typeface="Arial Unicode MS" pitchFamily="34" charset="-128"/>
                <a:ea typeface="Arial Unicode MS" pitchFamily="34" charset="-128"/>
                <a:cs typeface="Arial Unicode MS" pitchFamily="34" charset="-128"/>
              </a:rPr>
              <a:t>days_in_waiting_list</a:t>
            </a:r>
            <a:r>
              <a:rPr lang="en-US" sz="2000" dirty="0">
                <a:latin typeface="Arial Unicode MS" pitchFamily="34" charset="-128"/>
                <a:ea typeface="Arial Unicode MS" pitchFamily="34" charset="-128"/>
                <a:cs typeface="Arial Unicode MS" pitchFamily="34" charset="-128"/>
              </a:rPr>
              <a:t> : Number of days the booking was in the waiting list </a:t>
            </a:r>
            <a:r>
              <a:rPr lang="en-US" sz="2000" dirty="0" smtClean="0">
                <a:latin typeface="Arial Unicode MS" pitchFamily="34" charset="-128"/>
                <a:ea typeface="Arial Unicode MS" pitchFamily="34" charset="-128"/>
                <a:cs typeface="Arial Unicode MS" pitchFamily="34" charset="-128"/>
              </a:rPr>
              <a:t>			before </a:t>
            </a:r>
            <a:r>
              <a:rPr lang="en-US" sz="2000" dirty="0">
                <a:latin typeface="Arial Unicode MS" pitchFamily="34" charset="-128"/>
                <a:ea typeface="Arial Unicode MS" pitchFamily="34" charset="-128"/>
                <a:cs typeface="Arial Unicode MS" pitchFamily="34" charset="-128"/>
              </a:rPr>
              <a:t>it was </a:t>
            </a:r>
            <a:r>
              <a:rPr lang="en-US" sz="2000" dirty="0" smtClean="0">
                <a:latin typeface="Arial Unicode MS" pitchFamily="34" charset="-128"/>
                <a:ea typeface="Arial Unicode MS" pitchFamily="34" charset="-128"/>
                <a:cs typeface="Arial Unicode MS" pitchFamily="34" charset="-128"/>
              </a:rPr>
              <a:t>confirmed </a:t>
            </a:r>
            <a:r>
              <a:rPr lang="en-US" sz="2000" dirty="0">
                <a:latin typeface="Arial Unicode MS" pitchFamily="34" charset="-128"/>
                <a:ea typeface="Arial Unicode MS" pitchFamily="34" charset="-128"/>
                <a:cs typeface="Arial Unicode MS" pitchFamily="34" charset="-128"/>
              </a:rPr>
              <a:t>to the customer</a:t>
            </a:r>
            <a:br>
              <a:rPr lang="en-US" sz="2000" dirty="0">
                <a:latin typeface="Arial Unicode MS" pitchFamily="34" charset="-128"/>
                <a:ea typeface="Arial Unicode MS" pitchFamily="34" charset="-128"/>
                <a:cs typeface="Arial Unicode MS" pitchFamily="34" charset="-128"/>
              </a:rPr>
            </a:br>
            <a:r>
              <a:rPr lang="en-US" sz="2000" b="1" dirty="0" err="1">
                <a:latin typeface="Arial Unicode MS" pitchFamily="34" charset="-128"/>
                <a:ea typeface="Arial Unicode MS" pitchFamily="34" charset="-128"/>
                <a:cs typeface="Arial Unicode MS" pitchFamily="34" charset="-128"/>
              </a:rPr>
              <a:t>customer_type</a:t>
            </a:r>
            <a:r>
              <a:rPr lang="en-US" sz="2000" dirty="0">
                <a:latin typeface="Arial Unicode MS" pitchFamily="34" charset="-128"/>
                <a:ea typeface="Arial Unicode MS" pitchFamily="34" charset="-128"/>
                <a:cs typeface="Arial Unicode MS" pitchFamily="34" charset="-128"/>
              </a:rPr>
              <a:t> : Type of booking, assuming one of four categories</a:t>
            </a:r>
            <a:br>
              <a:rPr lang="en-US" sz="2000" dirty="0">
                <a:latin typeface="Arial Unicode MS" pitchFamily="34" charset="-128"/>
                <a:ea typeface="Arial Unicode MS" pitchFamily="34" charset="-128"/>
                <a:cs typeface="Arial Unicode MS" pitchFamily="34" charset="-128"/>
              </a:rPr>
            </a:br>
            <a:r>
              <a:rPr lang="en-US" sz="2000" i="1" dirty="0">
                <a:latin typeface="Arial Unicode MS" pitchFamily="34" charset="-128"/>
                <a:ea typeface="Arial Unicode MS" pitchFamily="34" charset="-128"/>
                <a:cs typeface="Arial Unicode MS" pitchFamily="34" charset="-128"/>
              </a:rPr>
              <a:t/>
            </a:r>
            <a:br>
              <a:rPr lang="en-US" sz="2000" i="1" dirty="0">
                <a:latin typeface="Arial Unicode MS" pitchFamily="34" charset="-128"/>
                <a:ea typeface="Arial Unicode MS" pitchFamily="34" charset="-128"/>
                <a:cs typeface="Arial Unicode MS" pitchFamily="34" charset="-128"/>
              </a:rPr>
            </a:br>
            <a:endParaRPr lang="en-IN" sz="2000" dirty="0">
              <a:latin typeface="Arial Unicode MS" pitchFamily="34" charset="-128"/>
              <a:ea typeface="Arial Unicode MS" pitchFamily="34" charset="-128"/>
              <a:cs typeface="Arial Unicode MS" pitchFamily="34" charset="-128"/>
            </a:endParaRPr>
          </a:p>
        </p:txBody>
      </p:sp>
      <p:sp>
        <p:nvSpPr>
          <p:cNvPr id="3" name="Title 2"/>
          <p:cNvSpPr>
            <a:spLocks noGrp="1"/>
          </p:cNvSpPr>
          <p:nvPr>
            <p:ph type="title"/>
          </p:nvPr>
        </p:nvSpPr>
        <p:spPr>
          <a:xfrm>
            <a:off x="0" y="0"/>
            <a:ext cx="8936293" cy="764704"/>
          </a:xfrm>
        </p:spPr>
        <p:txBody>
          <a:bodyPr>
            <a:normAutofit/>
          </a:bodyPr>
          <a:lstStyle/>
          <a:p>
            <a:r>
              <a:rPr lang="en-IN" sz="3200" u="sng" dirty="0" smtClean="0">
                <a:solidFill>
                  <a:schemeClr val="accent3"/>
                </a:solidFill>
                <a:latin typeface="Algerian" pitchFamily="82" charset="0"/>
              </a:rPr>
              <a:t>Data Collection </a:t>
            </a:r>
            <a:r>
              <a:rPr lang="en-IN" sz="3200" u="sng" dirty="0" smtClean="0">
                <a:solidFill>
                  <a:schemeClr val="accent3"/>
                </a:solidFill>
                <a:latin typeface="Algerian" pitchFamily="82" charset="0"/>
              </a:rPr>
              <a:t>and Understanding</a:t>
            </a:r>
            <a:r>
              <a:rPr lang="en-IN" sz="3200" dirty="0">
                <a:solidFill>
                  <a:schemeClr val="accent3"/>
                </a:solidFill>
                <a:latin typeface="Algerian" pitchFamily="82" charset="0"/>
              </a:rPr>
              <a:t>: </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44408" y="0"/>
            <a:ext cx="899591" cy="764704"/>
          </a:xfrm>
          <a:prstGeom prst="rect">
            <a:avLst/>
          </a:prstGeom>
        </p:spPr>
      </p:pic>
    </p:spTree>
    <p:extLst>
      <p:ext uri="{BB962C8B-B14F-4D97-AF65-F5344CB8AC3E}">
        <p14:creationId xmlns:p14="http://schemas.microsoft.com/office/powerpoint/2010/main" val="2477677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484784"/>
            <a:ext cx="8964488" cy="4525963"/>
          </a:xfrm>
        </p:spPr>
        <p:txBody>
          <a:bodyPr>
            <a:normAutofit fontScale="70000" lnSpcReduction="20000"/>
          </a:bodyPr>
          <a:lstStyle/>
          <a:p>
            <a:pPr marL="109728" indent="0">
              <a:buNone/>
            </a:pPr>
            <a:r>
              <a:rPr lang="en-US" sz="2800" b="1" dirty="0" err="1">
                <a:latin typeface="Arial Unicode MS" pitchFamily="34" charset="-128"/>
                <a:ea typeface="Arial Unicode MS" pitchFamily="34" charset="-128"/>
                <a:cs typeface="Arial Unicode MS" pitchFamily="34" charset="-128"/>
              </a:rPr>
              <a:t>adr</a:t>
            </a:r>
            <a:r>
              <a:rPr lang="en-US" sz="2800" dirty="0">
                <a:latin typeface="Arial Unicode MS" pitchFamily="34" charset="-128"/>
                <a:ea typeface="Arial Unicode MS" pitchFamily="34" charset="-128"/>
                <a:cs typeface="Arial Unicode MS" pitchFamily="34" charset="-128"/>
              </a:rPr>
              <a:t> : Average Daily Rate as defined by dividing the sum of all lodging 	transactions 	</a:t>
            </a:r>
            <a:r>
              <a:rPr lang="en-US" sz="2800" dirty="0" smtClean="0">
                <a:latin typeface="Arial Unicode MS" pitchFamily="34" charset="-128"/>
                <a:ea typeface="Arial Unicode MS" pitchFamily="34" charset="-128"/>
                <a:cs typeface="Arial Unicode MS" pitchFamily="34" charset="-128"/>
              </a:rPr>
              <a:t>by </a:t>
            </a:r>
            <a:r>
              <a:rPr lang="en-US" sz="2800" dirty="0">
                <a:latin typeface="Arial Unicode MS" pitchFamily="34" charset="-128"/>
                <a:ea typeface="Arial Unicode MS" pitchFamily="34" charset="-128"/>
                <a:cs typeface="Arial Unicode MS" pitchFamily="34" charset="-128"/>
              </a:rPr>
              <a:t>the total number of staying nights</a:t>
            </a:r>
            <a:br>
              <a:rPr lang="en-US" sz="2800" dirty="0">
                <a:latin typeface="Arial Unicode MS" pitchFamily="34" charset="-128"/>
                <a:ea typeface="Arial Unicode MS" pitchFamily="34" charset="-128"/>
                <a:cs typeface="Arial Unicode MS" pitchFamily="34" charset="-128"/>
              </a:rPr>
            </a:br>
            <a:r>
              <a:rPr lang="en-US" sz="2800" dirty="0">
                <a:latin typeface="Arial Unicode MS" pitchFamily="34" charset="-128"/>
                <a:ea typeface="Arial Unicode MS" pitchFamily="34" charset="-128"/>
                <a:cs typeface="Arial Unicode MS" pitchFamily="34" charset="-128"/>
              </a:rPr>
              <a:t/>
            </a:r>
            <a:br>
              <a:rPr lang="en-US" sz="2800" dirty="0">
                <a:latin typeface="Arial Unicode MS" pitchFamily="34" charset="-128"/>
                <a:ea typeface="Arial Unicode MS" pitchFamily="34" charset="-128"/>
                <a:cs typeface="Arial Unicode MS" pitchFamily="34" charset="-128"/>
              </a:rPr>
            </a:br>
            <a:r>
              <a:rPr lang="en-US" sz="2800" b="1" dirty="0" err="1" smtClean="0">
                <a:latin typeface="Arial Unicode MS" pitchFamily="34" charset="-128"/>
                <a:ea typeface="Arial Unicode MS" pitchFamily="34" charset="-128"/>
                <a:cs typeface="Arial Unicode MS" pitchFamily="34" charset="-128"/>
              </a:rPr>
              <a:t>required_car_parking_spaces</a:t>
            </a:r>
            <a:r>
              <a:rPr lang="en-US" sz="2800" dirty="0">
                <a:latin typeface="Arial Unicode MS" pitchFamily="34" charset="-128"/>
                <a:ea typeface="Arial Unicode MS" pitchFamily="34" charset="-128"/>
                <a:cs typeface="Arial Unicode MS" pitchFamily="34" charset="-128"/>
              </a:rPr>
              <a:t> : Number of car parking spaces required by the </a:t>
            </a:r>
            <a:br>
              <a:rPr lang="en-US" sz="2800" dirty="0">
                <a:latin typeface="Arial Unicode MS" pitchFamily="34" charset="-128"/>
                <a:ea typeface="Arial Unicode MS" pitchFamily="34" charset="-128"/>
                <a:cs typeface="Arial Unicode MS" pitchFamily="34" charset="-128"/>
              </a:rPr>
            </a:br>
            <a:r>
              <a:rPr lang="en-US" sz="2800" dirty="0">
                <a:latin typeface="Arial Unicode MS" pitchFamily="34" charset="-128"/>
                <a:ea typeface="Arial Unicode MS" pitchFamily="34" charset="-128"/>
                <a:cs typeface="Arial Unicode MS" pitchFamily="34" charset="-128"/>
              </a:rPr>
              <a:t>                                                       customer </a:t>
            </a:r>
            <a:endParaRPr lang="en-US" sz="2800" dirty="0" smtClean="0">
              <a:latin typeface="Arial Unicode MS" pitchFamily="34" charset="-128"/>
              <a:ea typeface="Arial Unicode MS" pitchFamily="34" charset="-128"/>
              <a:cs typeface="Arial Unicode MS" pitchFamily="34" charset="-128"/>
            </a:endParaRPr>
          </a:p>
          <a:p>
            <a:pPr marL="109728" indent="0">
              <a:buNone/>
            </a:pPr>
            <a:r>
              <a:rPr lang="en-US" sz="2800" b="1" dirty="0" err="1" smtClean="0">
                <a:latin typeface="Arial Unicode MS" pitchFamily="34" charset="-128"/>
                <a:ea typeface="Arial Unicode MS" pitchFamily="34" charset="-128"/>
                <a:cs typeface="Arial Unicode MS" pitchFamily="34" charset="-128"/>
              </a:rPr>
              <a:t>previous_bookings_not_canceled</a:t>
            </a:r>
            <a:r>
              <a:rPr lang="en-US" sz="2800" dirty="0">
                <a:latin typeface="Arial Unicode MS" pitchFamily="34" charset="-128"/>
                <a:ea typeface="Arial Unicode MS" pitchFamily="34" charset="-128"/>
                <a:cs typeface="Arial Unicode MS" pitchFamily="34" charset="-128"/>
              </a:rPr>
              <a:t> : Number of previous </a:t>
            </a:r>
            <a:r>
              <a:rPr lang="en-US" sz="2800" dirty="0" smtClean="0">
                <a:latin typeface="Arial Unicode MS" pitchFamily="34" charset="-128"/>
                <a:ea typeface="Arial Unicode MS" pitchFamily="34" charset="-128"/>
                <a:cs typeface="Arial Unicode MS" pitchFamily="34" charset="-128"/>
              </a:rPr>
              <a:t>bookings not					     cancelled </a:t>
            </a:r>
            <a:r>
              <a:rPr lang="en-US" sz="2800" dirty="0">
                <a:latin typeface="Arial Unicode MS" pitchFamily="34" charset="-128"/>
                <a:ea typeface="Arial Unicode MS" pitchFamily="34" charset="-128"/>
                <a:cs typeface="Arial Unicode MS" pitchFamily="34" charset="-128"/>
              </a:rPr>
              <a:t>by </a:t>
            </a:r>
            <a:r>
              <a:rPr lang="en-US" sz="2800" dirty="0" smtClean="0">
                <a:latin typeface="Arial Unicode MS" pitchFamily="34" charset="-128"/>
                <a:ea typeface="Arial Unicode MS" pitchFamily="34" charset="-128"/>
                <a:cs typeface="Arial Unicode MS" pitchFamily="34" charset="-128"/>
              </a:rPr>
              <a:t>the </a:t>
            </a:r>
            <a:r>
              <a:rPr lang="en-US" sz="2800" dirty="0">
                <a:latin typeface="Arial Unicode MS" pitchFamily="34" charset="-128"/>
                <a:ea typeface="Arial Unicode MS" pitchFamily="34" charset="-128"/>
                <a:cs typeface="Arial Unicode MS" pitchFamily="34" charset="-128"/>
              </a:rPr>
              <a:t>customer prior to the </a:t>
            </a:r>
            <a:r>
              <a:rPr lang="en-US" sz="2800" dirty="0" smtClean="0">
                <a:latin typeface="Arial Unicode MS" pitchFamily="34" charset="-128"/>
                <a:ea typeface="Arial Unicode MS" pitchFamily="34" charset="-128"/>
                <a:cs typeface="Arial Unicode MS" pitchFamily="34" charset="-128"/>
              </a:rPr>
              <a:t>				     current </a:t>
            </a:r>
            <a:r>
              <a:rPr lang="en-US" sz="2800" dirty="0">
                <a:latin typeface="Arial Unicode MS" pitchFamily="34" charset="-128"/>
                <a:ea typeface="Arial Unicode MS" pitchFamily="34" charset="-128"/>
                <a:cs typeface="Arial Unicode MS" pitchFamily="34" charset="-128"/>
              </a:rPr>
              <a:t>booking</a:t>
            </a:r>
            <a:br>
              <a:rPr lang="en-US" sz="2800" dirty="0">
                <a:latin typeface="Arial Unicode MS" pitchFamily="34" charset="-128"/>
                <a:ea typeface="Arial Unicode MS" pitchFamily="34" charset="-128"/>
                <a:cs typeface="Arial Unicode MS" pitchFamily="34" charset="-128"/>
              </a:rPr>
            </a:br>
            <a:r>
              <a:rPr lang="en-US" sz="2800" b="1" dirty="0" err="1" smtClean="0">
                <a:latin typeface="Arial Unicode MS" pitchFamily="34" charset="-128"/>
                <a:ea typeface="Arial Unicode MS" pitchFamily="34" charset="-128"/>
                <a:cs typeface="Arial Unicode MS" pitchFamily="34" charset="-128"/>
              </a:rPr>
              <a:t>reserved_room_type</a:t>
            </a:r>
            <a:r>
              <a:rPr lang="en-US" sz="2800" dirty="0">
                <a:latin typeface="Arial Unicode MS" pitchFamily="34" charset="-128"/>
                <a:ea typeface="Arial Unicode MS" pitchFamily="34" charset="-128"/>
                <a:cs typeface="Arial Unicode MS" pitchFamily="34" charset="-128"/>
              </a:rPr>
              <a:t> : Code of room type reserved. Code is </a:t>
            </a:r>
            <a:r>
              <a:rPr lang="en-US" sz="2800" dirty="0" smtClean="0">
                <a:latin typeface="Arial Unicode MS" pitchFamily="34" charset="-128"/>
                <a:ea typeface="Arial Unicode MS" pitchFamily="34" charset="-128"/>
                <a:cs typeface="Arial Unicode MS" pitchFamily="34" charset="-128"/>
              </a:rPr>
              <a:t>presented 				instead of designation </a:t>
            </a:r>
            <a:r>
              <a:rPr lang="en-US" sz="2800" dirty="0">
                <a:latin typeface="Arial Unicode MS" pitchFamily="34" charset="-128"/>
                <a:ea typeface="Arial Unicode MS" pitchFamily="34" charset="-128"/>
                <a:cs typeface="Arial Unicode MS" pitchFamily="34" charset="-128"/>
              </a:rPr>
              <a:t>for anonymity reasons</a:t>
            </a:r>
            <a:r>
              <a:rPr lang="en-US" sz="2800" i="1" dirty="0">
                <a:latin typeface="Arial Unicode MS" pitchFamily="34" charset="-128"/>
                <a:ea typeface="Arial Unicode MS" pitchFamily="34" charset="-128"/>
                <a:cs typeface="Arial Unicode MS" pitchFamily="34" charset="-128"/>
              </a:rPr>
              <a:t>.</a:t>
            </a:r>
            <a:r>
              <a:rPr lang="en-US" sz="2800" dirty="0">
                <a:latin typeface="Arial Unicode MS" pitchFamily="34" charset="-128"/>
                <a:ea typeface="Arial Unicode MS" pitchFamily="34" charset="-128"/>
                <a:cs typeface="Arial Unicode MS" pitchFamily="34" charset="-128"/>
              </a:rPr>
              <a:t/>
            </a:r>
            <a:br>
              <a:rPr lang="en-US" sz="2800" dirty="0">
                <a:latin typeface="Arial Unicode MS" pitchFamily="34" charset="-128"/>
                <a:ea typeface="Arial Unicode MS" pitchFamily="34" charset="-128"/>
                <a:cs typeface="Arial Unicode MS" pitchFamily="34" charset="-128"/>
              </a:rPr>
            </a:br>
            <a:r>
              <a:rPr lang="en-US" sz="2800" b="1" dirty="0" err="1" smtClean="0">
                <a:latin typeface="Arial Unicode MS" pitchFamily="34" charset="-128"/>
                <a:ea typeface="Arial Unicode MS" pitchFamily="34" charset="-128"/>
                <a:cs typeface="Arial Unicode MS" pitchFamily="34" charset="-128"/>
              </a:rPr>
              <a:t>assigned_room_type</a:t>
            </a:r>
            <a:r>
              <a:rPr lang="en-US" sz="2800" dirty="0">
                <a:latin typeface="Arial Unicode MS" pitchFamily="34" charset="-128"/>
                <a:ea typeface="Arial Unicode MS" pitchFamily="34" charset="-128"/>
                <a:cs typeface="Arial Unicode MS" pitchFamily="34" charset="-128"/>
              </a:rPr>
              <a:t> : Code for the type of room assigned to the </a:t>
            </a:r>
            <a:r>
              <a:rPr lang="en-US" sz="2800" dirty="0" smtClean="0">
                <a:latin typeface="Arial Unicode MS" pitchFamily="34" charset="-128"/>
                <a:ea typeface="Arial Unicode MS" pitchFamily="34" charset="-128"/>
                <a:cs typeface="Arial Unicode MS" pitchFamily="34" charset="-128"/>
              </a:rPr>
              <a:t>				booking</a:t>
            </a:r>
            <a:r>
              <a:rPr lang="en-US" sz="2800" i="1" dirty="0">
                <a:latin typeface="Arial Unicode MS" pitchFamily="34" charset="-128"/>
                <a:ea typeface="Arial Unicode MS" pitchFamily="34" charset="-128"/>
                <a:cs typeface="Arial Unicode MS" pitchFamily="34" charset="-128"/>
              </a:rPr>
              <a:t>.</a:t>
            </a:r>
            <a:br>
              <a:rPr lang="en-US" sz="2800" i="1" dirty="0">
                <a:latin typeface="Arial Unicode MS" pitchFamily="34" charset="-128"/>
                <a:ea typeface="Arial Unicode MS" pitchFamily="34" charset="-128"/>
                <a:cs typeface="Arial Unicode MS" pitchFamily="34" charset="-128"/>
              </a:rPr>
            </a:br>
            <a:r>
              <a:rPr lang="en-US" sz="2800" b="1" dirty="0" err="1">
                <a:latin typeface="Arial Unicode MS" pitchFamily="34" charset="-128"/>
                <a:ea typeface="Arial Unicode MS" pitchFamily="34" charset="-128"/>
                <a:cs typeface="Arial Unicode MS" pitchFamily="34" charset="-128"/>
              </a:rPr>
              <a:t>required_car_parking_spaces</a:t>
            </a:r>
            <a:r>
              <a:rPr lang="en-US" sz="2800" dirty="0">
                <a:latin typeface="Arial Unicode MS" pitchFamily="34" charset="-128"/>
                <a:ea typeface="Arial Unicode MS" pitchFamily="34" charset="-128"/>
                <a:cs typeface="Arial Unicode MS" pitchFamily="34" charset="-128"/>
              </a:rPr>
              <a:t> : Number of car parking spaces </a:t>
            </a:r>
            <a:r>
              <a:rPr lang="en-US" sz="2800" dirty="0" smtClean="0">
                <a:latin typeface="Arial Unicode MS" pitchFamily="34" charset="-128"/>
                <a:ea typeface="Arial Unicode MS" pitchFamily="34" charset="-128"/>
                <a:cs typeface="Arial Unicode MS" pitchFamily="34" charset="-128"/>
              </a:rPr>
              <a:t>					required </a:t>
            </a:r>
            <a:r>
              <a:rPr lang="en-US" sz="2800" dirty="0">
                <a:latin typeface="Arial Unicode MS" pitchFamily="34" charset="-128"/>
                <a:ea typeface="Arial Unicode MS" pitchFamily="34" charset="-128"/>
                <a:cs typeface="Arial Unicode MS" pitchFamily="34" charset="-128"/>
              </a:rPr>
              <a:t>by the customer</a:t>
            </a:r>
            <a:r>
              <a:rPr lang="en-US" sz="2800" i="1" dirty="0">
                <a:latin typeface="Arial Unicode MS" pitchFamily="34" charset="-128"/>
                <a:ea typeface="Arial Unicode MS" pitchFamily="34" charset="-128"/>
                <a:cs typeface="Arial Unicode MS" pitchFamily="34" charset="-128"/>
              </a:rPr>
              <a:t/>
            </a:r>
            <a:br>
              <a:rPr lang="en-US" sz="2800" i="1" dirty="0">
                <a:latin typeface="Arial Unicode MS" pitchFamily="34" charset="-128"/>
                <a:ea typeface="Arial Unicode MS" pitchFamily="34" charset="-128"/>
                <a:cs typeface="Arial Unicode MS" pitchFamily="34" charset="-128"/>
              </a:rPr>
            </a:br>
            <a:r>
              <a:rPr lang="en-US" sz="2800" b="1" dirty="0" err="1">
                <a:latin typeface="Arial Unicode MS" pitchFamily="34" charset="-128"/>
                <a:ea typeface="Arial Unicode MS" pitchFamily="34" charset="-128"/>
                <a:cs typeface="Arial Unicode MS" pitchFamily="34" charset="-128"/>
              </a:rPr>
              <a:t>total_of_special_requests</a:t>
            </a:r>
            <a:r>
              <a:rPr lang="en-US" sz="2800" dirty="0">
                <a:latin typeface="Arial Unicode MS" pitchFamily="34" charset="-128"/>
                <a:ea typeface="Arial Unicode MS" pitchFamily="34" charset="-128"/>
                <a:cs typeface="Arial Unicode MS" pitchFamily="34" charset="-128"/>
              </a:rPr>
              <a:t> :</a:t>
            </a:r>
            <a:r>
              <a:rPr lang="en-US" sz="2800" i="1" dirty="0">
                <a:latin typeface="Arial Unicode MS" pitchFamily="34" charset="-128"/>
                <a:ea typeface="Arial Unicode MS" pitchFamily="34" charset="-128"/>
                <a:cs typeface="Arial Unicode MS" pitchFamily="34" charset="-128"/>
              </a:rPr>
              <a:t> </a:t>
            </a:r>
            <a:r>
              <a:rPr lang="en-US" sz="2800" dirty="0">
                <a:latin typeface="Arial Unicode MS" pitchFamily="34" charset="-128"/>
                <a:ea typeface="Arial Unicode MS" pitchFamily="34" charset="-128"/>
                <a:cs typeface="Arial Unicode MS" pitchFamily="34" charset="-128"/>
              </a:rPr>
              <a:t>Number of special requests made by </a:t>
            </a:r>
            <a:r>
              <a:rPr lang="en-US" sz="2800" dirty="0" smtClean="0">
                <a:latin typeface="Arial Unicode MS" pitchFamily="34" charset="-128"/>
                <a:ea typeface="Arial Unicode MS" pitchFamily="34" charset="-128"/>
                <a:cs typeface="Arial Unicode MS" pitchFamily="34" charset="-128"/>
              </a:rPr>
              <a:t>				the </a:t>
            </a:r>
            <a:r>
              <a:rPr lang="en-US" sz="2800" dirty="0">
                <a:latin typeface="Arial Unicode MS" pitchFamily="34" charset="-128"/>
                <a:ea typeface="Arial Unicode MS" pitchFamily="34" charset="-128"/>
                <a:cs typeface="Arial Unicode MS" pitchFamily="34" charset="-128"/>
              </a:rPr>
              <a:t>customer</a:t>
            </a:r>
            <a:br>
              <a:rPr lang="en-US" sz="2800" dirty="0">
                <a:latin typeface="Arial Unicode MS" pitchFamily="34" charset="-128"/>
                <a:ea typeface="Arial Unicode MS" pitchFamily="34" charset="-128"/>
                <a:cs typeface="Arial Unicode MS" pitchFamily="34" charset="-128"/>
              </a:rPr>
            </a:br>
            <a:endParaRPr lang="en-IN" dirty="0"/>
          </a:p>
        </p:txBody>
      </p:sp>
      <p:sp>
        <p:nvSpPr>
          <p:cNvPr id="5" name="Title 4"/>
          <p:cNvSpPr>
            <a:spLocks noGrp="1"/>
          </p:cNvSpPr>
          <p:nvPr>
            <p:ph type="title"/>
          </p:nvPr>
        </p:nvSpPr>
        <p:spPr>
          <a:xfrm>
            <a:off x="0" y="116632"/>
            <a:ext cx="8826355" cy="850106"/>
          </a:xfrm>
        </p:spPr>
        <p:txBody>
          <a:bodyPr>
            <a:noAutofit/>
          </a:bodyPr>
          <a:lstStyle/>
          <a:p>
            <a:r>
              <a:rPr lang="en-IN" sz="3200" u="sng" dirty="0" smtClean="0">
                <a:solidFill>
                  <a:schemeClr val="accent3"/>
                </a:solidFill>
                <a:latin typeface="Algerian" pitchFamily="82" charset="0"/>
              </a:rPr>
              <a:t>DATA COLLECTION AND UNDERSTANDING:</a:t>
            </a:r>
            <a:endParaRPr lang="en-IN" sz="3200" u="sng" dirty="0">
              <a:solidFill>
                <a:schemeClr val="accent3"/>
              </a:solidFill>
              <a:latin typeface="Algerian" pitchFamily="82"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44408" y="0"/>
            <a:ext cx="899591" cy="764704"/>
          </a:xfrm>
          <a:prstGeom prst="rect">
            <a:avLst/>
          </a:prstGeom>
        </p:spPr>
      </p:pic>
    </p:spTree>
    <p:extLst>
      <p:ext uri="{BB962C8B-B14F-4D97-AF65-F5344CB8AC3E}">
        <p14:creationId xmlns:p14="http://schemas.microsoft.com/office/powerpoint/2010/main" val="4196615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23528" y="116632"/>
            <a:ext cx="8229600" cy="634082"/>
          </a:xfrm>
        </p:spPr>
        <p:txBody>
          <a:bodyPr>
            <a:normAutofit fontScale="90000"/>
          </a:bodyPr>
          <a:lstStyle/>
          <a:p>
            <a:r>
              <a:rPr lang="en-IN" sz="3600" u="sng" dirty="0" smtClean="0">
                <a:solidFill>
                  <a:schemeClr val="accent3"/>
                </a:solidFill>
                <a:latin typeface="Algerian" pitchFamily="82" charset="0"/>
              </a:rPr>
              <a:t> </a:t>
            </a:r>
            <a:r>
              <a:rPr lang="en-IN" sz="3600" u="sng" dirty="0">
                <a:solidFill>
                  <a:schemeClr val="accent3"/>
                </a:solidFill>
                <a:latin typeface="Algerian" pitchFamily="82" charset="0"/>
              </a:rPr>
              <a:t>Data Cleaning and Manipulation: </a:t>
            </a:r>
          </a:p>
        </p:txBody>
      </p:sp>
      <p:pic>
        <p:nvPicPr>
          <p:cNvPr id="11" name="Content Placeholder 3"/>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179512" y="836712"/>
            <a:ext cx="4464496" cy="3960440"/>
          </a:xfrm>
          <a:prstGeom prst="rect">
            <a:avLst/>
          </a:prstGeom>
        </p:spPr>
      </p:pic>
      <p:pic>
        <p:nvPicPr>
          <p:cNvPr id="13" name="Picture 12"/>
          <p:cNvPicPr>
            <a:picLocks noChangeAspect="1"/>
          </p:cNvPicPr>
          <p:nvPr/>
        </p:nvPicPr>
        <p:blipFill rotWithShape="1">
          <a:blip r:embed="rId3">
            <a:extLst>
              <a:ext uri="{28A0092B-C50C-407E-A947-70E740481C1C}">
                <a14:useLocalDpi xmlns:a14="http://schemas.microsoft.com/office/drawing/2010/main" val="0"/>
              </a:ext>
            </a:extLst>
          </a:blip>
          <a:srcRect b="10566"/>
          <a:stretch/>
        </p:blipFill>
        <p:spPr>
          <a:xfrm>
            <a:off x="4788024" y="1124744"/>
            <a:ext cx="4248472" cy="2520280"/>
          </a:xfrm>
          <a:prstGeom prst="rect">
            <a:avLst/>
          </a:prstGeom>
        </p:spPr>
      </p:pic>
      <p:pic>
        <p:nvPicPr>
          <p:cNvPr id="14" name="Content Placeholder 1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004048" y="3753036"/>
            <a:ext cx="4032448" cy="2484276"/>
          </a:xfrm>
          <a:prstGeom prst="rect">
            <a:avLst/>
          </a:prstGeom>
        </p:spPr>
      </p:pic>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3608" y="4869160"/>
            <a:ext cx="3888432" cy="1537951"/>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244408" y="0"/>
            <a:ext cx="899591" cy="764704"/>
          </a:xfrm>
          <a:prstGeom prst="rect">
            <a:avLst/>
          </a:prstGeom>
        </p:spPr>
      </p:pic>
    </p:spTree>
    <p:extLst>
      <p:ext uri="{BB962C8B-B14F-4D97-AF65-F5344CB8AC3E}">
        <p14:creationId xmlns:p14="http://schemas.microsoft.com/office/powerpoint/2010/main" val="420677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692696"/>
            <a:ext cx="5292080" cy="5174035"/>
          </a:xfrm>
        </p:spPr>
        <p:txBody>
          <a:bodyPr>
            <a:noAutofit/>
          </a:bodyPr>
          <a:lstStyle/>
          <a:p>
            <a:r>
              <a:rPr lang="en-US" sz="2000" dirty="0">
                <a:latin typeface="Arial Unicode MS" pitchFamily="34" charset="-128"/>
                <a:ea typeface="Arial Unicode MS" pitchFamily="34" charset="-128"/>
                <a:cs typeface="Arial Unicode MS" pitchFamily="34" charset="-128"/>
              </a:rPr>
              <a:t>1) Total stay length and lead time have slight correlation. This may means that for longer hotel stays people generally plan little before the </a:t>
            </a:r>
            <a:r>
              <a:rPr lang="en-US" sz="2000" dirty="0" err="1">
                <a:latin typeface="Arial Unicode MS" pitchFamily="34" charset="-128"/>
                <a:ea typeface="Arial Unicode MS" pitchFamily="34" charset="-128"/>
                <a:cs typeface="Arial Unicode MS" pitchFamily="34" charset="-128"/>
              </a:rPr>
              <a:t>the</a:t>
            </a:r>
            <a:r>
              <a:rPr lang="en-US" sz="2000" dirty="0">
                <a:latin typeface="Arial Unicode MS" pitchFamily="34" charset="-128"/>
                <a:ea typeface="Arial Unicode MS" pitchFamily="34" charset="-128"/>
                <a:cs typeface="Arial Unicode MS" pitchFamily="34" charset="-128"/>
              </a:rPr>
              <a:t> actual arrival.</a:t>
            </a:r>
          </a:p>
          <a:p>
            <a:r>
              <a:rPr lang="en-US" sz="2000" dirty="0">
                <a:latin typeface="Arial Unicode MS" pitchFamily="34" charset="-128"/>
                <a:ea typeface="Arial Unicode MS" pitchFamily="34" charset="-128"/>
                <a:cs typeface="Arial Unicode MS" pitchFamily="34" charset="-128"/>
              </a:rPr>
              <a:t>2) </a:t>
            </a:r>
            <a:r>
              <a:rPr lang="en-US" sz="2000" dirty="0" err="1">
                <a:latin typeface="Arial Unicode MS" pitchFamily="34" charset="-128"/>
                <a:ea typeface="Arial Unicode MS" pitchFamily="34" charset="-128"/>
                <a:cs typeface="Arial Unicode MS" pitchFamily="34" charset="-128"/>
              </a:rPr>
              <a:t>adr</a:t>
            </a:r>
            <a:r>
              <a:rPr lang="en-US" sz="2000" dirty="0">
                <a:latin typeface="Arial Unicode MS" pitchFamily="34" charset="-128"/>
                <a:ea typeface="Arial Unicode MS" pitchFamily="34" charset="-128"/>
                <a:cs typeface="Arial Unicode MS" pitchFamily="34" charset="-128"/>
              </a:rPr>
              <a:t> is slightly correlated with </a:t>
            </a:r>
            <a:r>
              <a:rPr lang="en-US" sz="2000" dirty="0" err="1">
                <a:latin typeface="Arial Unicode MS" pitchFamily="34" charset="-128"/>
                <a:ea typeface="Arial Unicode MS" pitchFamily="34" charset="-128"/>
                <a:cs typeface="Arial Unicode MS" pitchFamily="34" charset="-128"/>
              </a:rPr>
              <a:t>total_people</a:t>
            </a:r>
            <a:r>
              <a:rPr lang="en-US" sz="2000" dirty="0">
                <a:latin typeface="Arial Unicode MS" pitchFamily="34" charset="-128"/>
                <a:ea typeface="Arial Unicode MS" pitchFamily="34" charset="-128"/>
                <a:cs typeface="Arial Unicode MS" pitchFamily="34" charset="-128"/>
              </a:rPr>
              <a:t>, which makes sense as more no. of people means more revenue, therefore more </a:t>
            </a:r>
            <a:r>
              <a:rPr lang="en-US" sz="2000" dirty="0" err="1">
                <a:latin typeface="Arial Unicode MS" pitchFamily="34" charset="-128"/>
                <a:ea typeface="Arial Unicode MS" pitchFamily="34" charset="-128"/>
                <a:cs typeface="Arial Unicode MS" pitchFamily="34" charset="-128"/>
              </a:rPr>
              <a:t>adr</a:t>
            </a:r>
            <a:r>
              <a:rPr lang="en-US" sz="2000" dirty="0">
                <a:latin typeface="Arial Unicode MS" pitchFamily="34" charset="-128"/>
                <a:ea typeface="Arial Unicode MS" pitchFamily="34" charset="-128"/>
                <a:cs typeface="Arial Unicode MS" pitchFamily="34" charset="-128"/>
              </a:rPr>
              <a:t>.</a:t>
            </a:r>
          </a:p>
          <a:p>
            <a:r>
              <a:rPr lang="en-US" sz="2000" dirty="0">
                <a:latin typeface="Arial Unicode MS" pitchFamily="34" charset="-128"/>
                <a:ea typeface="Arial Unicode MS" pitchFamily="34" charset="-128"/>
                <a:cs typeface="Arial Unicode MS" pitchFamily="34" charset="-128"/>
              </a:rPr>
              <a:t>Lets see does length of stay affects the </a:t>
            </a:r>
            <a:r>
              <a:rPr lang="en-US" sz="2000" dirty="0" err="1">
                <a:latin typeface="Arial Unicode MS" pitchFamily="34" charset="-128"/>
                <a:ea typeface="Arial Unicode MS" pitchFamily="34" charset="-128"/>
                <a:cs typeface="Arial Unicode MS" pitchFamily="34" charset="-128"/>
              </a:rPr>
              <a:t>adr</a:t>
            </a:r>
            <a:r>
              <a:rPr lang="en-US" sz="2000" dirty="0">
                <a:latin typeface="Arial Unicode MS" pitchFamily="34" charset="-128"/>
                <a:ea typeface="Arial Unicode MS" pitchFamily="34" charset="-128"/>
                <a:cs typeface="Arial Unicode MS" pitchFamily="34" charset="-128"/>
              </a:rPr>
              <a:t>.</a:t>
            </a:r>
          </a:p>
          <a:p>
            <a:r>
              <a:rPr lang="en-IN" sz="2000" b="1" u="sng" dirty="0">
                <a:solidFill>
                  <a:srgbClr val="FFC000"/>
                </a:solidFill>
                <a:latin typeface="Arial Unicode MS" pitchFamily="34" charset="-128"/>
                <a:ea typeface="Arial Unicode MS" pitchFamily="34" charset="-128"/>
                <a:cs typeface="Arial Unicode MS" pitchFamily="34" charset="-128"/>
              </a:rPr>
              <a:t>Conclusion</a:t>
            </a:r>
            <a:r>
              <a:rPr lang="en-IN" sz="2000" b="1" dirty="0">
                <a:solidFill>
                  <a:srgbClr val="FFC000"/>
                </a:solidFill>
                <a:latin typeface="Arial Unicode MS" pitchFamily="34" charset="-128"/>
                <a:ea typeface="Arial Unicode MS" pitchFamily="34" charset="-128"/>
                <a:cs typeface="Arial Unicode MS" pitchFamily="34" charset="-128"/>
              </a:rPr>
              <a:t>:-</a:t>
            </a:r>
          </a:p>
          <a:p>
            <a:pPr marL="0" indent="0">
              <a:buNone/>
            </a:pPr>
            <a:r>
              <a:rPr lang="en-IN" sz="2000" b="1" dirty="0">
                <a:solidFill>
                  <a:srgbClr val="FFC000"/>
                </a:solidFill>
                <a:latin typeface="Arial Unicode MS" pitchFamily="34" charset="-128"/>
                <a:ea typeface="Arial Unicode MS" pitchFamily="34" charset="-128"/>
                <a:cs typeface="Arial Unicode MS" pitchFamily="34" charset="-128"/>
              </a:rPr>
              <a:t> * Lead-time and total stay is positively correlated means more is the stay of  customer more will be the lead time.</a:t>
            </a:r>
          </a:p>
          <a:p>
            <a:pPr marL="0" indent="0">
              <a:buNone/>
            </a:pPr>
            <a:r>
              <a:rPr lang="en-IN" sz="2000" b="1" dirty="0">
                <a:solidFill>
                  <a:srgbClr val="FFC000"/>
                </a:solidFill>
                <a:latin typeface="Arial Unicode MS" pitchFamily="34" charset="-128"/>
                <a:ea typeface="Arial Unicode MS" pitchFamily="34" charset="-128"/>
                <a:cs typeface="Arial Unicode MS" pitchFamily="34" charset="-128"/>
              </a:rPr>
              <a:t>* ADR(average  daily rate) and total people are highly correlated. That means more the people more will be the </a:t>
            </a:r>
            <a:r>
              <a:rPr lang="en-IN" sz="2000" b="1" dirty="0" err="1">
                <a:solidFill>
                  <a:srgbClr val="FFC000"/>
                </a:solidFill>
                <a:latin typeface="Arial Unicode MS" pitchFamily="34" charset="-128"/>
                <a:ea typeface="Arial Unicode MS" pitchFamily="34" charset="-128"/>
                <a:cs typeface="Arial Unicode MS" pitchFamily="34" charset="-128"/>
              </a:rPr>
              <a:t>adr</a:t>
            </a:r>
            <a:r>
              <a:rPr lang="en-IN" sz="2000" b="1" dirty="0">
                <a:solidFill>
                  <a:srgbClr val="FFC000"/>
                </a:solidFill>
                <a:latin typeface="Arial Unicode MS" pitchFamily="34" charset="-128"/>
                <a:ea typeface="Arial Unicode MS" pitchFamily="34" charset="-128"/>
                <a:cs typeface="Arial Unicode MS" pitchFamily="34" charset="-128"/>
              </a:rPr>
              <a:t>. High </a:t>
            </a:r>
            <a:r>
              <a:rPr lang="en-IN" sz="2000" b="1" dirty="0" err="1">
                <a:solidFill>
                  <a:srgbClr val="FFC000"/>
                </a:solidFill>
                <a:latin typeface="Arial Unicode MS" pitchFamily="34" charset="-128"/>
                <a:ea typeface="Arial Unicode MS" pitchFamily="34" charset="-128"/>
                <a:cs typeface="Arial Unicode MS" pitchFamily="34" charset="-128"/>
              </a:rPr>
              <a:t>adr</a:t>
            </a:r>
            <a:r>
              <a:rPr lang="en-IN" sz="2000" b="1" dirty="0">
                <a:solidFill>
                  <a:srgbClr val="FFC000"/>
                </a:solidFill>
                <a:latin typeface="Arial Unicode MS" pitchFamily="34" charset="-128"/>
                <a:ea typeface="Arial Unicode MS" pitchFamily="34" charset="-128"/>
                <a:cs typeface="Arial Unicode MS" pitchFamily="34" charset="-128"/>
              </a:rPr>
              <a:t> means high revenue.</a:t>
            </a:r>
          </a:p>
          <a:p>
            <a:endParaRPr lang="en-IN" sz="2000" dirty="0">
              <a:latin typeface="Arial Unicode MS" pitchFamily="34" charset="-128"/>
              <a:ea typeface="Arial Unicode MS" pitchFamily="34" charset="-128"/>
              <a:cs typeface="Arial Unicode MS" pitchFamily="34" charset="-128"/>
            </a:endParaRPr>
          </a:p>
        </p:txBody>
      </p:sp>
      <p:sp>
        <p:nvSpPr>
          <p:cNvPr id="3" name="Title 2"/>
          <p:cNvSpPr>
            <a:spLocks noGrp="1"/>
          </p:cNvSpPr>
          <p:nvPr>
            <p:ph type="title"/>
          </p:nvPr>
        </p:nvSpPr>
        <p:spPr>
          <a:xfrm>
            <a:off x="107504" y="188640"/>
            <a:ext cx="8928992" cy="342701"/>
          </a:xfrm>
        </p:spPr>
        <p:txBody>
          <a:bodyPr>
            <a:normAutofit fontScale="90000"/>
          </a:bodyPr>
          <a:lstStyle/>
          <a:p>
            <a:r>
              <a:rPr lang="en-IN" u="sng" dirty="0" smtClean="0">
                <a:solidFill>
                  <a:schemeClr val="accent3"/>
                </a:solidFill>
                <a:latin typeface="Algerian" pitchFamily="82" charset="0"/>
              </a:rPr>
              <a:t/>
            </a:r>
            <a:br>
              <a:rPr lang="en-IN" u="sng" dirty="0" smtClean="0">
                <a:solidFill>
                  <a:schemeClr val="accent3"/>
                </a:solidFill>
                <a:latin typeface="Algerian" pitchFamily="82" charset="0"/>
              </a:rPr>
            </a:br>
            <a:r>
              <a:rPr lang="en-IN" u="sng" dirty="0" smtClean="0">
                <a:solidFill>
                  <a:srgbClr val="C00000"/>
                </a:solidFill>
                <a:latin typeface="Algerian" pitchFamily="82" charset="0"/>
              </a:rPr>
              <a:t>correlation</a:t>
            </a:r>
            <a:r>
              <a:rPr lang="en-IN" u="sng" dirty="0">
                <a:solidFill>
                  <a:srgbClr val="C00000"/>
                </a:solidFill>
                <a:latin typeface="Algerian" pitchFamily="82" charset="0"/>
              </a:rPr>
              <a:t> matrix</a:t>
            </a:r>
            <a:r>
              <a:rPr lang="en-IN" u="sng" dirty="0">
                <a:solidFill>
                  <a:schemeClr val="accent3"/>
                </a:solidFill>
                <a:latin typeface="Algerian" pitchFamily="82" charset="0"/>
              </a:rPr>
              <a:t/>
            </a:r>
            <a:br>
              <a:rPr lang="en-IN" u="sng" dirty="0">
                <a:solidFill>
                  <a:schemeClr val="accent3"/>
                </a:solidFill>
                <a:latin typeface="Algerian" pitchFamily="82" charset="0"/>
              </a:rPr>
            </a:br>
            <a:endParaRPr lang="en-IN" u="sng" dirty="0">
              <a:solidFill>
                <a:schemeClr val="accent3"/>
              </a:solidFill>
              <a:latin typeface="Algerian" pitchFamily="82"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4088" y="764704"/>
            <a:ext cx="3779912" cy="5492338"/>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7750" y="0"/>
            <a:ext cx="1186249" cy="764704"/>
          </a:xfrm>
          <a:prstGeom prst="rect">
            <a:avLst/>
          </a:prstGeom>
        </p:spPr>
      </p:pic>
    </p:spTree>
    <p:extLst>
      <p:ext uri="{BB962C8B-B14F-4D97-AF65-F5344CB8AC3E}">
        <p14:creationId xmlns:p14="http://schemas.microsoft.com/office/powerpoint/2010/main" val="2027131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88958"/>
            <a:ext cx="8532440" cy="778098"/>
          </a:xfrm>
        </p:spPr>
        <p:txBody>
          <a:bodyPr>
            <a:noAutofit/>
          </a:bodyPr>
          <a:lstStyle/>
          <a:p>
            <a:pPr algn="ctr"/>
            <a:r>
              <a:rPr lang="en-US" sz="3200" u="sng" dirty="0" smtClean="0">
                <a:solidFill>
                  <a:schemeClr val="accent3"/>
                </a:solidFill>
                <a:effectLst/>
                <a:latin typeface="Algerian" pitchFamily="82" charset="0"/>
              </a:rPr>
              <a:t/>
            </a:r>
            <a:br>
              <a:rPr lang="en-US" sz="3200" u="sng" dirty="0" smtClean="0">
                <a:solidFill>
                  <a:schemeClr val="accent3"/>
                </a:solidFill>
                <a:effectLst/>
                <a:latin typeface="Algerian" pitchFamily="82" charset="0"/>
              </a:rPr>
            </a:br>
            <a:r>
              <a:rPr lang="en-IN" sz="3200" u="sng" dirty="0">
                <a:solidFill>
                  <a:schemeClr val="accent3"/>
                </a:solidFill>
                <a:latin typeface="Algerian" pitchFamily="82" charset="0"/>
              </a:rPr>
              <a:t>Exploratory Data Analysis(EDA)</a:t>
            </a:r>
            <a:r>
              <a:rPr lang="en-US" sz="3200" u="sng" dirty="0">
                <a:solidFill>
                  <a:schemeClr val="accent3"/>
                </a:solidFill>
                <a:effectLst/>
                <a:latin typeface="Algerian" pitchFamily="82" charset="0"/>
              </a:rPr>
              <a:t/>
            </a:r>
            <a:br>
              <a:rPr lang="en-US" sz="3200" u="sng" dirty="0">
                <a:solidFill>
                  <a:schemeClr val="accent3"/>
                </a:solidFill>
                <a:effectLst/>
                <a:latin typeface="Algerian" pitchFamily="82" charset="0"/>
              </a:rPr>
            </a:br>
            <a:endParaRPr lang="en-IN" sz="3200" u="sng" dirty="0">
              <a:solidFill>
                <a:schemeClr val="accent3"/>
              </a:solidFill>
              <a:latin typeface="Algerian" pitchFamily="82" charset="0"/>
            </a:endParaRPr>
          </a:p>
        </p:txBody>
      </p:sp>
      <p:sp>
        <p:nvSpPr>
          <p:cNvPr id="2" name="Content Placeholder 1"/>
          <p:cNvSpPr>
            <a:spLocks noGrp="1"/>
          </p:cNvSpPr>
          <p:nvPr>
            <p:ph idx="1"/>
          </p:nvPr>
        </p:nvSpPr>
        <p:spPr>
          <a:xfrm>
            <a:off x="943060" y="4797152"/>
            <a:ext cx="8229600" cy="1656184"/>
          </a:xfrm>
        </p:spPr>
        <p:txBody>
          <a:bodyPr/>
          <a:lstStyle/>
          <a:p>
            <a:pPr marL="109728" indent="0">
              <a:buNone/>
            </a:pPr>
            <a:r>
              <a:rPr lang="en-IN" sz="2800" b="1" dirty="0">
                <a:latin typeface="Arial Unicode MS" pitchFamily="34" charset="-128"/>
                <a:ea typeface="Arial Unicode MS" pitchFamily="34" charset="-128"/>
                <a:cs typeface="Arial Unicode MS" pitchFamily="34" charset="-128"/>
              </a:rPr>
              <a:t>Conclusion - </a:t>
            </a:r>
          </a:p>
          <a:p>
            <a:pPr>
              <a:buFont typeface="Wingdings" pitchFamily="2" charset="2"/>
              <a:buChar char="§"/>
            </a:pPr>
            <a:r>
              <a:rPr lang="en-IN" sz="2800" b="1" dirty="0">
                <a:latin typeface="Arial Unicode MS" pitchFamily="34" charset="-128"/>
                <a:ea typeface="Arial Unicode MS" pitchFamily="34" charset="-128"/>
                <a:cs typeface="Arial Unicode MS" pitchFamily="34" charset="-128"/>
              </a:rPr>
              <a:t>Most of the people stay In city hotel.</a:t>
            </a:r>
          </a:p>
          <a:p>
            <a:endParaRPr lang="en-IN"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67056"/>
            <a:ext cx="7200800" cy="3686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00393" y="0"/>
            <a:ext cx="1043608" cy="836712"/>
          </a:xfrm>
          <a:prstGeom prst="rect">
            <a:avLst/>
          </a:prstGeom>
        </p:spPr>
      </p:pic>
    </p:spTree>
    <p:extLst>
      <p:ext uri="{BB962C8B-B14F-4D97-AF65-F5344CB8AC3E}">
        <p14:creationId xmlns:p14="http://schemas.microsoft.com/office/powerpoint/2010/main" val="41849605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1516</TotalTime>
  <Words>774</Words>
  <Application>Microsoft Office PowerPoint</Application>
  <PresentationFormat>On-screen Show (4:3)</PresentationFormat>
  <Paragraphs>95</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Concourse</vt:lpstr>
      <vt:lpstr>Capstone Project-1  EDA On  Hotel Booking Analysis</vt:lpstr>
      <vt:lpstr>PROBLEM STATEMENT</vt:lpstr>
      <vt:lpstr> Work Flow : </vt:lpstr>
      <vt:lpstr>Data Collection and Understanding: </vt:lpstr>
      <vt:lpstr>Data Collection and Understanding: </vt:lpstr>
      <vt:lpstr>DATA COLLECTION AND UNDERSTANDING:</vt:lpstr>
      <vt:lpstr> Data Cleaning and Manipulation: </vt:lpstr>
      <vt:lpstr> correlation matrix </vt:lpstr>
      <vt:lpstr> Exploratory Data Analysis(EDA) </vt:lpstr>
      <vt:lpstr>Exploratory Data Analysis(EDA)</vt:lpstr>
      <vt:lpstr>Exploratory Data Analysis(EDA)</vt:lpstr>
      <vt:lpstr>Exploratory Data Analysis(EDA)</vt:lpstr>
      <vt:lpstr>Exploratory Data Analysis(EDA)</vt:lpstr>
      <vt:lpstr>Exploratory Data Analysis(EDA)</vt:lpstr>
      <vt:lpstr>Exploratory Data Analysis(EDA)</vt:lpstr>
      <vt:lpstr>Exploratory Data Analysis(EDA)</vt:lpstr>
      <vt:lpstr>Exploratory Data Analysis(EDA)</vt:lpstr>
      <vt:lpstr>Exploratory Data Analysis(EDA)</vt:lpstr>
      <vt:lpstr>Exploratory Data Analysis(EDA)</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sakshipjadhav118@gmail.com</dc:creator>
  <cp:lastModifiedBy>sakshipjadhav118@gmail.com</cp:lastModifiedBy>
  <cp:revision>37</cp:revision>
  <dcterms:created xsi:type="dcterms:W3CDTF">2022-12-06T08:46:46Z</dcterms:created>
  <dcterms:modified xsi:type="dcterms:W3CDTF">2022-12-10T15:10:27Z</dcterms:modified>
</cp:coreProperties>
</file>