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88" r:id="rId7"/>
    <p:sldId id="289" r:id="rId8"/>
    <p:sldId id="259" r:id="rId9"/>
    <p:sldId id="260" r:id="rId10"/>
    <p:sldId id="261" r:id="rId11"/>
    <p:sldId id="262" r:id="rId12"/>
    <p:sldId id="290" r:id="rId13"/>
    <p:sldId id="291" r:id="rId14"/>
    <p:sldId id="263" r:id="rId15"/>
    <p:sldId id="264" r:id="rId16"/>
    <p:sldId id="265" r:id="rId17"/>
    <p:sldId id="292" r:id="rId18"/>
    <p:sldId id="266" r:id="rId19"/>
    <p:sldId id="267" r:id="rId20"/>
    <p:sldId id="268" r:id="rId21"/>
    <p:sldId id="269" r:id="rId22"/>
    <p:sldId id="270" r:id="rId23"/>
    <p:sldId id="271" r:id="rId24"/>
    <p:sldId id="272" r:id="rId25"/>
    <p:sldId id="294" r:id="rId26"/>
    <p:sldId id="295" r:id="rId27"/>
    <p:sldId id="293" r:id="rId28"/>
    <p:sldId id="273" r:id="rId29"/>
    <p:sldId id="296" r:id="rId30"/>
    <p:sldId id="274" r:id="rId31"/>
    <p:sldId id="297" r:id="rId32"/>
    <p:sldId id="298" r:id="rId33"/>
    <p:sldId id="275" r:id="rId34"/>
    <p:sldId id="299" r:id="rId35"/>
    <p:sldId id="300" r:id="rId36"/>
    <p:sldId id="276" r:id="rId37"/>
  </p:sldIdLst>
  <p:sldSz cx="9144000" cy="5143500"/>
  <p:notesSz cx="6858000" cy="9144000"/>
  <p:embeddedFontLst>
    <p:embeddedFont>
      <p:font typeface="Montserrat" panose="00000500000000000000"/>
      <p:regular r:id="rId41"/>
      <p:bold r:id="rId42"/>
      <p:boldItalic r:id="rId43"/>
    </p:embeddedFont>
    <p:embeddedFont>
      <p:font typeface="Montserrat Medium" panose="00000500000000000000"/>
      <p:regular r:id="rId44"/>
    </p:embeddedFont>
    <p:embeddedFont>
      <p:font typeface="Montserrat SemiBold" panose="00000500000000000000"/>
      <p:regular r:id="rId45"/>
      <p:bold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85"/>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4b3c75e5c_6_3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4b3c75e5c_6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p1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aa6b2d2dc1_1_2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a6b2d2dc1_1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b4b3c75e5c_6_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4b3c75e5c_6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b4ac7249a6_1_1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4ac7249a6_1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b4ac7249a6_1_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4ac7249a6_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p1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b4ac7249a6_1_1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4ac7249a6_1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b4b3c75e5c_6_6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4b3c75e5c_6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b4ac7249a6_1_2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4ac7249a6_1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aa6b2d2dc1_0_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aa6b2d2dc1_0_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aa6b2d2dc1_0_1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aa6b2d2dc1_0_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5" name="Shape 45"/>
        <p:cNvGrpSpPr/>
        <p:nvPr/>
      </p:nvGrpSpPr>
      <p:grpSpPr>
        <a:xfrm>
          <a:off x="0" y="0"/>
          <a:ext cx="0" cy="0"/>
          <a:chOff x="0" y="0"/>
          <a:chExt cx="0" cy="0"/>
        </a:xfrm>
      </p:grpSpPr>
      <p:sp>
        <p:nvSpPr>
          <p:cNvPr id="46" name="Google Shape;46;p11"/>
          <p:cNvSpPr txBox="1"/>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 name="Shape 42"/>
        <p:cNvGrpSpPr/>
        <p:nvPr/>
      </p:nvGrpSpPr>
      <p:grpSpPr>
        <a:xfrm>
          <a:off x="0" y="0"/>
          <a:ext cx="0" cy="0"/>
          <a:chOff x="0" y="0"/>
          <a:chExt cx="0" cy="0"/>
        </a:xfrm>
      </p:grpSpPr>
      <p:sp>
        <p:nvSpPr>
          <p:cNvPr id="43" name="Google Shape;43;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hyperlink" Target="https://medium.com/@sabber/financial-data-analysis-51e7275d0ae" TargetMode="External"/><Relationship Id="rId3" Type="http://schemas.openxmlformats.org/officeDocument/2006/relationships/hyperlink" Target="https://medium.com/@sabber/financial-data-analysis-2f86b1341e6e" TargetMode="External"/><Relationship Id="rId2" Type="http://schemas.openxmlformats.org/officeDocument/2006/relationships/hyperlink" Target="https://medium.com/@sabber/financial-data-analysis-bf4b5e78c45c" TargetMode="External"/><Relationship Id="rId1" Type="http://schemas.openxmlformats.org/officeDocument/2006/relationships/hyperlink" Target="https://medium.com/@sabber/financial-data-analysis-80ba39149126"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9775" y="798925"/>
            <a:ext cx="8512500" cy="35163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Capstone Project - </a:t>
            </a:r>
            <a:r>
              <a:rPr lang="en-IN" altLang="en-GB" sz="4200" b="1">
                <a:solidFill>
                  <a:srgbClr val="CC0000"/>
                </a:solidFill>
                <a:latin typeface="Montserrat" panose="00000500000000000000"/>
                <a:ea typeface="Montserrat" panose="00000500000000000000"/>
                <a:cs typeface="Montserrat" panose="00000500000000000000"/>
                <a:sym typeface="Montserrat" panose="00000500000000000000"/>
              </a:rPr>
              <a:t>3</a:t>
            </a:r>
            <a:endParaRPr sz="4200" b="1">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r>
              <a:rPr lang="en-IN" altLang="en-GB" sz="3600" b="1">
                <a:solidFill>
                  <a:schemeClr val="lt1"/>
                </a:solidFill>
                <a:latin typeface="Montserrat" panose="00000500000000000000"/>
                <a:ea typeface="Montserrat" panose="00000500000000000000"/>
                <a:cs typeface="Montserrat" panose="00000500000000000000"/>
                <a:sym typeface="Montserrat" panose="00000500000000000000"/>
              </a:rPr>
              <a:t>Individual</a:t>
            </a:r>
            <a:r>
              <a:rPr lang="en-GB" sz="3600" b="1">
                <a:solidFill>
                  <a:schemeClr val="lt1"/>
                </a:solidFill>
                <a:latin typeface="Montserrat" panose="00000500000000000000"/>
                <a:ea typeface="Montserrat" panose="00000500000000000000"/>
                <a:cs typeface="Montserrat" panose="00000500000000000000"/>
                <a:sym typeface="Montserrat" panose="00000500000000000000"/>
              </a:rPr>
              <a:t> : </a:t>
            </a:r>
            <a:r>
              <a:rPr lang="en-IN" altLang="en-GB" sz="3600" b="1">
                <a:solidFill>
                  <a:schemeClr val="lt1"/>
                </a:solidFill>
                <a:latin typeface="Montserrat" panose="00000500000000000000"/>
                <a:ea typeface="Montserrat" panose="00000500000000000000"/>
                <a:cs typeface="Montserrat" panose="00000500000000000000"/>
                <a:sym typeface="Montserrat" panose="00000500000000000000"/>
              </a:rPr>
              <a:t>Mobile Price Range Prediction</a:t>
            </a: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r>
              <a:rPr lang="en-GB" sz="2000" b="1" u="sng">
                <a:solidFill>
                  <a:schemeClr val="lt1"/>
                </a:solidFill>
                <a:latin typeface="Montserrat" panose="00000500000000000000"/>
                <a:ea typeface="Montserrat" panose="00000500000000000000"/>
                <a:cs typeface="Montserrat" panose="00000500000000000000"/>
                <a:sym typeface="Montserrat" panose="00000500000000000000"/>
              </a:rPr>
              <a:t>Member</a:t>
            </a:r>
            <a:endParaRPr sz="2000" b="1" u="sng">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r>
              <a:rPr lang="en-IN" altLang="en-GB" sz="1600" b="1">
                <a:solidFill>
                  <a:schemeClr val="lt1"/>
                </a:solidFill>
                <a:latin typeface="Montserrat" panose="00000500000000000000"/>
                <a:ea typeface="Montserrat" panose="00000500000000000000"/>
                <a:cs typeface="Montserrat" panose="00000500000000000000"/>
                <a:sym typeface="Montserrat" panose="00000500000000000000"/>
              </a:rPr>
              <a:t>Sandeep Salunke</a:t>
            </a:r>
            <a:br>
              <a:rPr lang="en-GB" sz="1600" b="1">
                <a:solidFill>
                  <a:schemeClr val="lt1"/>
                </a:solidFill>
                <a:latin typeface="Montserrat" panose="00000500000000000000"/>
                <a:ea typeface="Montserrat" panose="00000500000000000000"/>
                <a:cs typeface="Montserrat" panose="00000500000000000000"/>
                <a:sym typeface="Montserrat" panose="00000500000000000000"/>
              </a:rPr>
            </a:b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pPr marL="0" lvl="0" indent="0" algn="l" rtl="0">
              <a:lnSpc>
                <a:spcPct val="115000"/>
              </a:lnSpc>
              <a:spcBef>
                <a:spcPts val="0"/>
              </a:spcBef>
              <a:spcAft>
                <a:spcPts val="0"/>
              </a:spcAft>
              <a:buNone/>
            </a:pPr>
            <a:r>
              <a:rPr>
                <a:solidFill>
                  <a:srgbClr val="134F5C"/>
                </a:solidFill>
                <a:sym typeface="+mn-ea"/>
              </a:rPr>
              <a:t>Pc - Primary Camera mega pixels.</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Px_height - Pixel Resolution Height.</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Px_width - Pixel Resolution Width.</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Ram - Random Access Memory in Mega.</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Touch_screen - Has touch screen or not.</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Wifi - Has wifi or not.</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pPr marL="0" lvl="0" indent="0" algn="l" rtl="0">
              <a:lnSpc>
                <a:spcPct val="115000"/>
              </a:lnSpc>
              <a:spcBef>
                <a:spcPts val="0"/>
              </a:spcBef>
              <a:spcAft>
                <a:spcPts val="0"/>
              </a:spcAft>
              <a:buNone/>
            </a:pPr>
            <a:r>
              <a:rPr>
                <a:solidFill>
                  <a:srgbClr val="134F5C"/>
                </a:solidFill>
                <a:sym typeface="+mn-ea"/>
              </a:rPr>
              <a:t>Sc_h - Screen Height of mobile in cm.</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Sc_w - Screen Width of mobile in cm.</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Talk_time - longest time that a single battery charge will last when you are.</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Three_g - Has 3G or not.</a:t>
            </a: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Wifi - Has wifi or not.</a:t>
            </a: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Price_range - This is the target variable with value of 0(low cost), 1(medium cost),2(High Cost),3(Very High cost).</a:t>
            </a:r>
            <a:endParaRPr>
              <a:solidFill>
                <a:srgbClr val="134F5C"/>
              </a:solidFill>
            </a:endParaRP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panose="00000500000000000000"/>
                <a:ea typeface="Montserrat" panose="00000500000000000000"/>
                <a:cs typeface="Montserrat" panose="00000500000000000000"/>
                <a:sym typeface="Montserrat" panose="00000500000000000000"/>
              </a:rPr>
              <a:t>EDA</a:t>
            </a:r>
            <a:endParaRPr lang="en-IN" b="1">
              <a:latin typeface="Montserrat" panose="00000500000000000000"/>
              <a:ea typeface="Montserrat" panose="00000500000000000000"/>
              <a:cs typeface="Montserrat" panose="00000500000000000000"/>
              <a:sym typeface="Montserrat" panose="00000500000000000000"/>
            </a:endParaRPr>
          </a:p>
        </p:txBody>
      </p:sp>
      <p:sp>
        <p:nvSpPr>
          <p:cNvPr id="1" name="Text Placeholder 0"/>
          <p:cNvSpPr/>
          <p:nvPr>
            <p:ph type="body" idx="1"/>
          </p:nvPr>
        </p:nvSpPr>
        <p:spPr/>
        <p:txBody>
          <a:bodyPr/>
          <a:p>
            <a:pPr marL="114300" indent="0">
              <a:buNone/>
            </a:pPr>
            <a:endParaRPr lang="en-IN" altLang="en-US"/>
          </a:p>
        </p:txBody>
      </p:sp>
      <p:pic>
        <p:nvPicPr>
          <p:cNvPr id="2" name="Picture 1" descr="1."/>
          <p:cNvPicPr>
            <a:picLocks noChangeAspect="1"/>
          </p:cNvPicPr>
          <p:nvPr/>
        </p:nvPicPr>
        <p:blipFill>
          <a:blip r:embed="rId1"/>
          <a:stretch>
            <a:fillRect/>
          </a:stretch>
        </p:blipFill>
        <p:spPr>
          <a:xfrm>
            <a:off x="456565" y="1017905"/>
            <a:ext cx="2203450" cy="2356485"/>
          </a:xfrm>
          <a:prstGeom prst="rect">
            <a:avLst/>
          </a:prstGeom>
        </p:spPr>
      </p:pic>
      <p:pic>
        <p:nvPicPr>
          <p:cNvPr id="3" name="Picture 2" descr="2."/>
          <p:cNvPicPr>
            <a:picLocks noChangeAspect="1"/>
          </p:cNvPicPr>
          <p:nvPr/>
        </p:nvPicPr>
        <p:blipFill>
          <a:blip r:embed="rId2"/>
          <a:stretch>
            <a:fillRect/>
          </a:stretch>
        </p:blipFill>
        <p:spPr>
          <a:xfrm>
            <a:off x="4370070" y="991870"/>
            <a:ext cx="3345815" cy="2382520"/>
          </a:xfrm>
          <a:prstGeom prst="rect">
            <a:avLst/>
          </a:prstGeom>
        </p:spPr>
      </p:pic>
      <p:sp>
        <p:nvSpPr>
          <p:cNvPr id="5" name="Text Box 4"/>
          <p:cNvSpPr txBox="1"/>
          <p:nvPr/>
        </p:nvSpPr>
        <p:spPr>
          <a:xfrm>
            <a:off x="530860" y="3277870"/>
            <a:ext cx="7457440" cy="1599565"/>
          </a:xfrm>
          <a:prstGeom prst="rect">
            <a:avLst/>
          </a:prstGeom>
          <a:noFill/>
        </p:spPr>
        <p:txBody>
          <a:bodyPr wrap="square" rtlCol="0">
            <a:spAutoFit/>
          </a:bodyPr>
          <a:p>
            <a:r>
              <a:rPr lang="en-IN" altLang="en-US"/>
              <a:t>1.</a:t>
            </a:r>
            <a:r>
              <a:rPr lang="en-US"/>
              <a:t>All category phones are distributed with equal price range</a:t>
            </a:r>
            <a:endParaRPr lang="en-US"/>
          </a:p>
          <a:p>
            <a:r>
              <a:rPr lang="en-IN" altLang="en-US"/>
              <a:t>2.This plot visualizes how the battery capacity, measured in mAh, is distributed across the dataset. We can observe that the distribution of battery capacity is positively correlated with the price range of the mobile phones, as there is a gradual increase in the battery capacity as the price range increases. This suggests that there is a strong relationship between the battery capacity and the price of a mobile phone, and that consumers may be willing to pay more for a mobile phone with a higher battery capacity.</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2" name="Title 1"/>
          <p:cNvSpPr/>
          <p:nvPr>
            <p:ph type="title"/>
          </p:nvPr>
        </p:nvSpPr>
        <p:spPr>
          <a:xfrm>
            <a:off x="311785" y="445135"/>
            <a:ext cx="8520430" cy="4398010"/>
          </a:xfrm>
        </p:spPr>
        <p:txBody>
          <a:bodyPr/>
          <a:p>
            <a:endParaRPr lang="en-US"/>
          </a:p>
        </p:txBody>
      </p:sp>
      <p:pic>
        <p:nvPicPr>
          <p:cNvPr id="3" name="Picture 2" descr="3."/>
          <p:cNvPicPr>
            <a:picLocks noChangeAspect="1"/>
          </p:cNvPicPr>
          <p:nvPr/>
        </p:nvPicPr>
        <p:blipFill>
          <a:blip r:embed="rId1"/>
          <a:stretch>
            <a:fillRect/>
          </a:stretch>
        </p:blipFill>
        <p:spPr>
          <a:xfrm>
            <a:off x="151765" y="866140"/>
            <a:ext cx="4338955" cy="2268220"/>
          </a:xfrm>
          <a:prstGeom prst="rect">
            <a:avLst/>
          </a:prstGeom>
        </p:spPr>
      </p:pic>
      <p:pic>
        <p:nvPicPr>
          <p:cNvPr id="4" name="Picture 3" descr="4."/>
          <p:cNvPicPr>
            <a:picLocks noChangeAspect="1"/>
          </p:cNvPicPr>
          <p:nvPr/>
        </p:nvPicPr>
        <p:blipFill>
          <a:blip r:embed="rId2"/>
          <a:stretch>
            <a:fillRect/>
          </a:stretch>
        </p:blipFill>
        <p:spPr>
          <a:xfrm>
            <a:off x="4705985" y="569595"/>
            <a:ext cx="3965575" cy="2689225"/>
          </a:xfrm>
          <a:prstGeom prst="rect">
            <a:avLst/>
          </a:prstGeom>
        </p:spPr>
      </p:pic>
      <p:sp>
        <p:nvSpPr>
          <p:cNvPr id="5" name="Text Box 4"/>
          <p:cNvSpPr txBox="1"/>
          <p:nvPr/>
        </p:nvSpPr>
        <p:spPr>
          <a:xfrm>
            <a:off x="995045" y="3357880"/>
            <a:ext cx="7639050" cy="953135"/>
          </a:xfrm>
          <a:prstGeom prst="rect">
            <a:avLst/>
          </a:prstGeom>
          <a:noFill/>
        </p:spPr>
        <p:txBody>
          <a:bodyPr wrap="square" rtlCol="0">
            <a:spAutoFit/>
          </a:bodyPr>
          <a:p>
            <a:r>
              <a:rPr lang="en-IN" altLang="en-US"/>
              <a:t>1.</a:t>
            </a:r>
            <a:r>
              <a:rPr lang="en-US"/>
              <a:t>Almost half the devices have Bluetooth, and half don’t.</a:t>
            </a:r>
            <a:endParaRPr lang="en-US"/>
          </a:p>
          <a:p>
            <a:r>
              <a:rPr lang="en-IN" altLang="en-US"/>
              <a:t>2.The scatter plot shows a clear positive correlation between RAM and price range, with the majority of the data points clustering towards the upper right corner. This suggests that as the price range increases, the amount of RAM in the device generally increases as well.</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5" name="Google Shape;115;p2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p>
        </p:txBody>
      </p:sp>
      <p:sp>
        <p:nvSpPr>
          <p:cNvPr id="1" name="Title 0"/>
          <p:cNvSpPr/>
          <p:nvPr>
            <p:ph type="title"/>
          </p:nvPr>
        </p:nvSpPr>
        <p:spPr/>
        <p:txBody>
          <a:bodyPr/>
          <a:p>
            <a:endParaRPr lang="en-US"/>
          </a:p>
        </p:txBody>
      </p:sp>
      <p:pic>
        <p:nvPicPr>
          <p:cNvPr id="2" name="Picture 1" descr="6."/>
          <p:cNvPicPr>
            <a:picLocks noChangeAspect="1"/>
          </p:cNvPicPr>
          <p:nvPr/>
        </p:nvPicPr>
        <p:blipFill>
          <a:blip r:embed="rId1"/>
          <a:stretch>
            <a:fillRect/>
          </a:stretch>
        </p:blipFill>
        <p:spPr>
          <a:xfrm>
            <a:off x="477520" y="1152525"/>
            <a:ext cx="3536950" cy="2037080"/>
          </a:xfrm>
          <a:prstGeom prst="rect">
            <a:avLst/>
          </a:prstGeom>
        </p:spPr>
      </p:pic>
      <p:sp>
        <p:nvSpPr>
          <p:cNvPr id="4" name="Text Box 3"/>
          <p:cNvSpPr txBox="1"/>
          <p:nvPr/>
        </p:nvSpPr>
        <p:spPr>
          <a:xfrm>
            <a:off x="711835" y="3402965"/>
            <a:ext cx="7435215" cy="306705"/>
          </a:xfrm>
          <a:prstGeom prst="rect">
            <a:avLst/>
          </a:prstGeom>
          <a:noFill/>
        </p:spPr>
        <p:txBody>
          <a:bodyPr wrap="square" rtlCol="0">
            <a:spAutoFit/>
          </a:bodyPr>
          <a:p>
            <a:endParaRPr lang="en-US"/>
          </a:p>
        </p:txBody>
      </p:sp>
      <p:sp>
        <p:nvSpPr>
          <p:cNvPr id="5" name="Text Box 4"/>
          <p:cNvSpPr txBox="1"/>
          <p:nvPr/>
        </p:nvSpPr>
        <p:spPr>
          <a:xfrm>
            <a:off x="938530" y="3402965"/>
            <a:ext cx="7038975" cy="737235"/>
          </a:xfrm>
          <a:prstGeom prst="rect">
            <a:avLst/>
          </a:prstGeom>
          <a:noFill/>
        </p:spPr>
        <p:txBody>
          <a:bodyPr wrap="square" rtlCol="0">
            <a:spAutoFit/>
          </a:bodyPr>
          <a:p>
            <a:r>
              <a:rPr lang="en-US"/>
              <a:t>We can observe that upto low,medium,high almost it is same but for very high price range it is seen that it is found that the count is raised who using dual devices and count is increasing for dual devices.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pic>
        <p:nvPicPr>
          <p:cNvPr id="4" name="Picture 3" descr="7."/>
          <p:cNvPicPr>
            <a:picLocks noChangeAspect="1"/>
          </p:cNvPicPr>
          <p:nvPr/>
        </p:nvPicPr>
        <p:blipFill>
          <a:blip r:embed="rId1"/>
          <a:stretch>
            <a:fillRect/>
          </a:stretch>
        </p:blipFill>
        <p:spPr>
          <a:xfrm>
            <a:off x="0" y="1017905"/>
            <a:ext cx="8832215" cy="3550920"/>
          </a:xfrm>
          <a:prstGeom prst="rect">
            <a:avLst/>
          </a:prstGeom>
        </p:spPr>
      </p:pic>
      <p:sp>
        <p:nvSpPr>
          <p:cNvPr id="5" name="Text Box 4"/>
          <p:cNvSpPr txBox="1"/>
          <p:nvPr/>
        </p:nvSpPr>
        <p:spPr>
          <a:xfrm>
            <a:off x="791210" y="4568825"/>
            <a:ext cx="7717790" cy="521970"/>
          </a:xfrm>
          <a:prstGeom prst="rect">
            <a:avLst/>
          </a:prstGeom>
          <a:noFill/>
        </p:spPr>
        <p:txBody>
          <a:bodyPr wrap="square" rtlCol="0">
            <a:spAutoFit/>
          </a:bodyPr>
          <a:p>
            <a:r>
              <a:rPr lang="en-US"/>
              <a:t>I have found that at low, medium,very high prices the mobile phones having sim in more numbers but at high prices it is showing slightly collapse.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2" name="Google Shape;122;p23"/>
          <p:cNvSpPr txBox="1"/>
          <p:nvPr>
            <p:ph type="body" idx="1"/>
          </p:nvPr>
        </p:nvSpPr>
        <p:spPr>
          <a:xfrm>
            <a:off x="99150" y="1152475"/>
            <a:ext cx="8733000" cy="392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p>
        </p:txBody>
      </p:sp>
      <p:sp>
        <p:nvSpPr>
          <p:cNvPr id="1" name="Title 0"/>
          <p:cNvSpPr/>
          <p:nvPr>
            <p:ph type="title"/>
          </p:nvPr>
        </p:nvSpPr>
        <p:spPr/>
        <p:txBody>
          <a:bodyPr/>
          <a:p>
            <a:endParaRPr lang="en-US"/>
          </a:p>
        </p:txBody>
      </p:sp>
      <p:pic>
        <p:nvPicPr>
          <p:cNvPr id="2" name="Picture 1" descr="8."/>
          <p:cNvPicPr>
            <a:picLocks noChangeAspect="1"/>
          </p:cNvPicPr>
          <p:nvPr/>
        </p:nvPicPr>
        <p:blipFill>
          <a:blip r:embed="rId1"/>
          <a:stretch>
            <a:fillRect/>
          </a:stretch>
        </p:blipFill>
        <p:spPr>
          <a:xfrm>
            <a:off x="0" y="1082040"/>
            <a:ext cx="9144000" cy="29794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CC0000"/>
                </a:solidFill>
                <a:latin typeface="Montserrat" panose="00000500000000000000"/>
                <a:ea typeface="Montserrat" panose="00000500000000000000"/>
                <a:cs typeface="Montserrat" panose="00000500000000000000"/>
                <a:sym typeface="Montserrat" panose="00000500000000000000"/>
              </a:rPr>
              <a:t>Futuristic Features</a:t>
            </a:r>
            <a:endParaRPr lang="en-GB"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1" name="Text Placeholder 0"/>
          <p:cNvSpPr/>
          <p:nvPr>
            <p:ph type="body" idx="1"/>
          </p:nvPr>
        </p:nvSpPr>
        <p:spPr>
          <a:xfrm>
            <a:off x="311785" y="1082040"/>
            <a:ext cx="8520430" cy="2207260"/>
          </a:xfrm>
        </p:spPr>
        <p:txBody>
          <a:bodyPr/>
          <a:p>
            <a:endParaRPr lang="en-US"/>
          </a:p>
        </p:txBody>
      </p:sp>
      <p:pic>
        <p:nvPicPr>
          <p:cNvPr id="2" name="Picture 1" descr="9."/>
          <p:cNvPicPr>
            <a:picLocks noChangeAspect="1"/>
          </p:cNvPicPr>
          <p:nvPr/>
        </p:nvPicPr>
        <p:blipFill>
          <a:blip r:embed="rId1"/>
          <a:stretch>
            <a:fillRect/>
          </a:stretch>
        </p:blipFill>
        <p:spPr>
          <a:xfrm>
            <a:off x="621030" y="893445"/>
            <a:ext cx="7136130" cy="2245360"/>
          </a:xfrm>
          <a:prstGeom prst="rect">
            <a:avLst/>
          </a:prstGeom>
        </p:spPr>
      </p:pic>
      <p:sp>
        <p:nvSpPr>
          <p:cNvPr id="3" name="Text Box 2"/>
          <p:cNvSpPr txBox="1"/>
          <p:nvPr/>
        </p:nvSpPr>
        <p:spPr>
          <a:xfrm>
            <a:off x="273685" y="3113405"/>
            <a:ext cx="8091805" cy="2030095"/>
          </a:xfrm>
          <a:prstGeom prst="rect">
            <a:avLst/>
          </a:prstGeom>
          <a:noFill/>
        </p:spPr>
        <p:txBody>
          <a:bodyPr wrap="square" rtlCol="0">
            <a:spAutoFit/>
          </a:bodyPr>
          <a:p>
            <a:r>
              <a:rPr lang="en-US"/>
              <a:t>Based on the analysis of the pixel width distribution across different price ranges, it can be observed that there is not a continuous increase in pixel width as we move from low cost to very high cost mobile phones. In particular, mobile phones with medium cost and high cost have almost equal pixel width, indicating that this may not be the sole driving factor in deciding the price range of mobile phones. Other features such as processor, camera quality, storage capacity, and brand value may also play a significant role in determining the price range. Therefore, a holistic approach considering multiple factors is necessary for accurate pricing and positioning of mobile phones in the market.Pixel height is almost similar as we move from Low cost to Very high cost.little variation in pixel_height.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a:latin typeface="Montserrat" panose="00000500000000000000"/>
                <a:ea typeface="Montserrat" panose="00000500000000000000"/>
                <a:cs typeface="Montserrat" panose="00000500000000000000"/>
                <a:sym typeface="Montserrat" panose="00000500000000000000"/>
              </a:rPr>
              <a:t>EDA </a:t>
            </a:r>
            <a:endParaRPr b="1">
              <a:latin typeface="Montserrat" panose="00000500000000000000"/>
              <a:ea typeface="Montserrat" panose="00000500000000000000"/>
              <a:cs typeface="Montserrat" panose="00000500000000000000"/>
              <a:sym typeface="Montserrat" panose="00000500000000000000"/>
            </a:endParaRPr>
          </a:p>
        </p:txBody>
      </p:sp>
      <p:pic>
        <p:nvPicPr>
          <p:cNvPr id="1" name="Picture 0" descr="10."/>
          <p:cNvPicPr>
            <a:picLocks noChangeAspect="1"/>
          </p:cNvPicPr>
          <p:nvPr/>
        </p:nvPicPr>
        <p:blipFill>
          <a:blip r:embed="rId1"/>
          <a:stretch>
            <a:fillRect/>
          </a:stretch>
        </p:blipFill>
        <p:spPr>
          <a:xfrm>
            <a:off x="2138680" y="770255"/>
            <a:ext cx="4368800" cy="3602355"/>
          </a:xfrm>
          <a:prstGeom prst="rect">
            <a:avLst/>
          </a:prstGeom>
        </p:spPr>
      </p:pic>
      <p:sp>
        <p:nvSpPr>
          <p:cNvPr id="3" name="Text Box 2"/>
          <p:cNvSpPr txBox="1"/>
          <p:nvPr/>
        </p:nvSpPr>
        <p:spPr>
          <a:xfrm>
            <a:off x="2307590" y="4579620"/>
            <a:ext cx="4674235" cy="306705"/>
          </a:xfrm>
          <a:prstGeom prst="rect">
            <a:avLst/>
          </a:prstGeom>
          <a:noFill/>
        </p:spPr>
        <p:txBody>
          <a:bodyPr wrap="square" rtlCol="0">
            <a:spAutoFit/>
          </a:bodyPr>
          <a:p>
            <a:r>
              <a:rPr lang="en-US"/>
              <a:t>It is almost same impcact of price range in all categories.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a:latin typeface="Montserrat" panose="00000500000000000000"/>
                <a:ea typeface="Montserrat" panose="00000500000000000000"/>
                <a:cs typeface="Montserrat" panose="00000500000000000000"/>
                <a:sym typeface="Montserrat" panose="00000500000000000000"/>
              </a:rPr>
              <a:t>EDA  </a:t>
            </a:r>
            <a:r>
              <a:rPr lang="en-GB" sz="1800" b="1">
                <a:latin typeface="Montserrat" panose="00000500000000000000"/>
                <a:ea typeface="Montserrat" panose="00000500000000000000"/>
                <a:cs typeface="Montserrat" panose="00000500000000000000"/>
                <a:sym typeface="Montserrat" panose="00000500000000000000"/>
              </a:rPr>
              <a:t>(</a:t>
            </a:r>
            <a:r>
              <a:rPr lang="en-GB" sz="1900" b="1">
                <a:latin typeface="Montserrat" panose="00000500000000000000"/>
                <a:ea typeface="Montserrat" panose="00000500000000000000"/>
                <a:cs typeface="Montserrat" panose="00000500000000000000"/>
                <a:sym typeface="Montserrat" panose="00000500000000000000"/>
              </a:rPr>
              <a:t>continued)</a:t>
            </a:r>
            <a:endParaRPr b="1">
              <a:latin typeface="Montserrat" panose="00000500000000000000"/>
              <a:ea typeface="Montserrat" panose="00000500000000000000"/>
              <a:cs typeface="Montserrat" panose="00000500000000000000"/>
              <a:sym typeface="Montserrat" panose="00000500000000000000"/>
            </a:endParaRPr>
          </a:p>
        </p:txBody>
      </p:sp>
      <p:sp>
        <p:nvSpPr>
          <p:cNvPr id="143" name="Google Shape;143;p26"/>
          <p:cNvSpPr txBox="1"/>
          <p:nvPr>
            <p:ph type="body" idx="1"/>
          </p:nvPr>
        </p:nvSpPr>
        <p:spPr>
          <a:xfrm>
            <a:off x="99150" y="1152475"/>
            <a:ext cx="8923800" cy="387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p>
        </p:txBody>
      </p:sp>
      <p:pic>
        <p:nvPicPr>
          <p:cNvPr id="1" name="Picture 0" descr="12."/>
          <p:cNvPicPr>
            <a:picLocks noChangeAspect="1"/>
          </p:cNvPicPr>
          <p:nvPr/>
        </p:nvPicPr>
        <p:blipFill>
          <a:blip r:embed="rId1"/>
          <a:stretch>
            <a:fillRect/>
          </a:stretch>
        </p:blipFill>
        <p:spPr>
          <a:xfrm>
            <a:off x="747395" y="1152525"/>
            <a:ext cx="7303135" cy="2694940"/>
          </a:xfrm>
          <a:prstGeom prst="rect">
            <a:avLst/>
          </a:prstGeom>
        </p:spPr>
      </p:pic>
      <p:sp>
        <p:nvSpPr>
          <p:cNvPr id="2" name="Text Box 1"/>
          <p:cNvSpPr txBox="1"/>
          <p:nvPr/>
        </p:nvSpPr>
        <p:spPr>
          <a:xfrm>
            <a:off x="768350" y="3844290"/>
            <a:ext cx="7865745" cy="953135"/>
          </a:xfrm>
          <a:prstGeom prst="rect">
            <a:avLst/>
          </a:prstGeom>
          <a:noFill/>
        </p:spPr>
        <p:txBody>
          <a:bodyPr wrap="square" rtlCol="0">
            <a:spAutoFit/>
          </a:bodyPr>
          <a:p>
            <a:r>
              <a:rPr lang="en-US"/>
              <a:t>The distribution of primary camera megapixels across different target categories is relatively consistent, indicating that this feature may not significantly influence the price range of mobile phones. This consistency is a positive sign for prediction modeling, as it suggests that this feature may not be a major confounding factor in predicting the price range.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panose="00000500000000000000"/>
                <a:ea typeface="Montserrat" panose="00000500000000000000"/>
                <a:cs typeface="Montserrat" panose="00000500000000000000"/>
                <a:sym typeface="Montserrat" panose="00000500000000000000"/>
              </a:rPr>
              <a:t>Let’s Catch The Defaulters</a:t>
            </a:r>
            <a:endParaRPr b="1">
              <a:latin typeface="Montserrat" panose="00000500000000000000"/>
              <a:ea typeface="Montserrat" panose="00000500000000000000"/>
              <a:cs typeface="Montserrat" panose="00000500000000000000"/>
              <a:sym typeface="Montserrat" panose="00000500000000000000"/>
            </a:endParaRPr>
          </a:p>
        </p:txBody>
      </p:sp>
      <p:sp>
        <p:nvSpPr>
          <p:cNvPr id="61" name="Google Shape;61;p14"/>
          <p:cNvSpPr txBox="1"/>
          <p:nvPr>
            <p:ph type="body" idx="1"/>
          </p:nvPr>
        </p:nvSpPr>
        <p:spPr>
          <a:xfrm>
            <a:off x="368350" y="1017725"/>
            <a:ext cx="4642800" cy="3727200"/>
          </a:xfrm>
          <a:prstGeom prst="rect">
            <a:avLst/>
          </a:prstGeom>
          <a:noFill/>
          <a:ln>
            <a:noFill/>
          </a:ln>
        </p:spPr>
        <p:txBody>
          <a:bodyPr spcFirstLastPara="1" wrap="square" lIns="0" tIns="0" rIns="0" bIns="76175" anchor="ctr" anchorCtr="0">
            <a:noAutofit/>
          </a:bodyPr>
          <a:lstStyle/>
          <a:p>
            <a:pPr marL="228600" marR="0" lvl="0" indent="-228600" algn="l" rtl="0">
              <a:lnSpc>
                <a:spcPct val="100000"/>
              </a:lnSpc>
              <a:spcBef>
                <a:spcPts val="0"/>
              </a:spcBef>
              <a:spcAft>
                <a:spcPts val="0"/>
              </a:spcAft>
              <a:buClr>
                <a:schemeClr val="lt1"/>
              </a:buClr>
              <a:buSzPts val="2000"/>
              <a:buFont typeface="Montserrat Medium" panose="00000500000000000000"/>
              <a:buAutoNum type="arabicPeriod"/>
            </a:pPr>
            <a:r>
              <a:rPr lang="en-GB" sz="2000">
                <a:solidFill>
                  <a:schemeClr val="lt1"/>
                </a:solidFill>
                <a:latin typeface="Montserrat SemiBold" panose="00000500000000000000"/>
                <a:ea typeface="Montserrat SemiBold" panose="00000500000000000000"/>
                <a:cs typeface="Montserrat SemiBold" panose="00000500000000000000"/>
                <a:sym typeface="Montserrat SemiBold" panose="00000500000000000000"/>
              </a:rPr>
              <a:t>  Defining problem statement </a:t>
            </a:r>
            <a:endParaRPr sz="2000" i="0" u="none" strike="noStrike" cap="none">
              <a:solidFill>
                <a:schemeClr val="lt1"/>
              </a:solidFill>
              <a:latin typeface="Montserrat SemiBold" panose="00000500000000000000"/>
              <a:ea typeface="Montserrat SemiBold" panose="00000500000000000000"/>
              <a:cs typeface="Montserrat SemiBold" panose="00000500000000000000"/>
              <a:sym typeface="Montserrat SemiBold" panose="00000500000000000000"/>
            </a:endParaRPr>
          </a:p>
          <a:p>
            <a:pPr marL="228600" marR="0" lvl="0" indent="-228600" algn="l" rtl="0">
              <a:lnSpc>
                <a:spcPct val="100000"/>
              </a:lnSpc>
              <a:spcBef>
                <a:spcPts val="0"/>
              </a:spcBef>
              <a:spcAft>
                <a:spcPts val="0"/>
              </a:spcAft>
              <a:buClr>
                <a:schemeClr val="lt1"/>
              </a:buClr>
              <a:buSzPts val="2000"/>
              <a:buFont typeface="Montserrat Medium" panose="00000500000000000000"/>
              <a:buAutoNum type="arabicPeriod"/>
            </a:pPr>
            <a:r>
              <a:rPr lang="en-GB" sz="2000">
                <a:solidFill>
                  <a:schemeClr val="lt1"/>
                </a:solidFill>
                <a:latin typeface="Montserrat SemiBold" panose="00000500000000000000"/>
                <a:ea typeface="Montserrat SemiBold" panose="00000500000000000000"/>
                <a:cs typeface="Montserrat SemiBold" panose="00000500000000000000"/>
                <a:sym typeface="Montserrat SemiBold" panose="00000500000000000000"/>
              </a:rPr>
              <a:t>  EDA</a:t>
            </a:r>
            <a:r>
              <a:rPr lang="en-GB" sz="2000" i="0" strike="noStrike" cap="none">
                <a:solidFill>
                  <a:schemeClr val="lt1"/>
                </a:solidFill>
                <a:latin typeface="Montserrat SemiBold" panose="00000500000000000000"/>
                <a:ea typeface="Montserrat SemiBold" panose="00000500000000000000"/>
                <a:cs typeface="Montserrat SemiBold" panose="00000500000000000000"/>
                <a:sym typeface="Montserrat SemiBold" panose="00000500000000000000"/>
              </a:rPr>
              <a:t> and feature </a:t>
            </a:r>
            <a:r>
              <a:rPr lang="en-GB" sz="2000">
                <a:solidFill>
                  <a:schemeClr val="lt1"/>
                </a:solidFill>
                <a:highlight>
                  <a:srgbClr val="FFFFFF"/>
                </a:highlight>
                <a:latin typeface="Montserrat SemiBold" panose="00000500000000000000"/>
                <a:ea typeface="Montserrat SemiBold" panose="00000500000000000000"/>
                <a:cs typeface="Montserrat SemiBold" panose="00000500000000000000"/>
                <a:sym typeface="Montserrat SemiBold" panose="00000500000000000000"/>
              </a:rPr>
              <a:t>engineering</a:t>
            </a:r>
            <a:endParaRPr sz="2000">
              <a:solidFill>
                <a:schemeClr val="lt1"/>
              </a:solidFill>
              <a:highlight>
                <a:srgbClr val="FFFFFF"/>
              </a:highlight>
              <a:latin typeface="Montserrat SemiBold" panose="00000500000000000000"/>
              <a:ea typeface="Montserrat SemiBold" panose="00000500000000000000"/>
              <a:cs typeface="Montserrat SemiBold" panose="00000500000000000000"/>
              <a:sym typeface="Montserrat SemiBold" panose="00000500000000000000"/>
            </a:endParaRPr>
          </a:p>
          <a:p>
            <a:pPr marL="228600" marR="0" lvl="0" indent="-228600" algn="l" rtl="0">
              <a:lnSpc>
                <a:spcPct val="100000"/>
              </a:lnSpc>
              <a:spcBef>
                <a:spcPts val="0"/>
              </a:spcBef>
              <a:spcAft>
                <a:spcPts val="0"/>
              </a:spcAft>
              <a:buClr>
                <a:schemeClr val="lt1"/>
              </a:buClr>
              <a:buSzPts val="2000"/>
              <a:buFont typeface="Montserrat Medium" panose="00000500000000000000"/>
              <a:buAutoNum type="arabicPeriod"/>
            </a:pPr>
            <a:r>
              <a:rPr lang="en-GB" sz="2000">
                <a:solidFill>
                  <a:schemeClr val="lt1"/>
                </a:solidFill>
                <a:highlight>
                  <a:srgbClr val="FFFFFF"/>
                </a:highlight>
                <a:latin typeface="Montserrat SemiBold" panose="00000500000000000000"/>
                <a:ea typeface="Montserrat SemiBold" panose="00000500000000000000"/>
                <a:cs typeface="Montserrat SemiBold" panose="00000500000000000000"/>
                <a:sym typeface="Montserrat SemiBold" panose="00000500000000000000"/>
              </a:rPr>
              <a:t>  Feature Selection </a:t>
            </a:r>
            <a:endParaRPr sz="2000">
              <a:solidFill>
                <a:schemeClr val="lt1"/>
              </a:solidFill>
              <a:highlight>
                <a:srgbClr val="FFFFFF"/>
              </a:highlight>
              <a:latin typeface="Montserrat SemiBold" panose="00000500000000000000"/>
              <a:ea typeface="Montserrat SemiBold" panose="00000500000000000000"/>
              <a:cs typeface="Montserrat SemiBold" panose="00000500000000000000"/>
              <a:sym typeface="Montserrat SemiBold" panose="00000500000000000000"/>
            </a:endParaRPr>
          </a:p>
          <a:p>
            <a:pPr marL="228600" marR="0" lvl="0" indent="-228600" algn="l" rtl="0">
              <a:lnSpc>
                <a:spcPct val="100000"/>
              </a:lnSpc>
              <a:spcBef>
                <a:spcPts val="0"/>
              </a:spcBef>
              <a:spcAft>
                <a:spcPts val="0"/>
              </a:spcAft>
              <a:buClr>
                <a:schemeClr val="lt1"/>
              </a:buClr>
              <a:buSzPts val="2000"/>
              <a:buFont typeface="Montserrat Medium" panose="00000500000000000000"/>
              <a:buAutoNum type="arabicPeriod"/>
            </a:pPr>
            <a:r>
              <a:rPr lang="en-GB" sz="2000">
                <a:solidFill>
                  <a:schemeClr val="lt1"/>
                </a:solidFill>
                <a:latin typeface="Montserrat SemiBold" panose="00000500000000000000"/>
                <a:ea typeface="Montserrat SemiBold" panose="00000500000000000000"/>
                <a:cs typeface="Montserrat SemiBold" panose="00000500000000000000"/>
                <a:sym typeface="Montserrat SemiBold" panose="00000500000000000000"/>
              </a:rPr>
              <a:t>  </a:t>
            </a:r>
            <a:r>
              <a:rPr lang="en-GB" sz="2000" i="0" u="none" strike="noStrike" cap="none">
                <a:solidFill>
                  <a:schemeClr val="lt1"/>
                </a:solidFill>
                <a:latin typeface="Montserrat SemiBold" panose="00000500000000000000"/>
                <a:ea typeface="Montserrat SemiBold" panose="00000500000000000000"/>
                <a:cs typeface="Montserrat SemiBold" panose="00000500000000000000"/>
                <a:sym typeface="Montserrat SemiBold" panose="00000500000000000000"/>
              </a:rPr>
              <a:t>Preparing dataset for modeling</a:t>
            </a:r>
            <a:endParaRPr sz="2000" i="0" u="none" strike="noStrike" cap="none">
              <a:solidFill>
                <a:schemeClr val="lt1"/>
              </a:solidFill>
              <a:latin typeface="Montserrat SemiBold" panose="00000500000000000000"/>
              <a:ea typeface="Montserrat SemiBold" panose="00000500000000000000"/>
              <a:cs typeface="Montserrat SemiBold" panose="00000500000000000000"/>
              <a:sym typeface="Montserrat SemiBold" panose="00000500000000000000"/>
            </a:endParaRPr>
          </a:p>
          <a:p>
            <a:pPr marL="228600" marR="0" lvl="0" indent="-228600" algn="l" rtl="0">
              <a:lnSpc>
                <a:spcPct val="100000"/>
              </a:lnSpc>
              <a:spcBef>
                <a:spcPts val="0"/>
              </a:spcBef>
              <a:spcAft>
                <a:spcPts val="0"/>
              </a:spcAft>
              <a:buClr>
                <a:schemeClr val="lt1"/>
              </a:buClr>
              <a:buSzPts val="2000"/>
              <a:buFont typeface="Montserrat Medium" panose="00000500000000000000"/>
              <a:buAutoNum type="arabicPeriod"/>
            </a:pPr>
            <a:r>
              <a:rPr lang="en-GB" sz="2000">
                <a:solidFill>
                  <a:schemeClr val="lt1"/>
                </a:solidFill>
                <a:latin typeface="Montserrat SemiBold" panose="00000500000000000000"/>
                <a:ea typeface="Montserrat SemiBold" panose="00000500000000000000"/>
                <a:cs typeface="Montserrat SemiBold" panose="00000500000000000000"/>
                <a:sym typeface="Montserrat SemiBold" panose="00000500000000000000"/>
              </a:rPr>
              <a:t>  Applying Model</a:t>
            </a:r>
            <a:r>
              <a:rPr lang="en-GB" sz="2000" i="0" u="none" strike="noStrike" cap="none">
                <a:solidFill>
                  <a:schemeClr val="lt1"/>
                </a:solidFill>
                <a:latin typeface="Montserrat SemiBold" panose="00000500000000000000"/>
                <a:ea typeface="Montserrat SemiBold" panose="00000500000000000000"/>
                <a:cs typeface="Montserrat SemiBold" panose="00000500000000000000"/>
                <a:sym typeface="Montserrat SemiBold" panose="00000500000000000000"/>
              </a:rPr>
              <a:t> </a:t>
            </a:r>
            <a:endParaRPr>
              <a:latin typeface="Montserrat SemiBold" panose="00000500000000000000"/>
              <a:ea typeface="Montserrat SemiBold" panose="00000500000000000000"/>
              <a:cs typeface="Montserrat SemiBold" panose="00000500000000000000"/>
              <a:sym typeface="Montserrat SemiBold" panose="00000500000000000000"/>
            </a:endParaRPr>
          </a:p>
          <a:p>
            <a:pPr marL="228600" marR="0" lvl="0" indent="-247650" algn="l" rtl="0">
              <a:lnSpc>
                <a:spcPct val="100000"/>
              </a:lnSpc>
              <a:spcBef>
                <a:spcPts val="0"/>
              </a:spcBef>
              <a:spcAft>
                <a:spcPts val="0"/>
              </a:spcAft>
              <a:buClr>
                <a:schemeClr val="lt1"/>
              </a:buClr>
              <a:buSzPts val="2300"/>
              <a:buFont typeface="Montserrat Medium" panose="00000500000000000000"/>
              <a:buAutoNum type="arabicPeriod"/>
            </a:pPr>
            <a:r>
              <a:rPr lang="en-GB" sz="2000">
                <a:solidFill>
                  <a:schemeClr val="lt1"/>
                </a:solidFill>
                <a:highlight>
                  <a:srgbClr val="FFFFFF"/>
                </a:highlight>
                <a:latin typeface="Montserrat SemiBold" panose="00000500000000000000"/>
                <a:ea typeface="Montserrat SemiBold" panose="00000500000000000000"/>
                <a:cs typeface="Montserrat SemiBold" panose="00000500000000000000"/>
                <a:sym typeface="Montserrat SemiBold" panose="00000500000000000000"/>
              </a:rPr>
              <a:t>  Model Validation and Selection</a:t>
            </a:r>
            <a:endParaRPr sz="2200">
              <a:solidFill>
                <a:schemeClr val="lt1"/>
              </a:solidFill>
              <a:latin typeface="Montserrat SemiBold" panose="00000500000000000000"/>
              <a:ea typeface="Montserrat SemiBold" panose="00000500000000000000"/>
              <a:cs typeface="Montserrat SemiBold" panose="00000500000000000000"/>
              <a:sym typeface="Montserrat SemiBold" panose="00000500000000000000"/>
            </a:endParaRPr>
          </a:p>
        </p:txBody>
      </p:sp>
      <p:pic>
        <p:nvPicPr>
          <p:cNvPr id="62" name="Google Shape;62;p14"/>
          <p:cNvPicPr preferRelativeResize="0"/>
          <p:nvPr/>
        </p:nvPicPr>
        <p:blipFill>
          <a:blip r:embed="rId1"/>
          <a:stretch>
            <a:fillRect/>
          </a:stretch>
        </p:blipFill>
        <p:spPr>
          <a:xfrm>
            <a:off x="5011610" y="1018063"/>
            <a:ext cx="3891300" cy="3364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21255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panose="00000500000000000000"/>
                <a:ea typeface="Montserrat" panose="00000500000000000000"/>
                <a:cs typeface="Montserrat" panose="00000500000000000000"/>
                <a:sym typeface="Montserrat" panose="00000500000000000000"/>
              </a:rPr>
              <a:t>(</a:t>
            </a:r>
            <a:r>
              <a:rPr lang="en-GB" sz="1900" b="1">
                <a:latin typeface="Montserrat" panose="00000500000000000000"/>
                <a:ea typeface="Montserrat" panose="00000500000000000000"/>
                <a:cs typeface="Montserrat" panose="00000500000000000000"/>
                <a:sym typeface="Montserrat" panose="00000500000000000000"/>
              </a:rPr>
              <a:t>continued)</a:t>
            </a:r>
            <a:endParaRPr lang="en-GB" sz="1900" b="1">
              <a:latin typeface="Montserrat" panose="00000500000000000000"/>
              <a:ea typeface="Montserrat" panose="00000500000000000000"/>
              <a:cs typeface="Montserrat" panose="00000500000000000000"/>
              <a:sym typeface="Montserrat" panose="00000500000000000000"/>
            </a:endParaRPr>
          </a:p>
        </p:txBody>
      </p:sp>
      <p:sp>
        <p:nvSpPr>
          <p:cNvPr id="150" name="Google Shape;150;p27"/>
          <p:cNvSpPr txBox="1"/>
          <p:nvPr>
            <p:ph type="body" idx="1"/>
          </p:nvPr>
        </p:nvSpPr>
        <p:spPr>
          <a:xfrm>
            <a:off x="60850" y="954175"/>
            <a:ext cx="8672400" cy="39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 name="Picture 0" descr="13."/>
          <p:cNvPicPr>
            <a:picLocks noChangeAspect="1"/>
          </p:cNvPicPr>
          <p:nvPr/>
        </p:nvPicPr>
        <p:blipFill>
          <a:blip r:embed="rId1"/>
          <a:stretch>
            <a:fillRect/>
          </a:stretch>
        </p:blipFill>
        <p:spPr>
          <a:xfrm>
            <a:off x="803275" y="1040130"/>
            <a:ext cx="7742555" cy="2901315"/>
          </a:xfrm>
          <a:prstGeom prst="rect">
            <a:avLst/>
          </a:prstGeom>
        </p:spPr>
      </p:pic>
      <p:sp>
        <p:nvSpPr>
          <p:cNvPr id="2" name="Text Box 1"/>
          <p:cNvSpPr txBox="1"/>
          <p:nvPr/>
        </p:nvSpPr>
        <p:spPr>
          <a:xfrm>
            <a:off x="1085215" y="4229100"/>
            <a:ext cx="7480935" cy="521970"/>
          </a:xfrm>
          <a:prstGeom prst="rect">
            <a:avLst/>
          </a:prstGeom>
          <a:noFill/>
        </p:spPr>
        <p:txBody>
          <a:bodyPr wrap="square" rtlCol="0">
            <a:spAutoFit/>
          </a:bodyPr>
          <a:p>
            <a:r>
              <a:rPr lang="en-US"/>
              <a:t>It can be observed that mobile phones with higher price ranges tend to be lighter in weight compared to lower price range phones.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212550" y="197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panose="00000500000000000000"/>
                <a:ea typeface="Montserrat" panose="00000500000000000000"/>
                <a:cs typeface="Montserrat" panose="00000500000000000000"/>
                <a:sym typeface="Montserrat" panose="00000500000000000000"/>
              </a:rPr>
              <a:t>(</a:t>
            </a:r>
            <a:r>
              <a:rPr lang="en-GB" sz="1900" b="1">
                <a:latin typeface="Montserrat" panose="00000500000000000000"/>
                <a:ea typeface="Montserrat" panose="00000500000000000000"/>
                <a:cs typeface="Montserrat" panose="00000500000000000000"/>
                <a:sym typeface="Montserrat" panose="00000500000000000000"/>
              </a:rPr>
              <a:t>continued)</a:t>
            </a:r>
            <a:endParaRPr lang="en-GB" sz="1900" b="1">
              <a:latin typeface="Montserrat" panose="00000500000000000000"/>
              <a:ea typeface="Montserrat" panose="00000500000000000000"/>
              <a:cs typeface="Montserrat" panose="00000500000000000000"/>
              <a:sym typeface="Montserrat" panose="00000500000000000000"/>
            </a:endParaRPr>
          </a:p>
        </p:txBody>
      </p:sp>
      <p:sp>
        <p:nvSpPr>
          <p:cNvPr id="158" name="Google Shape;158;p28"/>
          <p:cNvSpPr txBox="1"/>
          <p:nvPr>
            <p:ph type="body" idx="1"/>
          </p:nvPr>
        </p:nvSpPr>
        <p:spPr>
          <a:xfrm>
            <a:off x="60850" y="954175"/>
            <a:ext cx="8672400" cy="39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 name="Picture 0" descr="15."/>
          <p:cNvPicPr>
            <a:picLocks noChangeAspect="1"/>
          </p:cNvPicPr>
          <p:nvPr/>
        </p:nvPicPr>
        <p:blipFill>
          <a:blip r:embed="rId1"/>
          <a:stretch>
            <a:fillRect/>
          </a:stretch>
        </p:blipFill>
        <p:spPr>
          <a:xfrm>
            <a:off x="542925" y="954405"/>
            <a:ext cx="4094480" cy="3297555"/>
          </a:xfrm>
          <a:prstGeom prst="rect">
            <a:avLst/>
          </a:prstGeom>
        </p:spPr>
      </p:pic>
      <p:sp>
        <p:nvSpPr>
          <p:cNvPr id="2" name="Text Box 1"/>
          <p:cNvSpPr txBox="1"/>
          <p:nvPr/>
        </p:nvSpPr>
        <p:spPr>
          <a:xfrm>
            <a:off x="4469130" y="2486025"/>
            <a:ext cx="3451860" cy="521970"/>
          </a:xfrm>
          <a:prstGeom prst="rect">
            <a:avLst/>
          </a:prstGeom>
          <a:noFill/>
        </p:spPr>
        <p:txBody>
          <a:bodyPr wrap="square" rtlCol="0">
            <a:spAutoFit/>
          </a:bodyPr>
          <a:p>
            <a:r>
              <a:rPr lang="en-US"/>
              <a:t>Around in 25% the wifi is not available and in 75% the wifi is availa</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88600" y="221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EDA </a:t>
            </a:r>
            <a:r>
              <a:rPr lang="en-GB" sz="1800" b="1">
                <a:latin typeface="Montserrat" panose="00000500000000000000"/>
                <a:ea typeface="Montserrat" panose="00000500000000000000"/>
                <a:cs typeface="Montserrat" panose="00000500000000000000"/>
                <a:sym typeface="Montserrat" panose="00000500000000000000"/>
              </a:rPr>
              <a:t>(</a:t>
            </a:r>
            <a:r>
              <a:rPr lang="en-GB" sz="1900" b="1">
                <a:latin typeface="Montserrat" panose="00000500000000000000"/>
                <a:ea typeface="Montserrat" panose="00000500000000000000"/>
                <a:cs typeface="Montserrat" panose="00000500000000000000"/>
                <a:sym typeface="Montserrat" panose="00000500000000000000"/>
              </a:rPr>
              <a:t>continued)</a:t>
            </a:r>
            <a:endParaRPr lang="en-GB" sz="1900" b="1">
              <a:latin typeface="Montserrat" panose="00000500000000000000"/>
              <a:ea typeface="Montserrat" panose="00000500000000000000"/>
              <a:cs typeface="Montserrat" panose="00000500000000000000"/>
              <a:sym typeface="Montserrat" panose="00000500000000000000"/>
            </a:endParaRPr>
          </a:p>
        </p:txBody>
      </p:sp>
      <p:sp>
        <p:nvSpPr>
          <p:cNvPr id="165" name="Google Shape;165;p29"/>
          <p:cNvSpPr txBox="1"/>
          <p:nvPr>
            <p:ph type="body" idx="1"/>
          </p:nvPr>
        </p:nvSpPr>
        <p:spPr>
          <a:xfrm>
            <a:off x="173525" y="941950"/>
            <a:ext cx="8658900" cy="40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 name="Picture 0" descr="16."/>
          <p:cNvPicPr>
            <a:picLocks noChangeAspect="1"/>
          </p:cNvPicPr>
          <p:nvPr/>
        </p:nvPicPr>
        <p:blipFill>
          <a:blip r:embed="rId1"/>
          <a:stretch>
            <a:fillRect/>
          </a:stretch>
        </p:blipFill>
        <p:spPr>
          <a:xfrm>
            <a:off x="173355" y="941705"/>
            <a:ext cx="8164195" cy="40163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a:xfrm>
            <a:off x="311785" y="1152525"/>
            <a:ext cx="8373110" cy="3517265"/>
          </a:xfrm>
        </p:spPr>
        <p:txBody>
          <a:bodyPr/>
          <a:p>
            <a:r>
              <a:rPr lang="en-US" b="1">
                <a:solidFill>
                  <a:schemeClr val="bg1"/>
                </a:solidFill>
              </a:rPr>
              <a:t>The high correlation between RAM and price_range is a positive sign for businesses as it indicates that RAM will be a major deciding factor in estimating the price range of a mobile phone.</a:t>
            </a:r>
            <a:endParaRPr lang="en-US" b="1">
              <a:solidFill>
                <a:schemeClr val="bg1"/>
              </a:solidFill>
            </a:endParaRPr>
          </a:p>
          <a:p>
            <a:endParaRPr lang="en-US" b="1">
              <a:solidFill>
                <a:schemeClr val="bg1"/>
              </a:solidFill>
            </a:endParaRPr>
          </a:p>
          <a:p>
            <a:r>
              <a:rPr lang="en-US" b="1">
                <a:solidFill>
                  <a:schemeClr val="bg1"/>
                </a:solidFill>
              </a:rPr>
              <a:t>However, there are also some cases of collinearity in the data. Specifically, there is a correlation between the pairs of features ('pc', 'fc') and ('px_width', 'px_height'). These correlations make sense, as a phone with a good front camera is likely to have a good back camera, and an increase in pixel height typically corresponds with an increase in pixel width.</a:t>
            </a:r>
            <a:endParaRPr lang="en-US" b="1">
              <a:solidFill>
                <a:schemeClr val="bg1"/>
              </a:solidFill>
            </a:endParaRPr>
          </a:p>
          <a:p>
            <a:endParaRPr lang="en-US" b="1">
              <a:solidFill>
                <a:schemeClr val="bg1"/>
              </a:solidFill>
            </a:endParaRPr>
          </a:p>
          <a:p>
            <a:endParaRPr lang="en-US" b="1">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r>
              <a:rPr lang="en-US" b="1">
                <a:solidFill>
                  <a:schemeClr val="bg1"/>
                </a:solidFill>
                <a:sym typeface="+mn-ea"/>
              </a:rPr>
              <a:t>To address this collinearity, we could consider replacing the 'px_height' and 'px_width' features with a single feature representing the overall number of pixels in the screen. However, it is important to note that the 'fc' and 'pc' features should be kept separate, as they represent different aspects of the phone's camera capabilities (front camera megapixels vs. primary camera megapixels).</a:t>
            </a:r>
            <a:endParaRPr lang="en-US" b="1">
              <a:solidFill>
                <a:schemeClr val="bg1"/>
              </a:solidFill>
            </a:endParaRPr>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Outliers Handling</a:t>
            </a:r>
            <a:endParaRPr lang="en-IN" altLang="en-US"/>
          </a:p>
        </p:txBody>
      </p:sp>
      <p:sp>
        <p:nvSpPr>
          <p:cNvPr id="3" name="Text Placeholder 2"/>
          <p:cNvSpPr/>
          <p:nvPr>
            <p:ph type="body" idx="1"/>
          </p:nvPr>
        </p:nvSpPr>
        <p:spPr/>
        <p:txBody>
          <a:bodyPr/>
          <a:p>
            <a:r>
              <a:rPr lang="en-IN" altLang="en-US"/>
              <a:t>hhhchchhhx</a:t>
            </a:r>
            <a:endParaRPr lang="en-IN" altLang="en-US"/>
          </a:p>
        </p:txBody>
      </p:sp>
      <p:pic>
        <p:nvPicPr>
          <p:cNvPr id="4" name="Picture 3" descr="outliers"/>
          <p:cNvPicPr>
            <a:picLocks noChangeAspect="1"/>
          </p:cNvPicPr>
          <p:nvPr/>
        </p:nvPicPr>
        <p:blipFill>
          <a:blip r:embed="rId1"/>
          <a:stretch>
            <a:fillRect/>
          </a:stretch>
        </p:blipFill>
        <p:spPr>
          <a:xfrm>
            <a:off x="511175" y="1152525"/>
            <a:ext cx="7691755" cy="2738755"/>
          </a:xfrm>
          <a:prstGeom prst="rect">
            <a:avLst/>
          </a:prstGeom>
        </p:spPr>
      </p:pic>
      <p:sp>
        <p:nvSpPr>
          <p:cNvPr id="5" name="Text Box 4"/>
          <p:cNvSpPr txBox="1"/>
          <p:nvPr/>
        </p:nvSpPr>
        <p:spPr>
          <a:xfrm>
            <a:off x="451485" y="4194810"/>
            <a:ext cx="8420100" cy="306705"/>
          </a:xfrm>
          <a:prstGeom prst="rect">
            <a:avLst/>
          </a:prstGeom>
          <a:noFill/>
        </p:spPr>
        <p:txBody>
          <a:bodyPr wrap="square" rtlCol="0">
            <a:spAutoFit/>
          </a:bodyPr>
          <a:p>
            <a:r>
              <a:rPr lang="en-IN" altLang="en-US"/>
              <a:t>As we can see very less outliers are present so no need to remove</a:t>
            </a:r>
            <a:endParaRPr lang="en-I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223100" y="172375"/>
            <a:ext cx="824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950" b="1">
                <a:highlight>
                  <a:srgbClr val="FFFFFF"/>
                </a:highlight>
                <a:latin typeface="Montserrat" panose="00000500000000000000"/>
                <a:ea typeface="Montserrat" panose="00000500000000000000"/>
                <a:cs typeface="Montserrat" panose="00000500000000000000"/>
                <a:sym typeface="Montserrat" panose="00000500000000000000"/>
              </a:rPr>
              <a:t>Model Implementation</a:t>
            </a:r>
            <a:br>
              <a:rPr lang="en-IN" sz="1950" b="1">
                <a:highlight>
                  <a:srgbClr val="FFFFFF"/>
                </a:highlight>
                <a:latin typeface="Montserrat" panose="00000500000000000000"/>
                <a:ea typeface="Montserrat" panose="00000500000000000000"/>
                <a:cs typeface="Montserrat" panose="00000500000000000000"/>
                <a:sym typeface="Montserrat" panose="00000500000000000000"/>
              </a:rPr>
            </a:br>
            <a:r>
              <a:rPr lang="en-IN" sz="1950" b="1">
                <a:highlight>
                  <a:srgbClr val="FFFFFF"/>
                </a:highlight>
                <a:latin typeface="Montserrat" panose="00000500000000000000"/>
                <a:ea typeface="Montserrat" panose="00000500000000000000"/>
                <a:cs typeface="Montserrat" panose="00000500000000000000"/>
                <a:sym typeface="Montserrat" panose="00000500000000000000"/>
              </a:rPr>
              <a:t>Logistic Regression</a:t>
            </a:r>
            <a:endParaRPr sz="1950" b="1">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p>
        </p:txBody>
      </p:sp>
      <p:sp>
        <p:nvSpPr>
          <p:cNvPr id="1" name="Text Placeholder 0"/>
          <p:cNvSpPr/>
          <p:nvPr>
            <p:ph type="body" idx="1"/>
          </p:nvPr>
        </p:nvSpPr>
        <p:spPr/>
        <p:txBody>
          <a:bodyPr/>
          <a:p>
            <a:endParaRPr lang="en-US"/>
          </a:p>
        </p:txBody>
      </p:sp>
      <p:sp>
        <p:nvSpPr>
          <p:cNvPr id="3" name="Text Box 2"/>
          <p:cNvSpPr txBox="1"/>
          <p:nvPr/>
        </p:nvSpPr>
        <p:spPr>
          <a:xfrm>
            <a:off x="922655" y="1630045"/>
            <a:ext cx="7638415" cy="2461260"/>
          </a:xfrm>
          <a:prstGeom prst="rect">
            <a:avLst/>
          </a:prstGeom>
          <a:noFill/>
        </p:spPr>
        <p:txBody>
          <a:bodyPr wrap="square" rtlCol="0">
            <a:spAutoFit/>
          </a:bodyPr>
          <a:p>
            <a:r>
              <a:rPr lang="en-US"/>
              <a:t>Classification report for Logistic Regression (Test set)= </a:t>
            </a:r>
            <a:endParaRPr lang="en-US"/>
          </a:p>
          <a:p>
            <a:r>
              <a:rPr lang="en-US"/>
              <a:t>              precision    recall  f1-score   support</a:t>
            </a:r>
            <a:endParaRPr lang="en-US"/>
          </a:p>
          <a:p>
            <a:endParaRPr lang="en-US"/>
          </a:p>
          <a:p>
            <a:r>
              <a:rPr lang="en-US"/>
              <a:t>           0       0.91      0.90      0.91       107</a:t>
            </a:r>
            <a:endParaRPr lang="en-US"/>
          </a:p>
          <a:p>
            <a:r>
              <a:rPr lang="en-US"/>
              <a:t>           1       0.69      0.76      0.72        83</a:t>
            </a:r>
            <a:endParaRPr lang="en-US"/>
          </a:p>
          <a:p>
            <a:r>
              <a:rPr lang="en-US"/>
              <a:t>           2       0.68      0.65      0.67        97</a:t>
            </a:r>
            <a:endParaRPr lang="en-US"/>
          </a:p>
          <a:p>
            <a:r>
              <a:rPr lang="en-US"/>
              <a:t>           3       0.85      0.84      0.84       113</a:t>
            </a:r>
            <a:endParaRPr lang="en-US"/>
          </a:p>
          <a:p>
            <a:endParaRPr lang="en-US"/>
          </a:p>
          <a:p>
            <a:r>
              <a:rPr lang="en-US"/>
              <a:t>    accuracy                           0.79       400</a:t>
            </a:r>
            <a:endParaRPr lang="en-US"/>
          </a:p>
          <a:p>
            <a:r>
              <a:rPr lang="en-US"/>
              <a:t>   macro avg       0.78      0.79      0.79       400</a:t>
            </a:r>
            <a:endParaRPr lang="en-US"/>
          </a:p>
          <a:p>
            <a:r>
              <a:rPr lang="en-US"/>
              <a:t>weighted avg       0.79      0.79      0.79       400</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
        <p:nvSpPr>
          <p:cNvPr id="4" name="Text Box 3"/>
          <p:cNvSpPr txBox="1"/>
          <p:nvPr/>
        </p:nvSpPr>
        <p:spPr>
          <a:xfrm>
            <a:off x="1889125" y="1017905"/>
            <a:ext cx="6009640" cy="2676525"/>
          </a:xfrm>
          <a:prstGeom prst="rect">
            <a:avLst/>
          </a:prstGeom>
          <a:noFill/>
        </p:spPr>
        <p:txBody>
          <a:bodyPr wrap="square" rtlCol="0">
            <a:spAutoFit/>
          </a:bodyPr>
          <a:p>
            <a:endParaRPr lang="en-US"/>
          </a:p>
          <a:p>
            <a:r>
              <a:rPr lang="en-US"/>
              <a:t>Classification report for Logistic Regression (Train set)= </a:t>
            </a:r>
            <a:endParaRPr lang="en-US"/>
          </a:p>
          <a:p>
            <a:r>
              <a:rPr lang="en-US"/>
              <a:t>              precision    recall  f1-score   support</a:t>
            </a:r>
            <a:endParaRPr lang="en-US"/>
          </a:p>
          <a:p>
            <a:endParaRPr lang="en-US"/>
          </a:p>
          <a:p>
            <a:r>
              <a:rPr lang="en-US"/>
              <a:t>           0       0.93      0.88      0.90       421</a:t>
            </a:r>
            <a:endParaRPr lang="en-US"/>
          </a:p>
          <a:p>
            <a:r>
              <a:rPr lang="en-US"/>
              <a:t>           1       0.75      0.79      0.77       386</a:t>
            </a:r>
            <a:endParaRPr lang="en-US"/>
          </a:p>
          <a:p>
            <a:r>
              <a:rPr lang="en-US"/>
              <a:t>           2       0.73      0.79      0.76       379</a:t>
            </a:r>
            <a:endParaRPr lang="en-US"/>
          </a:p>
          <a:p>
            <a:r>
              <a:rPr lang="en-US"/>
              <a:t>           3       0.92      0.86      0.89       414</a:t>
            </a:r>
            <a:endParaRPr lang="en-US"/>
          </a:p>
          <a:p>
            <a:endParaRPr lang="en-US"/>
          </a:p>
          <a:p>
            <a:r>
              <a:rPr lang="en-US"/>
              <a:t>    accuracy                           0.83      1600</a:t>
            </a:r>
            <a:endParaRPr lang="en-US"/>
          </a:p>
          <a:p>
            <a:r>
              <a:rPr lang="en-US"/>
              <a:t>   macro avg       0.83      0.83      0.83      1600</a:t>
            </a:r>
            <a:endParaRPr lang="en-US"/>
          </a:p>
          <a:p>
            <a:r>
              <a:rPr lang="en-US"/>
              <a:t>weighted avg       0.84      0.83      0.83      1600</a:t>
            </a:r>
            <a:endParaRPr lang="en-US"/>
          </a:p>
        </p:txBody>
      </p:sp>
      <p:sp>
        <p:nvSpPr>
          <p:cNvPr id="5" name="Text Box 4"/>
          <p:cNvSpPr txBox="1"/>
          <p:nvPr/>
        </p:nvSpPr>
        <p:spPr>
          <a:xfrm>
            <a:off x="1753235" y="3776345"/>
            <a:ext cx="5545455" cy="521970"/>
          </a:xfrm>
          <a:prstGeom prst="rect">
            <a:avLst/>
          </a:prstGeom>
          <a:noFill/>
        </p:spPr>
        <p:txBody>
          <a:bodyPr wrap="square" rtlCol="0">
            <a:spAutoFit/>
          </a:bodyPr>
          <a:p>
            <a:r>
              <a:rPr lang="en-US"/>
              <a:t>Cross-validation scores: [0.81   0.825  0.8375 0.81   0.8125]</a:t>
            </a:r>
            <a:endParaRPr lang="en-US"/>
          </a:p>
          <a:p>
            <a:r>
              <a:rPr lang="en-US"/>
              <a:t>Average cross-validation score: 0.8190000000000002</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212550" y="1475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600" b="1">
                <a:latin typeface="Montserrat" panose="00000500000000000000"/>
                <a:ea typeface="Montserrat" panose="00000500000000000000"/>
                <a:cs typeface="Montserrat" panose="00000500000000000000"/>
                <a:sym typeface="Montserrat" panose="00000500000000000000"/>
              </a:rPr>
              <a:t>Xgboost</a:t>
            </a:r>
            <a:endParaRPr lang="en-IN" sz="3600" b="1">
              <a:latin typeface="Montserrat" panose="00000500000000000000"/>
              <a:ea typeface="Montserrat" panose="00000500000000000000"/>
              <a:cs typeface="Montserrat" panose="00000500000000000000"/>
              <a:sym typeface="Montserrat" panose="00000500000000000000"/>
            </a:endParaRPr>
          </a:p>
        </p:txBody>
      </p:sp>
      <p:sp>
        <p:nvSpPr>
          <p:cNvPr id="179" name="Google Shape;179;p31"/>
          <p:cNvSpPr txBox="1"/>
          <p:nvPr>
            <p:ph type="body" idx="1"/>
          </p:nvPr>
        </p:nvSpPr>
        <p:spPr>
          <a:xfrm>
            <a:off x="212725" y="720090"/>
            <a:ext cx="8300720" cy="40220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p>
        </p:txBody>
      </p:sp>
      <p:sp>
        <p:nvSpPr>
          <p:cNvPr id="1" name="Text Box 0"/>
          <p:cNvSpPr txBox="1"/>
          <p:nvPr/>
        </p:nvSpPr>
        <p:spPr>
          <a:xfrm>
            <a:off x="655320" y="901700"/>
            <a:ext cx="7174865" cy="2461260"/>
          </a:xfrm>
          <a:prstGeom prst="rect">
            <a:avLst/>
          </a:prstGeom>
          <a:noFill/>
        </p:spPr>
        <p:txBody>
          <a:bodyPr wrap="square" rtlCol="0">
            <a:spAutoFit/>
          </a:bodyPr>
          <a:p>
            <a:r>
              <a:rPr lang="en-US"/>
              <a:t>Classification Report for XGBoost(Test set)= </a:t>
            </a:r>
            <a:endParaRPr lang="en-US"/>
          </a:p>
          <a:p>
            <a:r>
              <a:rPr lang="en-US"/>
              <a:t>              precision    recall  f1-score   support</a:t>
            </a:r>
            <a:endParaRPr lang="en-US"/>
          </a:p>
          <a:p>
            <a:endParaRPr lang="en-US"/>
          </a:p>
          <a:p>
            <a:r>
              <a:rPr lang="en-US"/>
              <a:t>           0       0.91      0.91      0.91       105</a:t>
            </a:r>
            <a:endParaRPr lang="en-US"/>
          </a:p>
          <a:p>
            <a:r>
              <a:rPr lang="en-US"/>
              <a:t>           1       0.77      0.77      0.77        91</a:t>
            </a:r>
            <a:endParaRPr lang="en-US"/>
          </a:p>
          <a:p>
            <a:r>
              <a:rPr lang="en-US"/>
              <a:t>           2       0.66      0.76      0.71        92</a:t>
            </a:r>
            <a:endParaRPr lang="en-US"/>
          </a:p>
          <a:p>
            <a:r>
              <a:rPr lang="en-US"/>
              <a:t>           3       0.90      0.78      0.83       112</a:t>
            </a:r>
            <a:endParaRPr lang="en-US"/>
          </a:p>
          <a:p>
            <a:endParaRPr lang="en-US"/>
          </a:p>
          <a:p>
            <a:r>
              <a:rPr lang="en-US"/>
              <a:t>    accuracy                           0.81       400</a:t>
            </a:r>
            <a:endParaRPr lang="en-US"/>
          </a:p>
          <a:p>
            <a:r>
              <a:rPr lang="en-US"/>
              <a:t>   macro avg       0.81      0.81      0.80       400</a:t>
            </a:r>
            <a:endParaRPr lang="en-US"/>
          </a:p>
          <a:p>
            <a:r>
              <a:rPr lang="en-US"/>
              <a:t>weighted avg       0.82      0.81      0.81       400</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
        <p:nvSpPr>
          <p:cNvPr id="4" name="Text Box 3"/>
          <p:cNvSpPr txBox="1"/>
          <p:nvPr/>
        </p:nvSpPr>
        <p:spPr>
          <a:xfrm>
            <a:off x="746125" y="1286510"/>
            <a:ext cx="7740650" cy="2461260"/>
          </a:xfrm>
          <a:prstGeom prst="rect">
            <a:avLst/>
          </a:prstGeom>
          <a:noFill/>
        </p:spPr>
        <p:txBody>
          <a:bodyPr wrap="square" rtlCol="0">
            <a:spAutoFit/>
          </a:bodyPr>
          <a:p>
            <a:r>
              <a:rPr lang="en-US"/>
              <a:t>Classification Report for XGBoost(Train set)= </a:t>
            </a:r>
            <a:endParaRPr lang="en-US"/>
          </a:p>
          <a:p>
            <a:r>
              <a:rPr lang="en-US"/>
              <a:t>              precision    recall  f1-score   support</a:t>
            </a:r>
            <a:endParaRPr lang="en-US"/>
          </a:p>
          <a:p>
            <a:endParaRPr lang="en-US"/>
          </a:p>
          <a:p>
            <a:r>
              <a:rPr lang="en-US"/>
              <a:t>           0       0.99      1.00      0.99       395</a:t>
            </a:r>
            <a:endParaRPr lang="en-US"/>
          </a:p>
          <a:p>
            <a:r>
              <a:rPr lang="en-US"/>
              <a:t>           1       0.99      0.98      0.99       409</a:t>
            </a:r>
            <a:endParaRPr lang="en-US"/>
          </a:p>
          <a:p>
            <a:r>
              <a:rPr lang="en-US"/>
              <a:t>           2       0.99      0.99      0.99       408</a:t>
            </a:r>
            <a:endParaRPr lang="en-US"/>
          </a:p>
          <a:p>
            <a:r>
              <a:rPr lang="en-US"/>
              <a:t>           3       1.00      1.00      1.00       388</a:t>
            </a:r>
            <a:endParaRPr lang="en-US"/>
          </a:p>
          <a:p>
            <a:endParaRPr lang="en-US"/>
          </a:p>
          <a:p>
            <a:r>
              <a:rPr lang="en-US"/>
              <a:t>    accuracy                           0.99      1600</a:t>
            </a:r>
            <a:endParaRPr lang="en-US"/>
          </a:p>
          <a:p>
            <a:r>
              <a:rPr lang="en-US"/>
              <a:t>   macro avg       0.99      0.99      0.99      1600</a:t>
            </a:r>
            <a:endParaRPr lang="en-US"/>
          </a:p>
          <a:p>
            <a:r>
              <a:rPr lang="en-US"/>
              <a:t>weighted avg       0.99      0.99      0.99      1600</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208800" y="0"/>
            <a:ext cx="8726400" cy="166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b="1">
              <a:latin typeface="Montserrat" panose="00000500000000000000"/>
              <a:ea typeface="Montserrat" panose="00000500000000000000"/>
              <a:cs typeface="Montserrat" panose="00000500000000000000"/>
              <a:sym typeface="Montserrat" panose="00000500000000000000"/>
            </a:endParaRPr>
          </a:p>
          <a:p>
            <a:pPr marL="0" lvl="0" indent="0" algn="l" rtl="0">
              <a:lnSpc>
                <a:spcPct val="100000"/>
              </a:lnSpc>
              <a:spcBef>
                <a:spcPts val="0"/>
              </a:spcBef>
              <a:spcAft>
                <a:spcPts val="0"/>
              </a:spcAft>
              <a:buSzPts val="2800"/>
              <a:buNone/>
            </a:pPr>
            <a:r>
              <a:rPr lang="en-GB" b="1">
                <a:latin typeface="Montserrat" panose="00000500000000000000"/>
                <a:ea typeface="Montserrat" panose="00000500000000000000"/>
                <a:cs typeface="Montserrat" panose="00000500000000000000"/>
                <a:sym typeface="Montserrat" panose="00000500000000000000"/>
              </a:rPr>
              <a:t>The Dilemma</a:t>
            </a:r>
            <a:endParaRPr b="1">
              <a:latin typeface="Montserrat" panose="00000500000000000000"/>
              <a:ea typeface="Montserrat" panose="00000500000000000000"/>
              <a:cs typeface="Montserrat" panose="00000500000000000000"/>
              <a:sym typeface="Montserrat" panose="00000500000000000000"/>
            </a:endParaRPr>
          </a:p>
        </p:txBody>
      </p:sp>
      <p:sp>
        <p:nvSpPr>
          <p:cNvPr id="68" name="Google Shape;68;p15"/>
          <p:cNvSpPr txBox="1"/>
          <p:nvPr>
            <p:ph type="body" idx="1"/>
          </p:nvPr>
        </p:nvSpPr>
        <p:spPr>
          <a:xfrm>
            <a:off x="244475" y="1116330"/>
            <a:ext cx="8520430" cy="3887470"/>
          </a:xfrm>
          <a:prstGeom prst="rect">
            <a:avLst/>
          </a:prstGeom>
          <a:noFill/>
          <a:ln w="127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 I will use historical data to identify which phone features and specifications contribute to a higher or lower price range. By analyzing the data, I will create a predictive model that can identify which mobile phone models are relatively expensive or inexpensive.</a:t>
            </a: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r>
              <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To achieve this, I will break down the project into four parts. The first part is data collection, where I will gather relevant data on various mobile phone models and their corresponding prices. This data will include factors such as the phone's brand, processor, camera quality, storage capacity, and screen size.</a:t>
            </a: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r>
              <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The second part of the project is data cleaning, where I will remove any inconsistencies or errors in the data to ensure the model's accuracy. I will also transform the data into a format that is easy for the model to use.</a:t>
            </a: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pic>
        <p:nvPicPr>
          <p:cNvPr id="70" name="Google Shape;70;p15"/>
          <p:cNvPicPr preferRelativeResize="0"/>
          <p:nvPr/>
        </p:nvPicPr>
        <p:blipFill rotWithShape="1">
          <a:blip r:embed="rId1"/>
          <a:srcRect l="131240" t="-85110" r="-131240" b="85110"/>
          <a:stretch>
            <a:fillRect/>
          </a:stretch>
        </p:blipFill>
        <p:spPr>
          <a:xfrm>
            <a:off x="4643600" y="92496"/>
            <a:ext cx="3352800" cy="885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
        <p:nvSpPr>
          <p:cNvPr id="4" name="Text Box 3"/>
          <p:cNvSpPr txBox="1"/>
          <p:nvPr/>
        </p:nvSpPr>
        <p:spPr>
          <a:xfrm>
            <a:off x="893445" y="1410970"/>
            <a:ext cx="7038975" cy="2676525"/>
          </a:xfrm>
          <a:prstGeom prst="rect">
            <a:avLst/>
          </a:prstGeom>
          <a:noFill/>
        </p:spPr>
        <p:txBody>
          <a:bodyPr wrap="square" rtlCol="0">
            <a:spAutoFit/>
          </a:bodyPr>
          <a:p>
            <a:r>
              <a:rPr lang="en-US"/>
              <a:t>Cross-validation score: 0.8150000000000001</a:t>
            </a:r>
            <a:endParaRPr lang="en-US"/>
          </a:p>
          <a:p>
            <a:r>
              <a:rPr lang="en-US"/>
              <a:t>Classification Report for XGBoost(Test set)= </a:t>
            </a:r>
            <a:endParaRPr lang="en-US"/>
          </a:p>
          <a:p>
            <a:r>
              <a:rPr lang="en-US"/>
              <a:t>              precision    recall  f1-score   support</a:t>
            </a:r>
            <a:endParaRPr lang="en-US"/>
          </a:p>
          <a:p>
            <a:endParaRPr lang="en-US"/>
          </a:p>
          <a:p>
            <a:r>
              <a:rPr lang="en-US"/>
              <a:t>           0       0.91      0.93      0.92       105</a:t>
            </a:r>
            <a:endParaRPr lang="en-US"/>
          </a:p>
          <a:p>
            <a:r>
              <a:rPr lang="en-US"/>
              <a:t>           1       0.76      0.76      0.76        91</a:t>
            </a:r>
            <a:endParaRPr lang="en-US"/>
          </a:p>
          <a:p>
            <a:r>
              <a:rPr lang="en-US"/>
              <a:t>           2       0.66      0.72      0.69        92</a:t>
            </a:r>
            <a:endParaRPr lang="en-US"/>
          </a:p>
          <a:p>
            <a:r>
              <a:rPr lang="en-US"/>
              <a:t>           3       0.89      0.80      0.85       112</a:t>
            </a:r>
            <a:endParaRPr lang="en-US"/>
          </a:p>
          <a:p>
            <a:endParaRPr lang="en-US"/>
          </a:p>
          <a:p>
            <a:r>
              <a:rPr lang="en-US"/>
              <a:t>    accuracy                           0.81       400</a:t>
            </a:r>
            <a:endParaRPr lang="en-US"/>
          </a:p>
          <a:p>
            <a:r>
              <a:rPr lang="en-US"/>
              <a:t>   macro avg       0.80      0.80      0.80       400</a:t>
            </a:r>
            <a:endParaRPr lang="en-US"/>
          </a:p>
          <a:p>
            <a:r>
              <a:rPr lang="en-US"/>
              <a:t>weighted avg       0.81      0.81      0.81       40</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panose="020B0604020202020204"/>
              <a:buNone/>
            </a:pPr>
            <a:r>
              <a:rPr lang="en-IN" sz="1900"/>
              <a:t>Random Forest Classifier</a:t>
            </a:r>
            <a:endParaRPr lang="en-IN" sz="1900"/>
          </a:p>
        </p:txBody>
      </p:sp>
      <p:sp>
        <p:nvSpPr>
          <p:cNvPr id="187" name="Google Shape;187;p32"/>
          <p:cNvSpPr txBox="1"/>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 name="Text Box 0"/>
          <p:cNvSpPr txBox="1"/>
          <p:nvPr/>
        </p:nvSpPr>
        <p:spPr>
          <a:xfrm>
            <a:off x="870585" y="1229995"/>
            <a:ext cx="5409565" cy="2245360"/>
          </a:xfrm>
          <a:prstGeom prst="rect">
            <a:avLst/>
          </a:prstGeom>
          <a:noFill/>
        </p:spPr>
        <p:txBody>
          <a:bodyPr wrap="square" rtlCol="0">
            <a:spAutoFit/>
          </a:bodyPr>
          <a:p>
            <a:r>
              <a:rPr lang="en-US"/>
              <a:t>      precision    recall  f1-score   support</a:t>
            </a:r>
            <a:endParaRPr lang="en-US"/>
          </a:p>
          <a:p>
            <a:endParaRPr lang="en-US"/>
          </a:p>
          <a:p>
            <a:r>
              <a:rPr lang="en-US"/>
              <a:t>           0       0.92      0.94      0.93       105</a:t>
            </a:r>
            <a:endParaRPr lang="en-US"/>
          </a:p>
          <a:p>
            <a:r>
              <a:rPr lang="en-US"/>
              <a:t>           1       0.78      0.75      0.76        91</a:t>
            </a:r>
            <a:endParaRPr lang="en-US"/>
          </a:p>
          <a:p>
            <a:r>
              <a:rPr lang="en-US"/>
              <a:t>           2       0.63      0.72      0.67        92</a:t>
            </a:r>
            <a:endParaRPr lang="en-US"/>
          </a:p>
          <a:p>
            <a:r>
              <a:rPr lang="en-US"/>
              <a:t>           3       0.87      0.78      0.82       112</a:t>
            </a:r>
            <a:endParaRPr lang="en-US"/>
          </a:p>
          <a:p>
            <a:endParaRPr lang="en-US"/>
          </a:p>
          <a:p>
            <a:r>
              <a:rPr lang="en-US"/>
              <a:t>    accuracy                           0.80       400</a:t>
            </a:r>
            <a:endParaRPr lang="en-US"/>
          </a:p>
          <a:p>
            <a:r>
              <a:rPr lang="en-US"/>
              <a:t>   macro avg       0.80      0.80      0.80       400</a:t>
            </a:r>
            <a:endParaRPr lang="en-US"/>
          </a:p>
          <a:p>
            <a:r>
              <a:rPr lang="en-US"/>
              <a:t>weighted avg       0.81      0.80      0.80       400</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
        <p:nvSpPr>
          <p:cNvPr id="4" name="Text Box 3"/>
          <p:cNvSpPr txBox="1"/>
          <p:nvPr/>
        </p:nvSpPr>
        <p:spPr>
          <a:xfrm>
            <a:off x="904240" y="1467485"/>
            <a:ext cx="6167755" cy="2245360"/>
          </a:xfrm>
          <a:prstGeom prst="rect">
            <a:avLst/>
          </a:prstGeom>
          <a:noFill/>
        </p:spPr>
        <p:txBody>
          <a:bodyPr wrap="square" rtlCol="0">
            <a:spAutoFit/>
          </a:bodyPr>
          <a:p>
            <a:r>
              <a:rPr lang="en-US"/>
              <a:t>       precision    recall  f1-score   support</a:t>
            </a:r>
            <a:endParaRPr lang="en-US"/>
          </a:p>
          <a:p>
            <a:endParaRPr lang="en-US"/>
          </a:p>
          <a:p>
            <a:r>
              <a:rPr lang="en-US"/>
              <a:t>           0       0.89      0.96      0.93       105</a:t>
            </a:r>
            <a:endParaRPr lang="en-US"/>
          </a:p>
          <a:p>
            <a:r>
              <a:rPr lang="en-US"/>
              <a:t>           1       0.80      0.73      0.76        91</a:t>
            </a:r>
            <a:endParaRPr lang="en-US"/>
          </a:p>
          <a:p>
            <a:r>
              <a:rPr lang="en-US"/>
              <a:t>           2       0.64      0.71      0.67        92</a:t>
            </a:r>
            <a:endParaRPr lang="en-US"/>
          </a:p>
          <a:p>
            <a:r>
              <a:rPr lang="en-US"/>
              <a:t>           3       0.86      0.79      0.83       112</a:t>
            </a:r>
            <a:endParaRPr lang="en-US"/>
          </a:p>
          <a:p>
            <a:endParaRPr lang="en-US"/>
          </a:p>
          <a:p>
            <a:r>
              <a:rPr lang="en-US"/>
              <a:t>    accuracy                           0.80       400</a:t>
            </a:r>
            <a:endParaRPr lang="en-US"/>
          </a:p>
          <a:p>
            <a:r>
              <a:rPr lang="en-US"/>
              <a:t>   macro avg       0.80      0.80      0.80       400</a:t>
            </a:r>
            <a:endParaRPr lang="en-US"/>
          </a:p>
          <a:p>
            <a:r>
              <a:rPr lang="en-US"/>
              <a:t>weighted avg       0.81      0.80      0.80       400</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
        <p:nvSpPr>
          <p:cNvPr id="4" name="Text Box 3"/>
          <p:cNvSpPr txBox="1"/>
          <p:nvPr/>
        </p:nvSpPr>
        <p:spPr>
          <a:xfrm>
            <a:off x="757555" y="1490345"/>
            <a:ext cx="5793740" cy="2245360"/>
          </a:xfrm>
          <a:prstGeom prst="rect">
            <a:avLst/>
          </a:prstGeom>
          <a:noFill/>
        </p:spPr>
        <p:txBody>
          <a:bodyPr wrap="square" rtlCol="0">
            <a:spAutoFit/>
          </a:bodyPr>
          <a:p>
            <a:r>
              <a:rPr lang="en-US"/>
              <a:t>   precision    recall  f1-score   support</a:t>
            </a:r>
            <a:endParaRPr lang="en-US"/>
          </a:p>
          <a:p>
            <a:endParaRPr lang="en-US"/>
          </a:p>
          <a:p>
            <a:r>
              <a:rPr lang="en-US"/>
              <a:t>           0       0.91      0.97      0.94       395</a:t>
            </a:r>
            <a:endParaRPr lang="en-US"/>
          </a:p>
          <a:p>
            <a:r>
              <a:rPr lang="en-US"/>
              <a:t>           1       0.88      0.84      0.86       409</a:t>
            </a:r>
            <a:endParaRPr lang="en-US"/>
          </a:p>
          <a:p>
            <a:r>
              <a:rPr lang="en-US"/>
              <a:t>           2       0.88      0.84      0.86       408</a:t>
            </a:r>
            <a:endParaRPr lang="en-US"/>
          </a:p>
          <a:p>
            <a:r>
              <a:rPr lang="en-US"/>
              <a:t>           3       0.92      0.95      0.94       388</a:t>
            </a:r>
            <a:endParaRPr lang="en-US"/>
          </a:p>
          <a:p>
            <a:endParaRPr lang="en-US"/>
          </a:p>
          <a:p>
            <a:r>
              <a:rPr lang="en-US"/>
              <a:t>    accuracy                           0.90      1600</a:t>
            </a:r>
            <a:endParaRPr lang="en-US"/>
          </a:p>
          <a:p>
            <a:r>
              <a:rPr lang="en-US"/>
              <a:t>   macro avg       0.90      0.90      0.90      1600</a:t>
            </a:r>
            <a:endParaRPr lang="en-US"/>
          </a:p>
          <a:p>
            <a:r>
              <a:rPr lang="en-US"/>
              <a:t>weighted avg       0.90      0.90      0.90      1600</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16295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900"/>
              <a:t>Conclusion</a:t>
            </a:r>
            <a:endParaRPr lang="en-IN" sz="1900"/>
          </a:p>
        </p:txBody>
      </p:sp>
      <p:sp>
        <p:nvSpPr>
          <p:cNvPr id="194" name="Google Shape;194;p33"/>
          <p:cNvSpPr txBox="1"/>
          <p:nvPr>
            <p:ph type="body" idx="1"/>
          </p:nvPr>
        </p:nvSpPr>
        <p:spPr>
          <a:xfrm>
            <a:off x="376825" y="1082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 name="Text Box 0"/>
          <p:cNvSpPr txBox="1"/>
          <p:nvPr/>
        </p:nvSpPr>
        <p:spPr>
          <a:xfrm>
            <a:off x="376555" y="698500"/>
            <a:ext cx="8193405" cy="4184650"/>
          </a:xfrm>
          <a:prstGeom prst="rect">
            <a:avLst/>
          </a:prstGeom>
          <a:noFill/>
        </p:spPr>
        <p:txBody>
          <a:bodyPr wrap="square" rtlCol="0">
            <a:spAutoFit/>
          </a:bodyPr>
          <a:p>
            <a:r>
              <a:rPr lang="en-US"/>
              <a:t>Based on the exploratory data analysis (EDA), we observed that the mobile phones in the dataset are divided into four different price ranges, each having a similar number of elements. Additionally, we found that approximately half of the devices have Bluetooth, while the other half do not. Furthermore, we noted that as the price range increases, there is a gradual increase in battery power, and RAM shows continuous growth from low-cost to very high-cost phones. Moreover, the costly phones tend to be lighter than the lower-priced ones.</a:t>
            </a:r>
            <a:endParaRPr lang="en-US"/>
          </a:p>
          <a:p>
            <a:endParaRPr lang="en-US"/>
          </a:p>
          <a:p>
            <a:r>
              <a:rPr lang="en-US"/>
              <a:t>Our analysis indicates that RAM, battery power, and pixel quality are the most significant factors affecting the price range of mobile phones. From our experiments, we concluded that logistic regression and XGBoost algorithms with hyperparameter tuning yielded the best results in predicting the price range of mobile phones.</a:t>
            </a:r>
            <a:endParaRPr lang="en-US"/>
          </a:p>
          <a:p>
            <a:endParaRPr lang="en-US"/>
          </a:p>
          <a:p>
            <a:r>
              <a:rPr lang="en-US"/>
              <a:t>In summary, the EDA revealed that the dataset consists of mobile phones grouped into four price ranges, with similar numbers of devices in each range, and a 50-50 distribution of Bluetooth. We also observed that RAM and battery power increase with the price range, and higher-priced phones tend to be lighter. Our experiments suggest that the most important factors affecting the price range of mobile phones are RAM, battery power, and pixel quality. Finally, we found that logistic regression and XGBoost algorithms, coupled with hyperparameter tuning, provide the best performance in predicting the price range of mobile phones.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pPr marL="0" lvl="0" indent="0" algn="l" rtl="0">
              <a:lnSpc>
                <a:spcPct val="115000"/>
              </a:lnSpc>
              <a:spcBef>
                <a:spcPts val="0"/>
              </a:spcBef>
              <a:spcAft>
                <a:spcPts val="0"/>
              </a:spcAft>
              <a:buSzPts val="1800"/>
              <a:buNone/>
            </a:pPr>
            <a:r>
              <a:rPr>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The third part of the project is feature selection, where I will determine which factors have the most significant impact on a mobile phone's price range. By analyzing the data, I will identify which features are correlated with higher or lower prices and use them as inputs for the predictive model.</a:t>
            </a:r>
            <a:endParaRPr>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r>
              <a:rPr>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The fourth and final part of the project is model training, where I will use machine learning algorithms to develop a predictive model that can accurately predict mobile phone prices based on their features and specifications. This model will be trained on the historical data and tested on new data to ensure its accuracy and reliability.</a:t>
            </a:r>
            <a:endParaRPr>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0" lvl="0" indent="0" algn="l" rtl="0">
              <a:lnSpc>
                <a:spcPct val="115000"/>
              </a:lnSpc>
              <a:spcBef>
                <a:spcPts val="0"/>
              </a:spcBef>
              <a:spcAft>
                <a:spcPts val="0"/>
              </a:spcAft>
              <a:buSzPts val="1800"/>
              <a:buNone/>
            </a:pPr>
            <a:endParaRPr>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r>
              <a:rPr>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With this predictive model, potential buyers can use the phone's specifications to estimate the price range they should expect to pay. Additionally, mobile phone manufacturers and sellers can use this model to price their products competitively and increase their sales.</a:t>
            </a:r>
            <a:endParaRPr>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panose="00000500000000000000"/>
                <a:ea typeface="Montserrat" panose="00000500000000000000"/>
                <a:cs typeface="Montserrat" panose="00000500000000000000"/>
                <a:sym typeface="Montserrat" panose="00000500000000000000"/>
              </a:rPr>
              <a:t>Data Pipeline</a:t>
            </a:r>
            <a:endParaRPr b="1">
              <a:latin typeface="Montserrat" panose="00000500000000000000"/>
              <a:ea typeface="Montserrat" panose="00000500000000000000"/>
              <a:cs typeface="Montserrat" panose="00000500000000000000"/>
              <a:sym typeface="Montserrat" panose="00000500000000000000"/>
            </a:endParaRPr>
          </a:p>
        </p:txBody>
      </p:sp>
      <p:sp>
        <p:nvSpPr>
          <p:cNvPr id="77" name="Google Shape;77;p16"/>
          <p:cNvSpPr txBox="1"/>
          <p:nvPr>
            <p:ph type="body" idx="1"/>
          </p:nvPr>
        </p:nvSpPr>
        <p:spPr>
          <a:xfrm>
            <a:off x="311700" y="1152475"/>
            <a:ext cx="8520600" cy="36696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panose="00000500000000000000"/>
                <a:ea typeface="Montserrat Medium" panose="00000500000000000000"/>
                <a:cs typeface="Montserrat Medium" panose="00000500000000000000"/>
                <a:sym typeface="Montserrat Medium" panose="00000500000000000000"/>
                <a:hlinkClick r:id="rId1"/>
              </a:rPr>
              <a:t>Data processing-1</a:t>
            </a:r>
            <a:r>
              <a:rPr lang="en-GB"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 In this first part we’ve removed unnecessary features. </a:t>
            </a: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457200" lvl="0" indent="0" algn="l" rtl="0">
              <a:lnSpc>
                <a:spcPct val="115000"/>
              </a:lnSpc>
              <a:spcBef>
                <a:spcPts val="0"/>
              </a:spcBef>
              <a:spcAft>
                <a:spcPts val="0"/>
              </a:spcAft>
              <a:buNone/>
            </a:pPr>
            <a:r>
              <a:rPr lang="en-GB"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Since there were nearly many columns with all null values.</a:t>
            </a:r>
            <a:endParaRPr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panose="00000500000000000000"/>
                <a:ea typeface="Montserrat Medium" panose="00000500000000000000"/>
                <a:cs typeface="Montserrat Medium" panose="00000500000000000000"/>
                <a:sym typeface="Montserrat Medium" panose="00000500000000000000"/>
                <a:hlinkClick r:id="rId2"/>
              </a:rPr>
              <a:t>Data processing-2</a:t>
            </a:r>
            <a:r>
              <a:rPr lang="en-GB"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  In this part, we manually go through each features selected from part 1, And encoded the categorical features ,changed the columns containing date time values .</a:t>
            </a:r>
            <a:endParaRPr lang="en-GB"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panose="00000500000000000000"/>
                <a:ea typeface="Montserrat Medium" panose="00000500000000000000"/>
                <a:cs typeface="Montserrat Medium" panose="00000500000000000000"/>
                <a:sym typeface="Montserrat Medium" panose="00000500000000000000"/>
                <a:hlinkClick r:id="rId3"/>
              </a:rPr>
              <a:t>EDA</a:t>
            </a:r>
            <a:r>
              <a:rPr lang="en-GB"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 In in this part, we do some exploratory data analysis (EDA) on the features selected in part-1 and 2 to see the trend.</a:t>
            </a:r>
            <a:endParaRPr lang="en-GB"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457200" lvl="0" indent="-342900" algn="l" rtl="0">
              <a:lnSpc>
                <a:spcPct val="115000"/>
              </a:lnSpc>
              <a:spcBef>
                <a:spcPts val="0"/>
              </a:spcBef>
              <a:spcAft>
                <a:spcPts val="0"/>
              </a:spcAft>
              <a:buClr>
                <a:schemeClr val="lt1"/>
              </a:buClr>
              <a:buSzPts val="1800"/>
              <a:buChar char="●"/>
            </a:pPr>
            <a:r>
              <a:rPr lang="en-GB" sz="1600" b="1" u="sng">
                <a:solidFill>
                  <a:schemeClr val="lt1"/>
                </a:solidFill>
                <a:latin typeface="Montserrat Medium" panose="00000500000000000000"/>
                <a:ea typeface="Montserrat Medium" panose="00000500000000000000"/>
                <a:cs typeface="Montserrat Medium" panose="00000500000000000000"/>
                <a:sym typeface="Montserrat Medium" panose="00000500000000000000"/>
                <a:hlinkClick r:id="rId4"/>
              </a:rPr>
              <a:t>Create a model</a:t>
            </a:r>
            <a:r>
              <a:rPr lang="en-GB"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 Finally, In this last but not the last part, we create models. Creating a model is also not an easy task. It’s also an iterative process. we show how to start with a with a simple model, then slowly add complexity for better performance.</a:t>
            </a:r>
            <a:endParaRPr lang="en-GB" sz="16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457200" lvl="0" indent="-228600" algn="l" rtl="0">
              <a:lnSpc>
                <a:spcPct val="115000"/>
              </a:lnSpc>
              <a:spcBef>
                <a:spcPts val="0"/>
              </a:spcBef>
              <a:spcAft>
                <a:spcPts val="0"/>
              </a:spcAft>
              <a:buClr>
                <a:schemeClr val="lt1"/>
              </a:buClr>
              <a:buSzPts val="1800"/>
              <a:buNone/>
            </a:pPr>
            <a:endParaRPr>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46725"/>
            <a:ext cx="799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panose="020B0604020202020204"/>
              <a:buNone/>
            </a:pPr>
            <a:r>
              <a:rPr lang="en-GB" b="1">
                <a:latin typeface="Montserrat" panose="00000500000000000000"/>
                <a:ea typeface="Montserrat" panose="00000500000000000000"/>
                <a:cs typeface="Montserrat" panose="00000500000000000000"/>
                <a:sym typeface="Montserrat" panose="00000500000000000000"/>
              </a:rPr>
              <a:t>Data Summary</a:t>
            </a:r>
            <a:endParaRPr lang="en-GB" b="1">
              <a:latin typeface="Montserrat" panose="00000500000000000000"/>
              <a:ea typeface="Montserrat" panose="00000500000000000000"/>
              <a:cs typeface="Montserrat" panose="00000500000000000000"/>
              <a:sym typeface="Montserrat" panose="00000500000000000000"/>
            </a:endParaRPr>
          </a:p>
        </p:txBody>
      </p:sp>
      <p:sp>
        <p:nvSpPr>
          <p:cNvPr id="83" name="Google Shape;83;p17"/>
          <p:cNvSpPr txBox="1"/>
          <p:nvPr>
            <p:ph type="body" idx="1"/>
          </p:nvPr>
        </p:nvSpPr>
        <p:spPr>
          <a:xfrm>
            <a:off x="113400" y="1017725"/>
            <a:ext cx="8718900" cy="39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 name="Picture 0" descr="mobile price first"/>
          <p:cNvPicPr>
            <a:picLocks noChangeAspect="1"/>
          </p:cNvPicPr>
          <p:nvPr/>
        </p:nvPicPr>
        <p:blipFill>
          <a:blip r:embed="rId1"/>
          <a:stretch>
            <a:fillRect/>
          </a:stretch>
        </p:blipFill>
        <p:spPr>
          <a:xfrm>
            <a:off x="114300" y="1017905"/>
            <a:ext cx="8717915" cy="39223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panose="00000500000000000000"/>
                <a:ea typeface="Montserrat" panose="00000500000000000000"/>
                <a:cs typeface="Montserrat" panose="00000500000000000000"/>
                <a:sym typeface="Montserrat" panose="00000500000000000000"/>
              </a:rPr>
              <a:t>Data Summary</a:t>
            </a:r>
            <a:endParaRPr b="1">
              <a:latin typeface="Montserrat" panose="00000500000000000000"/>
              <a:ea typeface="Montserrat" panose="00000500000000000000"/>
              <a:cs typeface="Montserrat" panose="00000500000000000000"/>
              <a:sym typeface="Montserrat" panose="00000500000000000000"/>
            </a:endParaRPr>
          </a:p>
        </p:txBody>
      </p:sp>
      <p:sp>
        <p:nvSpPr>
          <p:cNvPr id="90" name="Google Shape;90;p18"/>
          <p:cNvSpPr txBox="1"/>
          <p:nvPr>
            <p:ph type="body" idx="1"/>
          </p:nvPr>
        </p:nvSpPr>
        <p:spPr>
          <a:xfrm>
            <a:off x="311700" y="1175970"/>
            <a:ext cx="8520600" cy="34164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rPr>
              <a:t>Battery_power - Total energy a battery can store in one time measured in mAh.</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rPr>
              <a:t>Blue - Has bluetooth or not.</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rPr>
              <a:t>Clock_speed - speed at which microprocessor executes instructions.</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rPr>
              <a:t>Dual_sim - Has dual sim support or not.</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rPr>
              <a:t>Fc - Front Camera mega pixels.</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SzPts val="1800"/>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latin typeface="Montserrat" panose="00000500000000000000"/>
                <a:ea typeface="Montserrat" panose="00000500000000000000"/>
                <a:cs typeface="Montserrat" panose="00000500000000000000"/>
                <a:sym typeface="Montserrat" panose="00000500000000000000"/>
              </a:rPr>
              <a:t>Data Summary</a:t>
            </a:r>
            <a:endParaRPr b="1">
              <a:latin typeface="Montserrat" panose="00000500000000000000"/>
              <a:ea typeface="Montserrat" panose="00000500000000000000"/>
              <a:cs typeface="Montserrat" panose="00000500000000000000"/>
              <a:sym typeface="Montserrat" panose="00000500000000000000"/>
            </a:endParaRPr>
          </a:p>
        </p:txBody>
      </p:sp>
      <p:sp>
        <p:nvSpPr>
          <p:cNvPr id="96" name="Google Shape;96;p19"/>
          <p:cNvSpPr txBox="1"/>
          <p:nvPr>
            <p:ph type="body" idx="1"/>
          </p:nvPr>
        </p:nvSpPr>
        <p:spPr>
          <a:xfrm>
            <a:off x="419300" y="1228675"/>
            <a:ext cx="8218500" cy="34164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a:solidFill>
                  <a:srgbClr val="134F5C"/>
                </a:solidFill>
                <a:sym typeface="+mn-ea"/>
              </a:rPr>
              <a:t>Four_g - Has 4G or not.</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Int_memory - Internal Memory in Gigabytes.</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M_dep - Mobile Depth in cm.</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Mobile_wt - Weight of mobile phone.</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None/>
            </a:pPr>
            <a:r>
              <a:rPr>
                <a:solidFill>
                  <a:srgbClr val="134F5C"/>
                </a:solidFill>
                <a:sym typeface="+mn-ea"/>
              </a:rPr>
              <a:t>N_cores - Number of cores of processor.</a:t>
            </a:r>
            <a:endParaRPr>
              <a:solidFill>
                <a:srgbClr val="134F5C"/>
              </a:solidFill>
            </a:endParaRPr>
          </a:p>
          <a:p>
            <a:pPr marL="0" lvl="0" indent="0" algn="l" rtl="0">
              <a:lnSpc>
                <a:spcPct val="115000"/>
              </a:lnSpc>
              <a:spcBef>
                <a:spcPts val="0"/>
              </a:spcBef>
              <a:spcAft>
                <a:spcPts val="0"/>
              </a:spcAft>
              <a:buNone/>
            </a:pPr>
            <a:endParaRPr>
              <a:solidFill>
                <a:srgbClr val="134F5C"/>
              </a:solidFill>
            </a:endParaRPr>
          </a:p>
          <a:p>
            <a:pPr marL="0" lvl="0" indent="0" algn="l" rtl="0">
              <a:lnSpc>
                <a:spcPct val="115000"/>
              </a:lnSpc>
              <a:spcBef>
                <a:spcPts val="0"/>
              </a:spcBef>
              <a:spcAft>
                <a:spcPts val="0"/>
              </a:spcAft>
              <a:buSzPts val="1800"/>
              <a:buNone/>
            </a:p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12812</Words>
  <Application>WPS Presentation</Application>
  <PresentationFormat/>
  <Paragraphs>268</Paragraphs>
  <Slides>34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SimSun</vt:lpstr>
      <vt:lpstr>Wingdings</vt:lpstr>
      <vt:lpstr>Arial</vt:lpstr>
      <vt:lpstr>Montserrat</vt:lpstr>
      <vt:lpstr>Montserrat Medium</vt:lpstr>
      <vt:lpstr>Montserrat SemiBold</vt:lpstr>
      <vt:lpstr>Microsoft YaHei</vt:lpstr>
      <vt:lpstr>Arial Unicode MS</vt:lpstr>
      <vt:lpstr>Courier New</vt:lpstr>
      <vt:lpstr>Roboto</vt:lpstr>
      <vt:lpstr>Simple Light</vt:lpstr>
      <vt:lpstr>Raj Mishra </vt:lpstr>
      <vt:lpstr>Let’s Catch The Defaulters</vt:lpstr>
      <vt:lpstr>The Dilemma</vt:lpstr>
      <vt:lpstr>PowerPoint 演示文稿</vt:lpstr>
      <vt:lpstr>PowerPoint 演示文稿</vt:lpstr>
      <vt:lpstr>Data Pipeline</vt:lpstr>
      <vt:lpstr>Data Summary</vt:lpstr>
      <vt:lpstr>Data Summary</vt:lpstr>
      <vt:lpstr>Data Summary</vt:lpstr>
      <vt:lpstr>PowerPoint 演示文稿</vt:lpstr>
      <vt:lpstr>PowerPoint 演示文稿</vt:lpstr>
      <vt:lpstr>Data Summary</vt:lpstr>
      <vt:lpstr>Define Dependent Variable</vt:lpstr>
      <vt:lpstr>Define Dependent Variable</vt:lpstr>
      <vt:lpstr>PowerPoint 演示文稿</vt:lpstr>
      <vt:lpstr>Define Dependent Variable</vt:lpstr>
      <vt:lpstr>Futuristic Features</vt:lpstr>
      <vt:lpstr>EDA </vt:lpstr>
      <vt:lpstr>EDA  (continued)</vt:lpstr>
      <vt:lpstr>EDA (continued)</vt:lpstr>
      <vt:lpstr>EDA (continued)</vt:lpstr>
      <vt:lpstr>EDA (continued)</vt:lpstr>
      <vt:lpstr>PowerPoint 演示文稿</vt:lpstr>
      <vt:lpstr>PowerPoint 演示文稿</vt:lpstr>
      <vt:lpstr>PowerPoint 演示文稿</vt:lpstr>
      <vt:lpstr>EDA (Implement KNN Imputer for missing value)</vt:lpstr>
      <vt:lpstr>PowerPoint 演示文稿</vt:lpstr>
      <vt:lpstr>Preparing dataset for modeling </vt:lpstr>
      <vt:lpstr>PowerPoint 演示文稿</vt:lpstr>
      <vt:lpstr>PowerPoint 演示文稿</vt:lpstr>
      <vt:lpstr>Applying Model (Baseline Model)</vt:lpstr>
      <vt:lpstr>PowerPoint 演示文稿</vt:lpstr>
      <vt:lpstr>PowerPoint 演示文稿</vt:lpstr>
      <vt:lpstr>Model Validation &amp; Selection(SMOTE)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Individual : Mobile Price Range PredictionMemberSandeep Salunke </dc:title>
  <dc:creator/>
  <cp:lastModifiedBy>Sandeep Salunke-67</cp:lastModifiedBy>
  <cp:revision>2</cp:revision>
  <dcterms:created xsi:type="dcterms:W3CDTF">2023-03-05T13:32:53Z</dcterms:created>
  <dcterms:modified xsi:type="dcterms:W3CDTF">2023-03-05T14:03:41Z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21D9CFFE4BA04A2B8D3E172419717A26</vt:lpwstr>
  </property>
  <property fmtid="{D5CDD505-2E9C-101B-9397-08002B2CF9AE}" pid="3" name="KSOProductBuildVer">
    <vt:lpwstr>1033-11.2.0.11486</vt:lpwstr>
  </property>
</Properties>
</file>