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70" r:id="rId5"/>
    <p:sldId id="268" r:id="rId6"/>
    <p:sldId id="269" r:id="rId7"/>
    <p:sldId id="274" r:id="rId8"/>
    <p:sldId id="272" r:id="rId9"/>
    <p:sldId id="289" r:id="rId10"/>
    <p:sldId id="257" r:id="rId11"/>
    <p:sldId id="258" r:id="rId12"/>
    <p:sldId id="259" r:id="rId13"/>
    <p:sldId id="260" r:id="rId14"/>
    <p:sldId id="261" r:id="rId15"/>
    <p:sldId id="262" r:id="rId16"/>
    <p:sldId id="263" r:id="rId17"/>
    <p:sldId id="264" r:id="rId18"/>
    <p:sldId id="275" r:id="rId19"/>
    <p:sldId id="266" r:id="rId20"/>
    <p:sldId id="273" r:id="rId21"/>
    <p:sldId id="290"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8520" y="548680"/>
            <a:ext cx="9144000" cy="2304256"/>
          </a:xfrm>
        </p:spPr>
        <p:txBody>
          <a:bodyPr>
            <a:noAutofit/>
          </a:bodyPr>
          <a:lstStyle/>
          <a:p>
            <a:pPr algn="ctr"/>
            <a:r>
              <a:rPr lang="en-US" sz="4400" dirty="0">
                <a:solidFill>
                  <a:srgbClr val="7030A0"/>
                </a:solidFill>
                <a:latin typeface="Algerian" pitchFamily="82" charset="0"/>
              </a:rPr>
              <a:t>Capstone Project-2 </a:t>
            </a:r>
            <a:br>
              <a:rPr lang="en-US" sz="4400" dirty="0" smtClean="0">
                <a:solidFill>
                  <a:srgbClr val="7030A0"/>
                </a:solidFill>
                <a:latin typeface="Algerian" pitchFamily="82" charset="0"/>
              </a:rPr>
            </a:br>
            <a:r>
              <a:rPr lang="en-US" sz="4400" dirty="0" smtClean="0">
                <a:solidFill>
                  <a:schemeClr val="accent2">
                    <a:lumMod val="75000"/>
                  </a:schemeClr>
                </a:solidFill>
                <a:latin typeface="Algerian" pitchFamily="82" charset="0"/>
              </a:rPr>
              <a:t> On </a:t>
            </a:r>
            <a:br>
              <a:rPr lang="en-US" sz="4400" dirty="0" smtClean="0">
                <a:solidFill>
                  <a:schemeClr val="accent2">
                    <a:lumMod val="75000"/>
                  </a:schemeClr>
                </a:solidFill>
                <a:latin typeface="Algerian" pitchFamily="82" charset="0"/>
              </a:rPr>
            </a:br>
            <a:r>
              <a:rPr lang="en-US" altLang="en-IN" sz="4400" dirty="0">
                <a:solidFill>
                  <a:schemeClr val="accent2">
                    <a:lumMod val="75000"/>
                  </a:schemeClr>
                </a:solidFill>
                <a:latin typeface="Algerian" pitchFamily="82" charset="0"/>
              </a:rPr>
              <a:t>Retail Sales Prediction</a:t>
            </a:r>
            <a:endParaRPr lang="en-US" altLang="en-IN" sz="4400" dirty="0">
              <a:solidFill>
                <a:schemeClr val="accent2">
                  <a:lumMod val="75000"/>
                </a:schemeClr>
              </a:solidFill>
              <a:latin typeface="Algerian" pitchFamily="82" charset="0"/>
            </a:endParaRPr>
          </a:p>
        </p:txBody>
      </p:sp>
      <p:sp>
        <p:nvSpPr>
          <p:cNvPr id="5" name="Subtitle 4"/>
          <p:cNvSpPr>
            <a:spLocks noGrp="1"/>
          </p:cNvSpPr>
          <p:nvPr>
            <p:ph type="subTitle" idx="1"/>
          </p:nvPr>
        </p:nvSpPr>
        <p:spPr>
          <a:xfrm>
            <a:off x="35749" y="3069079"/>
            <a:ext cx="7772400" cy="1512168"/>
          </a:xfrm>
        </p:spPr>
        <p:txBody>
          <a:bodyPr>
            <a:noAutofit/>
          </a:bodyPr>
          <a:lstStyle/>
          <a:p>
            <a:pPr algn="l"/>
            <a:endParaRPr lang="en-IN" sz="2800" b="1" dirty="0" smtClean="0">
              <a:solidFill>
                <a:schemeClr val="accent6">
                  <a:lumMod val="50000"/>
                </a:schemeClr>
              </a:solidFill>
              <a:latin typeface="Bell MT" pitchFamily="18" charset="0"/>
              <a:cs typeface="Akshar Unicode" pitchFamily="2" charset="0"/>
            </a:endParaRPr>
          </a:p>
          <a:p>
            <a:pPr algn="l"/>
            <a:r>
              <a:rPr lang="en-IN" sz="2800" b="1" dirty="0" smtClean="0">
                <a:solidFill>
                  <a:schemeClr val="accent6">
                    <a:lumMod val="50000"/>
                  </a:schemeClr>
                </a:solidFill>
                <a:latin typeface="Bell MT" pitchFamily="18" charset="0"/>
                <a:cs typeface="Akshar Unicode" pitchFamily="2" charset="0"/>
              </a:rPr>
              <a:t>  </a:t>
            </a:r>
            <a:r>
              <a:rPr lang="en-US" altLang="en-IN" sz="2800" b="1" dirty="0" smtClean="0">
                <a:solidFill>
                  <a:schemeClr val="accent6">
                    <a:lumMod val="50000"/>
                  </a:schemeClr>
                </a:solidFill>
                <a:latin typeface="Bell MT" pitchFamily="18" charset="0"/>
                <a:cs typeface="Akshar Unicode" pitchFamily="2" charset="0"/>
              </a:rPr>
              <a:t>    </a:t>
            </a:r>
            <a:r>
              <a:rPr lang="en-IN" sz="2800" b="1" dirty="0" err="1" smtClean="0">
                <a:solidFill>
                  <a:schemeClr val="accent6">
                    <a:lumMod val="50000"/>
                  </a:schemeClr>
                </a:solidFill>
                <a:latin typeface="Bell MT" pitchFamily="18" charset="0"/>
                <a:cs typeface="Akshar Unicode" pitchFamily="2" charset="0"/>
              </a:rPr>
              <a:t>Sandeep</a:t>
            </a:r>
            <a:r>
              <a:rPr lang="en-IN" sz="2800" b="1" dirty="0" smtClean="0">
                <a:solidFill>
                  <a:schemeClr val="accent6">
                    <a:lumMod val="50000"/>
                  </a:schemeClr>
                </a:solidFill>
                <a:latin typeface="Bell MT" pitchFamily="18" charset="0"/>
                <a:cs typeface="Akshar Unicode" pitchFamily="2" charset="0"/>
              </a:rPr>
              <a:t> </a:t>
            </a:r>
            <a:r>
              <a:rPr lang="en-IN" sz="2800" b="1" dirty="0" err="1" smtClean="0">
                <a:solidFill>
                  <a:schemeClr val="accent6">
                    <a:lumMod val="50000"/>
                  </a:schemeClr>
                </a:solidFill>
                <a:latin typeface="Bell MT" pitchFamily="18" charset="0"/>
                <a:cs typeface="Akshar Unicode" pitchFamily="2" charset="0"/>
              </a:rPr>
              <a:t>Salunke</a:t>
            </a:r>
            <a:r>
              <a:rPr lang="en-IN" sz="2800" b="1" dirty="0" smtClean="0">
                <a:solidFill>
                  <a:schemeClr val="accent6">
                    <a:lumMod val="50000"/>
                  </a:schemeClr>
                </a:solidFill>
                <a:latin typeface="Bell MT" pitchFamily="18" charset="0"/>
                <a:cs typeface="Akshar Unicode" pitchFamily="2" charset="0"/>
              </a:rPr>
              <a:t> </a:t>
            </a:r>
            <a:endParaRPr lang="en-IN" sz="2800" b="1" dirty="0" smtClean="0">
              <a:solidFill>
                <a:schemeClr val="accent6">
                  <a:lumMod val="50000"/>
                </a:schemeClr>
              </a:solidFill>
              <a:latin typeface="Bell MT" pitchFamily="18" charset="0"/>
              <a:cs typeface="Akshar Unicode" pitchFamily="2" charset="0"/>
            </a:endParaRPr>
          </a:p>
          <a:p>
            <a:pPr algn="l"/>
            <a:r>
              <a:rPr lang="en-IN" sz="2800" b="1" dirty="0" smtClean="0">
                <a:solidFill>
                  <a:schemeClr val="accent6">
                    <a:lumMod val="50000"/>
                  </a:schemeClr>
                </a:solidFill>
                <a:latin typeface="Bell MT" pitchFamily="18" charset="0"/>
                <a:cs typeface="Akshar Unicode" pitchFamily="2" charset="0"/>
              </a:rPr>
              <a:t>     (Cohort Enlighten)</a:t>
            </a:r>
            <a:endParaRPr lang="en-IN" sz="2800" b="1" dirty="0">
              <a:solidFill>
                <a:schemeClr val="accent6">
                  <a:lumMod val="50000"/>
                </a:schemeClr>
              </a:solidFill>
              <a:latin typeface="Bell MT" pitchFamily="18" charset="0"/>
              <a:cs typeface="Akshar Unicode" pitchFamily="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7" name="Content Placeholder 6" descr="4"/>
          <p:cNvPicPr>
            <a:picLocks noChangeAspect="1"/>
          </p:cNvPicPr>
          <p:nvPr>
            <p:ph sz="half" idx="1"/>
          </p:nvPr>
        </p:nvPicPr>
        <p:blipFill>
          <a:blip r:embed="rId2"/>
          <a:stretch>
            <a:fillRect/>
          </a:stretch>
        </p:blipFill>
        <p:spPr>
          <a:xfrm>
            <a:off x="323215" y="1269365"/>
            <a:ext cx="4038600" cy="2247900"/>
          </a:xfrm>
          <a:prstGeom prst="rect">
            <a:avLst/>
          </a:prstGeom>
        </p:spPr>
      </p:pic>
      <p:pic>
        <p:nvPicPr>
          <p:cNvPr id="8" name="Content Placeholder 7" descr="5"/>
          <p:cNvPicPr>
            <a:picLocks noChangeAspect="1"/>
          </p:cNvPicPr>
          <p:nvPr>
            <p:ph sz="half" idx="2"/>
          </p:nvPr>
        </p:nvPicPr>
        <p:blipFill>
          <a:blip r:embed="rId3"/>
          <a:stretch>
            <a:fillRect/>
          </a:stretch>
        </p:blipFill>
        <p:spPr>
          <a:xfrm>
            <a:off x="4860290" y="1269365"/>
            <a:ext cx="4038600" cy="2247900"/>
          </a:xfrm>
          <a:prstGeom prst="rect">
            <a:avLst/>
          </a:prstGeom>
        </p:spPr>
      </p:pic>
      <p:pic>
        <p:nvPicPr>
          <p:cNvPr id="9" name="Picture 8" descr="6"/>
          <p:cNvPicPr>
            <a:picLocks noChangeAspect="1"/>
          </p:cNvPicPr>
          <p:nvPr/>
        </p:nvPicPr>
        <p:blipFill>
          <a:blip r:embed="rId4"/>
          <a:stretch>
            <a:fillRect/>
          </a:stretch>
        </p:blipFill>
        <p:spPr>
          <a:xfrm>
            <a:off x="1295400" y="3766820"/>
            <a:ext cx="6553200" cy="2037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u="sng" dirty="0">
                <a:solidFill>
                  <a:schemeClr val="accent3"/>
                </a:solidFill>
                <a:latin typeface="Algerian" pitchFamily="82" charset="0"/>
              </a:rPr>
              <a:t>Exploratory Data Analysis(EDA)</a:t>
            </a:r>
            <a:endParaRPr lang="en-IN" sz="3200" u="sng"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pic>
        <p:nvPicPr>
          <p:cNvPr id="7" name="Content Placeholder 6" descr="7"/>
          <p:cNvPicPr>
            <a:picLocks noChangeAspect="1"/>
          </p:cNvPicPr>
          <p:nvPr>
            <p:ph sz="half" idx="1"/>
          </p:nvPr>
        </p:nvPicPr>
        <p:blipFill>
          <a:blip r:embed="rId2"/>
          <a:stretch>
            <a:fillRect/>
          </a:stretch>
        </p:blipFill>
        <p:spPr>
          <a:xfrm>
            <a:off x="457200" y="1125220"/>
            <a:ext cx="4038600" cy="2339340"/>
          </a:xfrm>
          <a:prstGeom prst="rect">
            <a:avLst/>
          </a:prstGeom>
        </p:spPr>
      </p:pic>
      <p:pic>
        <p:nvPicPr>
          <p:cNvPr id="8" name="Content Placeholder 7" descr="8"/>
          <p:cNvPicPr>
            <a:picLocks noChangeAspect="1"/>
          </p:cNvPicPr>
          <p:nvPr>
            <p:ph sz="half" idx="2"/>
          </p:nvPr>
        </p:nvPicPr>
        <p:blipFill>
          <a:blip r:embed="rId3"/>
          <a:stretch>
            <a:fillRect/>
          </a:stretch>
        </p:blipFill>
        <p:spPr>
          <a:xfrm>
            <a:off x="4787900" y="1125220"/>
            <a:ext cx="4038600" cy="2386965"/>
          </a:xfrm>
          <a:prstGeom prst="rect">
            <a:avLst/>
          </a:prstGeom>
        </p:spPr>
      </p:pic>
      <p:pic>
        <p:nvPicPr>
          <p:cNvPr id="9" name="Picture 8" descr="9"/>
          <p:cNvPicPr>
            <a:picLocks noChangeAspect="1"/>
          </p:cNvPicPr>
          <p:nvPr/>
        </p:nvPicPr>
        <p:blipFill>
          <a:blip r:embed="rId4"/>
          <a:stretch>
            <a:fillRect/>
          </a:stretch>
        </p:blipFill>
        <p:spPr>
          <a:xfrm>
            <a:off x="1339850" y="3576955"/>
            <a:ext cx="6464300" cy="2226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2400" y="0"/>
            <a:ext cx="971599" cy="764704"/>
          </a:xfrm>
          <a:prstGeom prst="rect">
            <a:avLst/>
          </a:prstGeom>
        </p:spPr>
      </p:pic>
      <p:pic>
        <p:nvPicPr>
          <p:cNvPr id="7" name="Content Placeholder 6" descr="10"/>
          <p:cNvPicPr>
            <a:picLocks noChangeAspect="1"/>
          </p:cNvPicPr>
          <p:nvPr>
            <p:ph sz="half" idx="1"/>
          </p:nvPr>
        </p:nvPicPr>
        <p:blipFill>
          <a:blip r:embed="rId2"/>
          <a:stretch>
            <a:fillRect/>
          </a:stretch>
        </p:blipFill>
        <p:spPr>
          <a:xfrm>
            <a:off x="457200" y="2259965"/>
            <a:ext cx="4038600" cy="2967355"/>
          </a:xfrm>
          <a:prstGeom prst="rect">
            <a:avLst/>
          </a:prstGeom>
        </p:spPr>
      </p:pic>
      <p:pic>
        <p:nvPicPr>
          <p:cNvPr id="8" name="Content Placeholder 7" descr="11"/>
          <p:cNvPicPr>
            <a:picLocks noChangeAspect="1"/>
          </p:cNvPicPr>
          <p:nvPr>
            <p:ph sz="half" idx="2"/>
          </p:nvPr>
        </p:nvPicPr>
        <p:blipFill>
          <a:blip r:embed="rId3"/>
          <a:stretch>
            <a:fillRect/>
          </a:stretch>
        </p:blipFill>
        <p:spPr>
          <a:xfrm>
            <a:off x="4648200" y="2259965"/>
            <a:ext cx="4038600" cy="2967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03" y="68859"/>
            <a:ext cx="8441429" cy="767853"/>
          </a:xfrm>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sp>
        <p:nvSpPr>
          <p:cNvPr id="6" name="Rectangle 5"/>
          <p:cNvSpPr/>
          <p:nvPr/>
        </p:nvSpPr>
        <p:spPr>
          <a:xfrm>
            <a:off x="323215" y="1125220"/>
            <a:ext cx="8625205" cy="5015865"/>
          </a:xfrm>
          <a:prstGeom prst="rect">
            <a:avLst/>
          </a:prstGeom>
        </p:spPr>
        <p:txBody>
          <a:bodyPr wrap="square">
            <a:spAutoFit/>
          </a:bodyPr>
          <a:lstStyle/>
          <a:p>
            <a:r>
              <a:rPr lang="en-US" sz="2000" b="1" dirty="0" smtClean="0">
                <a:latin typeface="Arial Unicode MS" pitchFamily="34" charset="-128"/>
                <a:ea typeface="Arial Unicode MS" pitchFamily="34" charset="-128"/>
                <a:cs typeface="Arial Unicode MS" pitchFamily="34" charset="-128"/>
              </a:rPr>
              <a:t>Observations – </a:t>
            </a:r>
            <a:endParaRPr lang="en-US" sz="2000" b="1" dirty="0" smtClean="0">
              <a:latin typeface="Arial Unicode MS" pitchFamily="34" charset="-128"/>
              <a:ea typeface="Arial Unicode MS" pitchFamily="34" charset="-128"/>
              <a:cs typeface="Arial Unicode MS" pitchFamily="34" charset="-128"/>
            </a:endParaRPr>
          </a:p>
          <a:p>
            <a:pPr indent="0">
              <a:buFont typeface="Wingdings" panose="05000000000000000000" pitchFamily="2" charset="2"/>
              <a:buNone/>
            </a:pPr>
            <a:r>
              <a:rPr lang="en-US" sz="2000" dirty="0"/>
              <a:t>There were more sales on Monday, probably because shops generally remain closed on Sundays.</a:t>
            </a:r>
            <a:endParaRPr lang="en-US" sz="2000" dirty="0"/>
          </a:p>
          <a:p>
            <a:pPr indent="0">
              <a:buFont typeface="Wingdings" panose="05000000000000000000" pitchFamily="2" charset="2"/>
              <a:buNone/>
            </a:pPr>
            <a:r>
              <a:rPr lang="en-US" sz="2000" dirty="0"/>
              <a:t>It could be seen that the Promo leads to more sales.</a:t>
            </a:r>
            <a:endParaRPr lang="en-US" sz="2000" dirty="0"/>
          </a:p>
          <a:p>
            <a:pPr indent="0">
              <a:buFont typeface="Wingdings" panose="05000000000000000000" pitchFamily="2" charset="2"/>
              <a:buNone/>
            </a:pPr>
            <a:r>
              <a:rPr lang="en-US" sz="2000" dirty="0"/>
              <a:t>Normally all stores, with few exceptions, are closed on state holidays. Note that all schools are closed on public holidays and weekends. a = public holiday, b = Easter holiday, c = Christmas, 0 = None. Lowest of Sales were seen on state holidays especially on Christmas.</a:t>
            </a:r>
            <a:endParaRPr lang="en-US" sz="2000" dirty="0"/>
          </a:p>
          <a:p>
            <a:pPr indent="0">
              <a:buFont typeface="Wingdings" panose="05000000000000000000" pitchFamily="2" charset="2"/>
              <a:buNone/>
            </a:pPr>
            <a:r>
              <a:rPr lang="en-US" sz="2000" dirty="0"/>
              <a:t>More stores were open on School Holidays than on State Holidays and hence had more sales than State Holidays.</a:t>
            </a:r>
            <a:endParaRPr lang="en-US" sz="2000" dirty="0"/>
          </a:p>
          <a:p>
            <a:pPr indent="0">
              <a:buFont typeface="Wingdings" panose="05000000000000000000" pitchFamily="2" charset="2"/>
              <a:buNone/>
            </a:pPr>
            <a:r>
              <a:rPr lang="en-US" sz="2000" dirty="0"/>
              <a:t>On an average Store type B had the highest sales.</a:t>
            </a:r>
            <a:endParaRPr lang="en-US" sz="2000" dirty="0"/>
          </a:p>
          <a:p>
            <a:pPr indent="0">
              <a:buFont typeface="Wingdings" panose="05000000000000000000" pitchFamily="2" charset="2"/>
              <a:buNone/>
            </a:pPr>
            <a:r>
              <a:rPr lang="en-US" sz="2000" dirty="0"/>
              <a:t>Highest average sales were seen with Assortment levels-b which is 'extra'.</a:t>
            </a:r>
            <a:endParaRPr lang="en-US" sz="2000" dirty="0"/>
          </a:p>
          <a:p>
            <a:pPr indent="0">
              <a:buFont typeface="Wingdings" panose="05000000000000000000" pitchFamily="2" charset="2"/>
              <a:buNone/>
            </a:pPr>
            <a:r>
              <a:rPr lang="en-US" sz="2000" dirty="0"/>
              <a:t>With Promo2, slightly more sales were seen without it which indicates there are many stores not participating in promo.</a:t>
            </a:r>
            <a:endParaRPr lang="en-US" sz="2000"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8" name="Content Placeholder 7" descr="12"/>
          <p:cNvPicPr>
            <a:picLocks noChangeAspect="1"/>
          </p:cNvPicPr>
          <p:nvPr>
            <p:ph sz="half" idx="1"/>
          </p:nvPr>
        </p:nvPicPr>
        <p:blipFill>
          <a:blip r:embed="rId2"/>
          <a:stretch>
            <a:fillRect/>
          </a:stretch>
        </p:blipFill>
        <p:spPr>
          <a:xfrm>
            <a:off x="251460" y="1196975"/>
            <a:ext cx="4038600" cy="3014345"/>
          </a:xfrm>
          <a:prstGeom prst="rect">
            <a:avLst/>
          </a:prstGeom>
        </p:spPr>
      </p:pic>
      <p:pic>
        <p:nvPicPr>
          <p:cNvPr id="9" name="Content Placeholder 8" descr="13"/>
          <p:cNvPicPr>
            <a:picLocks noChangeAspect="1"/>
          </p:cNvPicPr>
          <p:nvPr>
            <p:ph sz="half" idx="2"/>
          </p:nvPr>
        </p:nvPicPr>
        <p:blipFill>
          <a:blip r:embed="rId3"/>
          <a:stretch>
            <a:fillRect/>
          </a:stretch>
        </p:blipFill>
        <p:spPr>
          <a:xfrm>
            <a:off x="4648200" y="1125220"/>
            <a:ext cx="4038600" cy="3159125"/>
          </a:xfrm>
          <a:prstGeom prst="rect">
            <a:avLst/>
          </a:prstGeom>
        </p:spPr>
      </p:pic>
      <p:sp>
        <p:nvSpPr>
          <p:cNvPr id="10" name="Text Box 9"/>
          <p:cNvSpPr txBox="1"/>
          <p:nvPr/>
        </p:nvSpPr>
        <p:spPr>
          <a:xfrm>
            <a:off x="698500" y="4869180"/>
            <a:ext cx="7747000" cy="1476375"/>
          </a:xfrm>
          <a:prstGeom prst="rect">
            <a:avLst/>
          </a:prstGeom>
          <a:noFill/>
        </p:spPr>
        <p:txBody>
          <a:bodyPr wrap="square" rtlCol="0" anchor="t">
            <a:spAutoFit/>
          </a:bodyPr>
          <a:p>
            <a:r>
              <a:rPr lang="en-US"/>
              <a:t>observations</a:t>
            </a:r>
            <a:endParaRPr lang="en-US"/>
          </a:p>
          <a:p>
            <a:r>
              <a:rPr lang="en-US"/>
              <a:t>1.82.1% sales are not affected and only 17.9% sales is affected because of schoo holiday</a:t>
            </a:r>
            <a:endParaRPr lang="en-US"/>
          </a:p>
          <a:p>
            <a:r>
              <a:rPr lang="en-US"/>
              <a:t>2.As we can see their is linear relationship between customers and sales as customers increasing sales also increasing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10" name="Content Placeholder 9" descr="14"/>
          <p:cNvPicPr>
            <a:picLocks noChangeAspect="1"/>
          </p:cNvPicPr>
          <p:nvPr>
            <p:ph sz="half" idx="1"/>
          </p:nvPr>
        </p:nvPicPr>
        <p:blipFill>
          <a:blip r:embed="rId2"/>
          <a:stretch>
            <a:fillRect/>
          </a:stretch>
        </p:blipFill>
        <p:spPr>
          <a:xfrm>
            <a:off x="273050" y="1196975"/>
            <a:ext cx="4604385" cy="3107690"/>
          </a:xfrm>
          <a:prstGeom prst="rect">
            <a:avLst/>
          </a:prstGeom>
        </p:spPr>
      </p:pic>
      <p:pic>
        <p:nvPicPr>
          <p:cNvPr id="11" name="Content Placeholder 10" descr="15"/>
          <p:cNvPicPr>
            <a:picLocks noChangeAspect="1"/>
          </p:cNvPicPr>
          <p:nvPr>
            <p:ph sz="half" idx="2"/>
          </p:nvPr>
        </p:nvPicPr>
        <p:blipFill>
          <a:blip r:embed="rId3"/>
          <a:stretch>
            <a:fillRect/>
          </a:stretch>
        </p:blipFill>
        <p:spPr>
          <a:xfrm>
            <a:off x="5076190" y="1269365"/>
            <a:ext cx="4038600" cy="2926715"/>
          </a:xfrm>
          <a:prstGeom prst="rect">
            <a:avLst/>
          </a:prstGeom>
        </p:spPr>
      </p:pic>
      <p:sp>
        <p:nvSpPr>
          <p:cNvPr id="13" name="Text Box 12"/>
          <p:cNvSpPr txBox="1"/>
          <p:nvPr/>
        </p:nvSpPr>
        <p:spPr>
          <a:xfrm>
            <a:off x="1530985" y="4581525"/>
            <a:ext cx="7016750" cy="1198880"/>
          </a:xfrm>
          <a:prstGeom prst="rect">
            <a:avLst/>
          </a:prstGeom>
          <a:noFill/>
        </p:spPr>
        <p:txBody>
          <a:bodyPr wrap="square" rtlCol="0" anchor="t">
            <a:spAutoFit/>
          </a:bodyPr>
          <a:p>
            <a:r>
              <a:rPr lang="en-US"/>
              <a:t>1.Here we can see that if their is no promo the sales is very less and if promo running their the sales is high.</a:t>
            </a:r>
            <a:endParaRPr lang="en-US"/>
          </a:p>
          <a:p>
            <a:r>
              <a:rPr lang="en-US"/>
              <a:t>2.Their is large diffrence on monday and it is decreasing day by day and on sunday their is no sales so it shwing less.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8" name="Content Placeholder 7" descr="16"/>
          <p:cNvPicPr>
            <a:picLocks noChangeAspect="1"/>
          </p:cNvPicPr>
          <p:nvPr>
            <p:ph sz="half" idx="1"/>
          </p:nvPr>
        </p:nvPicPr>
        <p:blipFill>
          <a:blip r:embed="rId2"/>
          <a:stretch>
            <a:fillRect/>
          </a:stretch>
        </p:blipFill>
        <p:spPr>
          <a:xfrm>
            <a:off x="1547495" y="1125220"/>
            <a:ext cx="6556375" cy="2346960"/>
          </a:xfrm>
          <a:prstGeom prst="rect">
            <a:avLst/>
          </a:prstGeom>
        </p:spPr>
      </p:pic>
      <p:pic>
        <p:nvPicPr>
          <p:cNvPr id="9" name="Content Placeholder 8" descr="17"/>
          <p:cNvPicPr>
            <a:picLocks noChangeAspect="1"/>
          </p:cNvPicPr>
          <p:nvPr>
            <p:ph sz="half" idx="2"/>
          </p:nvPr>
        </p:nvPicPr>
        <p:blipFill>
          <a:blip r:embed="rId3"/>
          <a:stretch>
            <a:fillRect/>
          </a:stretch>
        </p:blipFill>
        <p:spPr>
          <a:xfrm>
            <a:off x="2483485" y="3573145"/>
            <a:ext cx="4038600" cy="2324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3980815"/>
            <a:ext cx="7654925" cy="2418080"/>
          </a:xfrm>
        </p:spPr>
        <p:txBody>
          <a:bodyPr>
            <a:normAutofit fontScale="35000"/>
          </a:bodyPr>
          <a:lstStyle/>
          <a:p>
            <a:pPr marL="109855" indent="0">
              <a:buNone/>
            </a:pPr>
            <a:r>
              <a:rPr lang="en-US" altLang="en-IN" sz="3100" b="1" dirty="0" smtClean="0"/>
              <a:t>Observations</a:t>
            </a:r>
            <a:r>
              <a:rPr lang="en-IN" sz="3100" b="1" dirty="0" smtClean="0"/>
              <a:t> –</a:t>
            </a:r>
            <a:endParaRPr lang="en-IN" sz="2600" dirty="0"/>
          </a:p>
          <a:p>
            <a:pPr marL="109855" indent="0">
              <a:buFont typeface="Wingdings" panose="05000000000000000000" pitchFamily="2" charset="2"/>
              <a:buNone/>
            </a:pPr>
            <a:r>
              <a:rPr lang="en-US" altLang="en-IN" sz="2600" dirty="0"/>
              <a:t>1.</a:t>
            </a:r>
            <a:r>
              <a:rPr lang="en-IN" sz="2600" dirty="0"/>
              <a:t>In 2013 and 2014 their is some increasing in the sales but in 2015 their is some decreasing in trend of sales over the months</a:t>
            </a:r>
            <a:endParaRPr lang="en-IN" sz="2600" dirty="0"/>
          </a:p>
          <a:p>
            <a:pPr marL="109855" indent="0">
              <a:buFont typeface="Wingdings" panose="05000000000000000000" pitchFamily="2" charset="2"/>
              <a:buNone/>
            </a:pPr>
            <a:r>
              <a:rPr lang="en-US" altLang="en-IN" sz="2600" dirty="0"/>
              <a:t>2.</a:t>
            </a:r>
            <a:r>
              <a:rPr lang="en-IN" sz="2600" dirty="0"/>
              <a:t>From the above scatter plot it can be observed that mostly the competitor stores weren't that far from each other and the stores densely located near each other saw more sales</a:t>
            </a:r>
            <a:endParaRPr lang="en-IN" sz="2600" dirty="0"/>
          </a:p>
          <a:p>
            <a:pPr marL="109855" indent="0">
              <a:buFont typeface="Wingdings" panose="05000000000000000000" pitchFamily="2" charset="2"/>
              <a:buNone/>
            </a:pPr>
            <a:r>
              <a:rPr lang="en-US" altLang="en-IN" sz="2600" dirty="0"/>
              <a:t>3.A bar plot represents an estimate of central tendency for a numeric variable with the height of each rectangle. Earlier it was seen that the store type b had the highest sales on an average because the default estimation function to the barplot is mean.</a:t>
            </a:r>
            <a:endParaRPr lang="en-US" altLang="en-IN" sz="2600" dirty="0"/>
          </a:p>
          <a:p>
            <a:pPr marL="109855" indent="0">
              <a:buFont typeface="Wingdings" panose="05000000000000000000" pitchFamily="2" charset="2"/>
              <a:buNone/>
            </a:pPr>
            <a:r>
              <a:rPr lang="en-US" altLang="en-IN" sz="2600" dirty="0"/>
              <a:t>4.</a:t>
            </a:r>
            <a:r>
              <a:rPr lang="en-IN" sz="2600" dirty="0"/>
              <a:t>But upon further exploration it can be clearly observed that the highest sales belonged to the store type a due to the high number of type a stores in our dataset. Store type a and c had a similar kind of sales and customer share.</a:t>
            </a:r>
            <a:endParaRPr lang="en-IN" sz="2600" dirty="0"/>
          </a:p>
          <a:p>
            <a:pPr marL="109855" indent="0">
              <a:buFont typeface="Wingdings" panose="05000000000000000000" pitchFamily="2" charset="2"/>
              <a:buNone/>
            </a:pPr>
            <a:r>
              <a:rPr lang="en-US" altLang="en-IN" sz="2600" dirty="0"/>
              <a:t>5.</a:t>
            </a:r>
            <a:r>
              <a:rPr lang="en-IN" sz="2600" dirty="0"/>
              <a:t>Interesting insight to note is that store type b with highest average sales and per store revenue generation looks healthy and a reason for that would be all three kinds of assortment strategies involved which was seen earlie</a:t>
            </a:r>
            <a:endParaRPr lang="en-IN" sz="2600" dirty="0"/>
          </a:p>
          <a:p>
            <a:pPr marL="109855" indent="0">
              <a:buNone/>
            </a:pPr>
            <a:endParaRPr lang="en-IN" dirty="0"/>
          </a:p>
        </p:txBody>
      </p:sp>
      <p:sp>
        <p:nvSpPr>
          <p:cNvPr id="3" name="Title 2"/>
          <p:cNvSpPr>
            <a:spLocks noGrp="1"/>
          </p:cNvSpPr>
          <p:nvPr>
            <p:ph type="title"/>
          </p:nvPr>
        </p:nvSpPr>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4" name="Content Placeholder 3" descr="18"/>
          <p:cNvPicPr>
            <a:picLocks noChangeAspect="1"/>
          </p:cNvPicPr>
          <p:nvPr>
            <p:ph sz="half" idx="2"/>
          </p:nvPr>
        </p:nvPicPr>
        <p:blipFill>
          <a:blip r:embed="rId2"/>
          <a:stretch>
            <a:fillRect/>
          </a:stretch>
        </p:blipFill>
        <p:spPr>
          <a:xfrm>
            <a:off x="107315" y="1097280"/>
            <a:ext cx="2754630" cy="2650490"/>
          </a:xfrm>
          <a:prstGeom prst="rect">
            <a:avLst/>
          </a:prstGeom>
        </p:spPr>
      </p:pic>
      <p:pic>
        <p:nvPicPr>
          <p:cNvPr id="6" name="Picture 5" descr="yes"/>
          <p:cNvPicPr>
            <a:picLocks noChangeAspect="1"/>
          </p:cNvPicPr>
          <p:nvPr/>
        </p:nvPicPr>
        <p:blipFill>
          <a:blip r:embed="rId3"/>
          <a:stretch>
            <a:fillRect/>
          </a:stretch>
        </p:blipFill>
        <p:spPr>
          <a:xfrm>
            <a:off x="3060065" y="1111250"/>
            <a:ext cx="2860675" cy="2622550"/>
          </a:xfrm>
          <a:prstGeom prst="rect">
            <a:avLst/>
          </a:prstGeom>
        </p:spPr>
      </p:pic>
      <p:pic>
        <p:nvPicPr>
          <p:cNvPr id="7" name="Picture 6" descr="yes2"/>
          <p:cNvPicPr>
            <a:picLocks noChangeAspect="1"/>
          </p:cNvPicPr>
          <p:nvPr/>
        </p:nvPicPr>
        <p:blipFill>
          <a:blip r:embed="rId4"/>
          <a:stretch>
            <a:fillRect/>
          </a:stretch>
        </p:blipFill>
        <p:spPr>
          <a:xfrm>
            <a:off x="6119495" y="1097280"/>
            <a:ext cx="2893695" cy="26498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750" y="260668"/>
            <a:ext cx="8229600" cy="1143000"/>
          </a:xfrm>
        </p:spPr>
        <p:txBody>
          <a:bodyPr>
            <a:normAutofit/>
          </a:bodyPr>
          <a:lstStyle/>
          <a:p>
            <a:r>
              <a:rPr lang="en-US" altLang="en-IN" sz="3600" u="sng" dirty="0">
                <a:solidFill>
                  <a:schemeClr val="accent3"/>
                </a:solidFill>
                <a:latin typeface="Algerian" pitchFamily="82" charset="0"/>
              </a:rPr>
              <a:t>Feature Engineering</a:t>
            </a:r>
            <a:endParaRPr lang="en-US" altLang="en-IN" sz="3600" u="sng" dirty="0">
              <a:solidFill>
                <a:schemeClr val="accent3"/>
              </a:solidFill>
              <a:latin typeface="Algerian" pitchFamily="82"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17" name="Content Placeholder 16" descr="Screenshot (5)"/>
          <p:cNvPicPr>
            <a:picLocks noChangeAspect="1"/>
          </p:cNvPicPr>
          <p:nvPr>
            <p:ph sz="half" idx="1"/>
          </p:nvPr>
        </p:nvPicPr>
        <p:blipFill>
          <a:blip r:embed="rId2"/>
          <a:srcRect l="2074" t="29372" r="4115" b="7398"/>
          <a:stretch>
            <a:fillRect/>
          </a:stretch>
        </p:blipFill>
        <p:spPr>
          <a:xfrm>
            <a:off x="179705" y="1412875"/>
            <a:ext cx="4038600" cy="2740660"/>
          </a:xfrm>
          <a:prstGeom prst="rect">
            <a:avLst/>
          </a:prstGeom>
        </p:spPr>
      </p:pic>
      <p:pic>
        <p:nvPicPr>
          <p:cNvPr id="18" name="Content Placeholder 17" descr="Screenshot (6)"/>
          <p:cNvPicPr>
            <a:picLocks noChangeAspect="1"/>
          </p:cNvPicPr>
          <p:nvPr>
            <p:ph sz="half" idx="2"/>
          </p:nvPr>
        </p:nvPicPr>
        <p:blipFill>
          <a:blip r:embed="rId3"/>
          <a:srcRect t="32390" b="10220"/>
          <a:stretch>
            <a:fillRect/>
          </a:stretch>
        </p:blipFill>
        <p:spPr>
          <a:xfrm>
            <a:off x="4572000" y="1485265"/>
            <a:ext cx="4038600" cy="2798445"/>
          </a:xfrm>
          <a:prstGeom prst="rect">
            <a:avLst/>
          </a:prstGeom>
        </p:spPr>
      </p:pic>
      <p:pic>
        <p:nvPicPr>
          <p:cNvPr id="21" name="Picture 20" descr="Screenshot (7)"/>
          <p:cNvPicPr>
            <a:picLocks noChangeAspect="1"/>
          </p:cNvPicPr>
          <p:nvPr/>
        </p:nvPicPr>
        <p:blipFill>
          <a:blip r:embed="rId4"/>
          <a:stretch>
            <a:fillRect/>
          </a:stretch>
        </p:blipFill>
        <p:spPr>
          <a:xfrm>
            <a:off x="1097280" y="4284345"/>
            <a:ext cx="6241415" cy="18618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en-IN" sz="3600" u="sng" dirty="0"/>
              <a:t>ML Model Implementation</a:t>
            </a:r>
            <a:endParaRPr lang="en-US" altLang="en-IN" sz="3600" u="sng"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6" name="Content Placeholder 5" descr="regression"/>
          <p:cNvPicPr>
            <a:picLocks noChangeAspect="1"/>
          </p:cNvPicPr>
          <p:nvPr>
            <p:ph sz="half" idx="1"/>
          </p:nvPr>
        </p:nvPicPr>
        <p:blipFill>
          <a:blip r:embed="rId2"/>
          <a:stretch>
            <a:fillRect/>
          </a:stretch>
        </p:blipFill>
        <p:spPr>
          <a:xfrm>
            <a:off x="323215" y="1557020"/>
            <a:ext cx="4038600" cy="2800985"/>
          </a:xfrm>
          <a:prstGeom prst="rect">
            <a:avLst/>
          </a:prstGeom>
        </p:spPr>
      </p:pic>
      <p:pic>
        <p:nvPicPr>
          <p:cNvPr id="7" name="Content Placeholder 6" descr="Screenshot (14)"/>
          <p:cNvPicPr>
            <a:picLocks noChangeAspect="1"/>
          </p:cNvPicPr>
          <p:nvPr>
            <p:ph sz="half" idx="2"/>
          </p:nvPr>
        </p:nvPicPr>
        <p:blipFill>
          <a:blip r:embed="rId3"/>
          <a:stretch>
            <a:fillRect/>
          </a:stretch>
        </p:blipFill>
        <p:spPr>
          <a:xfrm>
            <a:off x="4787900" y="1701165"/>
            <a:ext cx="4038600" cy="2711450"/>
          </a:xfrm>
          <a:prstGeom prst="rect">
            <a:avLst/>
          </a:prstGeom>
        </p:spPr>
      </p:pic>
      <p:pic>
        <p:nvPicPr>
          <p:cNvPr id="8" name="Picture 7" descr="Screenshot (15)"/>
          <p:cNvPicPr>
            <a:picLocks noChangeAspect="1"/>
          </p:cNvPicPr>
          <p:nvPr/>
        </p:nvPicPr>
        <p:blipFill>
          <a:blip r:embed="rId4"/>
          <a:stretch>
            <a:fillRect/>
          </a:stretch>
        </p:blipFill>
        <p:spPr>
          <a:xfrm>
            <a:off x="628650" y="4466590"/>
            <a:ext cx="7789545" cy="2244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908720"/>
            <a:ext cx="8928992" cy="5320480"/>
          </a:xfrm>
        </p:spPr>
        <p:txBody>
          <a:bodyPr>
            <a:normAutofit/>
          </a:bodyPr>
          <a:lstStyle/>
          <a:p>
            <a:pPr>
              <a:buFont typeface="Wingdings" panose="05000000000000000000" pitchFamily="2" charset="2"/>
              <a:buChar char="q"/>
            </a:pPr>
            <a:r>
              <a:rPr lang="en-IN" sz="2400" dirty="0">
                <a:latin typeface="Arial Unicode MS" pitchFamily="34" charset="-128"/>
                <a:ea typeface="Arial Unicode MS" pitchFamily="34" charset="-128"/>
                <a:cs typeface="Arial Unicode MS" pitchFamily="34" charset="-128"/>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lang="en-IN" sz="2400" dirty="0">
              <a:latin typeface="Arial Unicode MS" pitchFamily="34" charset="-128"/>
              <a:ea typeface="Arial Unicode MS" pitchFamily="34" charset="-128"/>
              <a:cs typeface="Arial Unicode MS" pitchFamily="34" charset="-128"/>
            </a:endParaRPr>
          </a:p>
          <a:p>
            <a:pPr>
              <a:buFont typeface="Wingdings" panose="05000000000000000000" pitchFamily="2" charset="2"/>
              <a:buChar char="q"/>
            </a:pPr>
            <a:endParaRPr lang="en-IN" sz="2400" dirty="0">
              <a:latin typeface="Arial Unicode MS" pitchFamily="34" charset="-128"/>
              <a:ea typeface="Arial Unicode MS" pitchFamily="34" charset="-128"/>
              <a:cs typeface="Arial Unicode MS" pitchFamily="34" charset="-128"/>
            </a:endParaRPr>
          </a:p>
          <a:p>
            <a:pPr>
              <a:buFont typeface="Wingdings" panose="05000000000000000000" pitchFamily="2" charset="2"/>
              <a:buChar char="q"/>
            </a:pPr>
            <a:r>
              <a:rPr lang="en-IN" sz="2400" dirty="0">
                <a:latin typeface="Arial Unicode MS" pitchFamily="34" charset="-128"/>
                <a:ea typeface="Arial Unicode MS" pitchFamily="34" charset="-128"/>
                <a:cs typeface="Arial Unicode MS" pitchFamily="34" charset="-128"/>
              </a:rPr>
              <a:t>You are provided with historical sales data for 1,115 Rossmann stores. The task is to forecast the "Sales" column for the test set. Note that some stores in the dataset were temporarily closed for refurbishment</a:t>
            </a:r>
            <a:endParaRPr lang="en-IN" sz="24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457200" y="274638"/>
            <a:ext cx="8229600" cy="274042"/>
          </a:xfrm>
        </p:spPr>
        <p:txBody>
          <a:bodyPr>
            <a:noAutofit/>
          </a:bodyPr>
          <a:lstStyle/>
          <a:p>
            <a:r>
              <a:rPr lang="en-IN" sz="3600" u="sng" dirty="0" smtClean="0">
                <a:solidFill>
                  <a:schemeClr val="accent4"/>
                </a:solidFill>
                <a:latin typeface="Algerian" pitchFamily="82" charset="0"/>
              </a:rPr>
              <a:t>PROBLEM STATEMENT</a:t>
            </a:r>
            <a:endParaRPr lang="en-IN" sz="3600" u="sng" dirty="0">
              <a:solidFill>
                <a:schemeClr val="accent4"/>
              </a:solidFill>
              <a:latin typeface="Algerian" pitchFamily="82"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481455"/>
            <a:ext cx="7970520" cy="4526280"/>
          </a:xfrm>
        </p:spPr>
        <p:txBody>
          <a:bodyPr>
            <a:normAutofit fontScale="70000"/>
          </a:bodyPr>
          <a:p>
            <a:pPr marL="109855" indent="0">
              <a:buNone/>
            </a:pPr>
            <a:r>
              <a:rPr lang="en-US"/>
              <a:t>The MSE and R2 score are commonly used evaluation metrics for regression models. In this case, the Linear Regression and Lasso Regression models have very similar performance, with the Lasso Regression model having a slightly lower MSE and a slightly higher R2 score.</a:t>
            </a:r>
            <a:endParaRPr lang="en-US"/>
          </a:p>
          <a:p>
            <a:pPr marL="109855" indent="0">
              <a:buNone/>
            </a:pPr>
            <a:endParaRPr lang="en-US"/>
          </a:p>
          <a:p>
            <a:pPr marL="109855" indent="0">
              <a:buNone/>
            </a:pPr>
            <a:r>
              <a:rPr lang="en-US"/>
              <a:t>The mean squared error (MSE) measures the average squared difference between the predicted and actual values, where a lower MSE indicates better performance. The R-squared (R2) score measures the proportion of the variance in the dependent variable that is predictable from the independent variables, where a higher R2 score indicates better performance.</a:t>
            </a:r>
            <a:endParaRPr lang="en-US"/>
          </a:p>
        </p:txBody>
      </p:sp>
      <p:sp>
        <p:nvSpPr>
          <p:cNvPr id="4" name="Title 3"/>
          <p:cNvSpPr>
            <a:spLocks noGrp="1"/>
          </p:cNvSpPr>
          <p:nvPr>
            <p:ph type="title"/>
          </p:nvPr>
        </p:nvSpPr>
        <p:spPr/>
        <p:txBody>
          <a:bodyPr/>
          <a:p>
            <a:r>
              <a:rPr lang="en-US"/>
              <a:t>Conclusion</a:t>
            </a:r>
            <a:endParaRPr lang="en-US"/>
          </a:p>
        </p:txBody>
      </p:sp>
      <p:pic>
        <p:nvPicPr>
          <p:cNvPr id="5" name="Content Placeholder 4"/>
          <p:cNvPicPr>
            <a:picLocks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8242300" y="635"/>
            <a:ext cx="901700" cy="764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628800"/>
            <a:ext cx="7772400" cy="151216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6000"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THANK YOU…!! </a:t>
            </a:r>
            <a:endParaRPr lang="en-IN" sz="6000"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endParaRPr>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520" y="5067300"/>
            <a:ext cx="8696325" cy="1764665"/>
          </a:xfrm>
        </p:spPr>
        <p:txBody>
          <a:bodyPr>
            <a:normAutofit fontScale="45000" lnSpcReduction="10000"/>
          </a:bodyPr>
          <a:lstStyle/>
          <a:p>
            <a:pPr marL="109855" indent="0">
              <a:buNone/>
            </a:pPr>
            <a:r>
              <a:rPr lang="en-US" sz="2400" dirty="0" smtClean="0">
                <a:latin typeface="Arial Unicode MS" pitchFamily="34" charset="-128"/>
                <a:ea typeface="Arial Unicode MS" pitchFamily="34" charset="-128"/>
                <a:cs typeface="Arial Unicode MS" pitchFamily="34" charset="-128"/>
              </a:rPr>
              <a:t>EDA </a:t>
            </a:r>
            <a:r>
              <a:rPr lang="en-US" sz="2400" dirty="0">
                <a:latin typeface="Arial Unicode MS" pitchFamily="34" charset="-128"/>
                <a:ea typeface="Arial Unicode MS" pitchFamily="34" charset="-128"/>
                <a:cs typeface="Arial Unicode MS" pitchFamily="34" charset="-128"/>
              </a:rPr>
              <a:t>will be divided into following 3 analysis. </a:t>
            </a:r>
            <a:endParaRPr lang="en-US" sz="2400" dirty="0" smtClean="0">
              <a:latin typeface="Arial Unicode MS" pitchFamily="34" charset="-128"/>
              <a:ea typeface="Arial Unicode MS" pitchFamily="34" charset="-128"/>
              <a:cs typeface="Arial Unicode MS" pitchFamily="34" charset="-128"/>
            </a:endParaRPr>
          </a:p>
          <a:p>
            <a:pPr marL="109855" indent="0">
              <a:buNone/>
            </a:pPr>
            <a:r>
              <a:rPr lang="en-US" sz="2400" dirty="0" smtClean="0">
                <a:latin typeface="Arial Unicode MS" pitchFamily="34" charset="-128"/>
                <a:ea typeface="Arial Unicode MS" pitchFamily="34" charset="-128"/>
                <a:cs typeface="Arial Unicode MS" pitchFamily="34" charset="-128"/>
              </a:rPr>
              <a:t>1</a:t>
            </a:r>
            <a:r>
              <a:rPr lang="en-US" sz="2400" dirty="0">
                <a:latin typeface="Arial Unicode MS" pitchFamily="34" charset="-128"/>
                <a:ea typeface="Arial Unicode MS" pitchFamily="34" charset="-128"/>
                <a:cs typeface="Arial Unicode MS" pitchFamily="34" charset="-128"/>
              </a:rPr>
              <a:t>) </a:t>
            </a:r>
            <a:r>
              <a:rPr lang="en-US" sz="2400" dirty="0" err="1">
                <a:latin typeface="Arial Unicode MS" pitchFamily="34" charset="-128"/>
                <a:ea typeface="Arial Unicode MS" pitchFamily="34" charset="-128"/>
                <a:cs typeface="Arial Unicode MS" pitchFamily="34" charset="-128"/>
              </a:rPr>
              <a:t>Univariate</a:t>
            </a:r>
            <a:r>
              <a:rPr lang="en-US" sz="2400" dirty="0">
                <a:latin typeface="Arial Unicode MS" pitchFamily="34" charset="-128"/>
                <a:ea typeface="Arial Unicode MS" pitchFamily="34" charset="-128"/>
                <a:cs typeface="Arial Unicode MS" pitchFamily="34" charset="-128"/>
              </a:rPr>
              <a:t> analysis: </a:t>
            </a:r>
            <a:r>
              <a:rPr lang="en-US" sz="2400" dirty="0" err="1">
                <a:latin typeface="Arial Unicode MS" pitchFamily="34" charset="-128"/>
                <a:ea typeface="Arial Unicode MS" pitchFamily="34" charset="-128"/>
                <a:cs typeface="Arial Unicode MS" pitchFamily="34" charset="-128"/>
              </a:rPr>
              <a:t>Univariate</a:t>
            </a:r>
            <a:r>
              <a:rPr lang="en-US" sz="2400" dirty="0">
                <a:latin typeface="Arial Unicode MS" pitchFamily="34" charset="-128"/>
                <a:ea typeface="Arial Unicode MS" pitchFamily="34" charset="-128"/>
                <a:cs typeface="Arial Unicode MS" pitchFamily="34" charset="-128"/>
              </a:rPr>
              <a:t> analysis is the simplest of the three analyses where the data you are analyzing is only one variable</a:t>
            </a:r>
            <a:r>
              <a:rPr lang="en-US" sz="2400" dirty="0" smtClean="0">
                <a:latin typeface="Arial Unicode MS" pitchFamily="34" charset="-128"/>
                <a:ea typeface="Arial Unicode MS" pitchFamily="34" charset="-128"/>
                <a:cs typeface="Arial Unicode MS" pitchFamily="34" charset="-128"/>
              </a:rPr>
              <a:t>.</a:t>
            </a:r>
            <a:endParaRPr lang="en-US" sz="2400" dirty="0" smtClean="0">
              <a:latin typeface="Arial Unicode MS" pitchFamily="34" charset="-128"/>
              <a:ea typeface="Arial Unicode MS" pitchFamily="34" charset="-128"/>
              <a:cs typeface="Arial Unicode MS" pitchFamily="34" charset="-128"/>
            </a:endParaRPr>
          </a:p>
          <a:p>
            <a:pPr marL="109855" indent="0">
              <a:buNone/>
            </a:pPr>
            <a:r>
              <a:rPr lang="en-US" sz="2400" dirty="0" smtClean="0">
                <a:latin typeface="Arial Unicode MS" pitchFamily="34" charset="-128"/>
                <a:ea typeface="Arial Unicode MS" pitchFamily="34" charset="-128"/>
                <a:cs typeface="Arial Unicode MS" pitchFamily="34" charset="-128"/>
              </a:rPr>
              <a:t> </a:t>
            </a:r>
            <a:r>
              <a:rPr lang="en-US" sz="2400" dirty="0">
                <a:latin typeface="Arial Unicode MS" pitchFamily="34" charset="-128"/>
                <a:ea typeface="Arial Unicode MS" pitchFamily="34" charset="-128"/>
                <a:cs typeface="Arial Unicode MS" pitchFamily="34" charset="-128"/>
              </a:rPr>
              <a:t>2) Bivariate analysis: Bivariate analysis is where you are comparing two variables to study their relationships. </a:t>
            </a:r>
            <a:endParaRPr lang="en-US" sz="2400" dirty="0" smtClean="0">
              <a:latin typeface="Arial Unicode MS" pitchFamily="34" charset="-128"/>
              <a:ea typeface="Arial Unicode MS" pitchFamily="34" charset="-128"/>
              <a:cs typeface="Arial Unicode MS" pitchFamily="34" charset="-128"/>
            </a:endParaRPr>
          </a:p>
          <a:p>
            <a:pPr marL="109855" indent="0">
              <a:buNone/>
            </a:pPr>
            <a:r>
              <a:rPr lang="en-US" sz="2400" dirty="0" smtClean="0">
                <a:latin typeface="Arial Unicode MS" pitchFamily="34" charset="-128"/>
                <a:ea typeface="Arial Unicode MS" pitchFamily="34" charset="-128"/>
                <a:cs typeface="Arial Unicode MS" pitchFamily="34" charset="-128"/>
              </a:rPr>
              <a:t>3</a:t>
            </a:r>
            <a:r>
              <a:rPr lang="en-US" sz="2400" dirty="0">
                <a:latin typeface="Arial Unicode MS" pitchFamily="34" charset="-128"/>
                <a:ea typeface="Arial Unicode MS" pitchFamily="34" charset="-128"/>
                <a:cs typeface="Arial Unicode MS" pitchFamily="34" charset="-128"/>
              </a:rPr>
              <a:t>) Multivariate </a:t>
            </a:r>
            <a:r>
              <a:rPr lang="en-US" sz="2400" dirty="0" err="1">
                <a:latin typeface="Arial Unicode MS" pitchFamily="34" charset="-128"/>
                <a:ea typeface="Arial Unicode MS" pitchFamily="34" charset="-128"/>
                <a:cs typeface="Arial Unicode MS" pitchFamily="34" charset="-128"/>
              </a:rPr>
              <a:t>anlysis</a:t>
            </a:r>
            <a:r>
              <a:rPr lang="en-US" sz="2400" dirty="0">
                <a:latin typeface="Arial Unicode MS" pitchFamily="34" charset="-128"/>
                <a:ea typeface="Arial Unicode MS" pitchFamily="34" charset="-128"/>
                <a:cs typeface="Arial Unicode MS" pitchFamily="34" charset="-128"/>
              </a:rPr>
              <a:t>: Multivariate analysis is similar to Bivariate analysis but you are comparing more than two variables.</a:t>
            </a:r>
            <a:endParaRPr lang="en-US" sz="2400" dirty="0">
              <a:latin typeface="Arial Unicode MS" pitchFamily="34" charset="-128"/>
              <a:ea typeface="Arial Unicode MS" pitchFamily="34" charset="-128"/>
              <a:cs typeface="Arial Unicode MS" pitchFamily="34" charset="-128"/>
            </a:endParaRPr>
          </a:p>
          <a:p>
            <a:pPr marL="109855" indent="0">
              <a:buNone/>
            </a:pPr>
            <a:r>
              <a:rPr lang="en-US" altLang="en-IN" sz="2400" dirty="0">
                <a:latin typeface="Arial Unicode MS" pitchFamily="34" charset="-128"/>
                <a:ea typeface="Arial Unicode MS" pitchFamily="34" charset="-128"/>
                <a:cs typeface="Arial Unicode MS" pitchFamily="34" charset="-128"/>
              </a:rPr>
              <a:t>Hypothesis Testing is also main component in the project</a:t>
            </a:r>
            <a:endParaRPr lang="en-US" altLang="en-IN" sz="2400" dirty="0">
              <a:latin typeface="Arial Unicode MS" pitchFamily="34" charset="-128"/>
              <a:ea typeface="Arial Unicode MS" pitchFamily="34" charset="-128"/>
              <a:cs typeface="Arial Unicode MS" pitchFamily="34" charset="-128"/>
            </a:endParaRPr>
          </a:p>
          <a:p>
            <a:pPr marL="109855" indent="0">
              <a:buNone/>
            </a:pPr>
            <a:r>
              <a:rPr lang="en-US" altLang="en-IN" sz="2400" dirty="0">
                <a:latin typeface="Arial Unicode MS" pitchFamily="34" charset="-128"/>
                <a:ea typeface="Arial Unicode MS" pitchFamily="34" charset="-128"/>
                <a:cs typeface="Arial Unicode MS" pitchFamily="34" charset="-128"/>
              </a:rPr>
              <a:t>Feature engineering and Data preprocessing includes such as handling null values,missing values as well as some new table creation,table manupulation etc</a:t>
            </a:r>
            <a:endParaRPr lang="en-US" altLang="en-IN" sz="2400" dirty="0">
              <a:latin typeface="Arial Unicode MS" pitchFamily="34" charset="-128"/>
              <a:ea typeface="Arial Unicode MS" pitchFamily="34" charset="-128"/>
              <a:cs typeface="Arial Unicode MS" pitchFamily="34" charset="-128"/>
            </a:endParaRPr>
          </a:p>
          <a:p>
            <a:pPr marL="109855" indent="0">
              <a:buNone/>
            </a:pPr>
            <a:r>
              <a:rPr lang="en-US" altLang="en-IN" sz="2400" dirty="0">
                <a:latin typeface="Arial Unicode MS" pitchFamily="34" charset="-128"/>
                <a:ea typeface="Arial Unicode MS" pitchFamily="34" charset="-128"/>
                <a:cs typeface="Arial Unicode MS" pitchFamily="34" charset="-128"/>
              </a:rPr>
              <a:t>Last step is the Machine Learning Model implementation which is most important in our project</a:t>
            </a:r>
            <a:endParaRPr lang="en-US" altLang="en-IN" sz="2400" dirty="0">
              <a:latin typeface="Arial Unicode MS" pitchFamily="34" charset="-128"/>
              <a:ea typeface="Arial Unicode MS" pitchFamily="34" charset="-128"/>
              <a:cs typeface="Arial Unicode MS" pitchFamily="34" charset="-128"/>
            </a:endParaRPr>
          </a:p>
          <a:p>
            <a:pPr marL="109855" indent="0">
              <a:buNone/>
            </a:pPr>
            <a:endParaRPr lang="en-US" altLang="en-IN" sz="24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179512" y="24747"/>
            <a:ext cx="8229600" cy="739958"/>
          </a:xfrm>
        </p:spPr>
        <p:txBody>
          <a:bodyPr>
            <a:normAutofit fontScale="90000"/>
          </a:bodyPr>
          <a:lstStyle/>
          <a:p>
            <a:r>
              <a:rPr lang="en-IN" sz="4000" u="sng" dirty="0">
                <a:solidFill>
                  <a:schemeClr val="accent3"/>
                </a:solidFill>
                <a:latin typeface="Algerian" pitchFamily="82" charset="0"/>
              </a:rPr>
              <a:t> </a:t>
            </a:r>
            <a:r>
              <a:rPr lang="en-IN" sz="4000" u="sng" dirty="0" smtClean="0">
                <a:solidFill>
                  <a:schemeClr val="accent3"/>
                </a:solidFill>
                <a:latin typeface="Algerian" pitchFamily="82" charset="0"/>
              </a:rPr>
              <a:t>Work </a:t>
            </a:r>
            <a:r>
              <a:rPr lang="en-IN" sz="4000" u="sng" dirty="0">
                <a:solidFill>
                  <a:schemeClr val="accent3"/>
                </a:solidFill>
                <a:latin typeface="Algerian" pitchFamily="82" charset="0"/>
              </a:rPr>
              <a:t>Flow : </a:t>
            </a:r>
            <a:endParaRPr lang="en-IN" sz="4000" u="sng" dirty="0">
              <a:solidFill>
                <a:schemeClr val="accent3"/>
              </a:solidFill>
              <a:latin typeface="Algerian" pitchFamily="82" charset="0"/>
            </a:endParaRPr>
          </a:p>
        </p:txBody>
      </p:sp>
      <p:sp>
        <p:nvSpPr>
          <p:cNvPr id="4" name="Rectangle 3"/>
          <p:cNvSpPr/>
          <p:nvPr/>
        </p:nvSpPr>
        <p:spPr>
          <a:xfrm>
            <a:off x="107504" y="980728"/>
            <a:ext cx="7848872" cy="369332"/>
          </a:xfrm>
          <a:prstGeom prst="rect">
            <a:avLst/>
          </a:prstGeom>
        </p:spPr>
        <p:txBody>
          <a:bodyPr wrap="square">
            <a:spAutoFit/>
          </a:bodyPr>
          <a:lstStyle/>
          <a:p>
            <a:pPr marL="109855" indent="0">
              <a:buNone/>
            </a:pPr>
            <a:r>
              <a:rPr lang="en-US" dirty="0">
                <a:latin typeface="Arial Unicode MS" pitchFamily="34" charset="-128"/>
                <a:ea typeface="Arial Unicode MS" pitchFamily="34" charset="-128"/>
                <a:cs typeface="Arial Unicode MS" pitchFamily="34" charset="-128"/>
              </a:rPr>
              <a:t>So we will divide our work flow into following 3 steps.</a:t>
            </a:r>
            <a:endParaRPr lang="en-US" dirty="0">
              <a:latin typeface="Arial Unicode MS" pitchFamily="34" charset="-128"/>
              <a:ea typeface="Arial Unicode MS" pitchFamily="34" charset="-128"/>
              <a:cs typeface="Arial Unicode MS" pitchFamily="34" charset="-128"/>
            </a:endParaRPr>
          </a:p>
        </p:txBody>
      </p:sp>
      <p:sp>
        <p:nvSpPr>
          <p:cNvPr id="9" name="Pentagon 8"/>
          <p:cNvSpPr/>
          <p:nvPr/>
        </p:nvSpPr>
        <p:spPr>
          <a:xfrm>
            <a:off x="251520" y="1700808"/>
            <a:ext cx="2592288" cy="129614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Data Collection and Understanding </a:t>
            </a:r>
            <a:endParaRPr lang="en-IN" dirty="0"/>
          </a:p>
        </p:txBody>
      </p:sp>
      <p:sp>
        <p:nvSpPr>
          <p:cNvPr id="10" name="Pentagon 9"/>
          <p:cNvSpPr/>
          <p:nvPr/>
        </p:nvSpPr>
        <p:spPr>
          <a:xfrm>
            <a:off x="3275965" y="1700530"/>
            <a:ext cx="2668270" cy="130048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Data Cleaning and Manipulation</a:t>
            </a:r>
            <a:endParaRPr lang="en-IN" dirty="0"/>
          </a:p>
        </p:txBody>
      </p:sp>
      <p:sp>
        <p:nvSpPr>
          <p:cNvPr id="11" name="Pentagon 10"/>
          <p:cNvSpPr/>
          <p:nvPr/>
        </p:nvSpPr>
        <p:spPr>
          <a:xfrm>
            <a:off x="6376670" y="1695450"/>
            <a:ext cx="2420620" cy="130175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Exploratory Data Analysis(EDA)</a:t>
            </a:r>
            <a:endParaRPr lang="en-IN" dirty="0"/>
          </a:p>
        </p:txBody>
      </p:sp>
      <p:pic>
        <p:nvPicPr>
          <p:cNvPr id="12" name="Picture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
        <p:nvSpPr>
          <p:cNvPr id="5" name="Pentagon 4"/>
          <p:cNvSpPr/>
          <p:nvPr/>
        </p:nvSpPr>
        <p:spPr>
          <a:xfrm>
            <a:off x="223580" y="3347998"/>
            <a:ext cx="2592288" cy="129614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IN" dirty="0" smtClean="0"/>
              <a:t>Hypothesis Testing</a:t>
            </a:r>
            <a:r>
              <a:rPr lang="en-IN" dirty="0" smtClean="0"/>
              <a:t> </a:t>
            </a:r>
            <a:endParaRPr lang="en-IN" dirty="0"/>
          </a:p>
        </p:txBody>
      </p:sp>
      <p:sp>
        <p:nvSpPr>
          <p:cNvPr id="6" name="Pentagon 5"/>
          <p:cNvSpPr/>
          <p:nvPr/>
        </p:nvSpPr>
        <p:spPr>
          <a:xfrm>
            <a:off x="3275965" y="3357880"/>
            <a:ext cx="2637790" cy="127063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IN" dirty="0"/>
              <a:t>Feature engineering and Data preprocessing</a:t>
            </a:r>
            <a:endParaRPr lang="en-US" altLang="en-IN" dirty="0"/>
          </a:p>
        </p:txBody>
      </p:sp>
      <p:sp>
        <p:nvSpPr>
          <p:cNvPr id="7" name="Pentagon 6"/>
          <p:cNvSpPr/>
          <p:nvPr/>
        </p:nvSpPr>
        <p:spPr>
          <a:xfrm>
            <a:off x="6372225" y="3347720"/>
            <a:ext cx="2431415" cy="117157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en-IN" dirty="0"/>
              <a:t>ML Model Implementation</a:t>
            </a:r>
            <a:endParaRPr lang="en-US" alt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80728"/>
            <a:ext cx="9036496" cy="5877272"/>
          </a:xfrm>
        </p:spPr>
        <p:txBody>
          <a:bodyPr>
            <a:noAutofit/>
          </a:bodyPr>
          <a:lstStyle/>
          <a:p>
            <a:pPr marL="109855" indent="0">
              <a:buNone/>
            </a:pPr>
            <a:r>
              <a:rPr lang="en-US" sz="2400" b="1" u="sng" dirty="0">
                <a:latin typeface="Arial" panose="020B0604020202020204" pitchFamily="34" charset="0"/>
                <a:cs typeface="Arial" panose="020B0604020202020204" pitchFamily="34" charset="0"/>
              </a:rPr>
              <a:t>Data Description</a:t>
            </a:r>
            <a:r>
              <a:rPr lang="en-US" sz="2400" b="1" dirty="0">
                <a:latin typeface="Arial" panose="020B0604020202020204" pitchFamily="34" charset="0"/>
                <a:cs typeface="Arial" panose="020B0604020202020204" pitchFamily="34" charset="0"/>
              </a:rPr>
              <a:t>: </a:t>
            </a:r>
            <a:endParaRPr lang="en-US" sz="2400" b="1" dirty="0" smtClean="0">
              <a:latin typeface="Arial" panose="020B0604020202020204" pitchFamily="34" charset="0"/>
              <a:cs typeface="Arial" panose="020B0604020202020204" pitchFamily="34" charset="0"/>
            </a:endParaRPr>
          </a:p>
          <a:p>
            <a:pPr marL="109855" indent="0">
              <a:buNone/>
            </a:pPr>
            <a:r>
              <a:rPr lang="en-US" sz="2000" b="1" dirty="0" smtClean="0">
                <a:latin typeface="Arial Unicode MS" pitchFamily="34" charset="-128"/>
                <a:ea typeface="Arial Unicode MS" pitchFamily="34" charset="-128"/>
                <a:cs typeface="Arial Unicode MS" pitchFamily="34" charset="-128"/>
              </a:rPr>
              <a:t>Id</a:t>
            </a:r>
            <a:r>
              <a:rPr lang="en-US" sz="2000" dirty="0" smtClean="0">
                <a:latin typeface="Arial Unicode MS" pitchFamily="34" charset="-128"/>
                <a:ea typeface="Arial Unicode MS" pitchFamily="34" charset="-128"/>
                <a:cs typeface="Arial Unicode MS" pitchFamily="34" charset="-128"/>
              </a:rPr>
              <a:t> - an Id that represents a (Store, Date) duple within the test set</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Store </a:t>
            </a:r>
            <a:r>
              <a:rPr lang="en-US" sz="2000" dirty="0" smtClean="0">
                <a:latin typeface="Arial Unicode MS" pitchFamily="34" charset="-128"/>
                <a:ea typeface="Arial Unicode MS" pitchFamily="34" charset="-128"/>
                <a:cs typeface="Arial Unicode MS" pitchFamily="34" charset="-128"/>
              </a:rPr>
              <a:t>- a unique Id for each store</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Sales</a:t>
            </a:r>
            <a:r>
              <a:rPr lang="en-US" sz="2000" dirty="0" smtClean="0">
                <a:latin typeface="Arial Unicode MS" pitchFamily="34" charset="-128"/>
                <a:ea typeface="Arial Unicode MS" pitchFamily="34" charset="-128"/>
                <a:cs typeface="Arial Unicode MS" pitchFamily="34" charset="-128"/>
              </a:rPr>
              <a:t> - the turnover for any given day (this is what you are predicting)</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Customers</a:t>
            </a:r>
            <a:r>
              <a:rPr lang="en-US" sz="2000" dirty="0" smtClean="0">
                <a:latin typeface="Arial Unicode MS" pitchFamily="34" charset="-128"/>
                <a:ea typeface="Arial Unicode MS" pitchFamily="34" charset="-128"/>
                <a:cs typeface="Arial Unicode MS" pitchFamily="34" charset="-128"/>
              </a:rPr>
              <a:t> - the number of customers on a given day</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Open</a:t>
            </a:r>
            <a:r>
              <a:rPr lang="en-US" sz="2000" dirty="0" smtClean="0">
                <a:latin typeface="Arial Unicode MS" pitchFamily="34" charset="-128"/>
                <a:ea typeface="Arial Unicode MS" pitchFamily="34" charset="-128"/>
                <a:cs typeface="Arial Unicode MS" pitchFamily="34" charset="-128"/>
              </a:rPr>
              <a:t> - an indicator for whether the store was open: 0 = closed, 1 = open</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StateHoliday</a:t>
            </a:r>
            <a:r>
              <a:rPr lang="en-US" sz="2000" dirty="0" smtClean="0">
                <a:latin typeface="Arial Unicode MS" pitchFamily="34" charset="-128"/>
                <a:ea typeface="Arial Unicode MS" pitchFamily="34" charset="-128"/>
                <a:cs typeface="Arial Unicode MS" pitchFamily="34" charset="-128"/>
              </a:rPr>
              <a:t> - indicates a state holiday. Normally all stores, with few exceptions, are closed on state holidays. Note that all schools are closed on public holidays and weekends. a = public holiday, b = Easter holiday, c = Christmas, 0 = None</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SchoolHoliday </a:t>
            </a:r>
            <a:r>
              <a:rPr lang="en-US" sz="2000" dirty="0" smtClean="0">
                <a:latin typeface="Arial Unicode MS" pitchFamily="34" charset="-128"/>
                <a:ea typeface="Arial Unicode MS" pitchFamily="34" charset="-128"/>
                <a:cs typeface="Arial Unicode MS" pitchFamily="34" charset="-128"/>
              </a:rPr>
              <a:t>- indicates if the (Store, Date) was affected by the closure of public schools</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StoreType</a:t>
            </a:r>
            <a:r>
              <a:rPr lang="en-US" sz="2000" dirty="0" smtClean="0">
                <a:latin typeface="Arial Unicode MS" pitchFamily="34" charset="-128"/>
                <a:ea typeface="Arial Unicode MS" pitchFamily="34" charset="-128"/>
                <a:cs typeface="Arial Unicode MS" pitchFamily="34" charset="-128"/>
              </a:rPr>
              <a:t> - differentiates between 4 different store models: a, b, c, d</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rPr>
              <a:t>Assortment</a:t>
            </a:r>
            <a:r>
              <a:rPr lang="en-US" sz="2000" dirty="0" smtClean="0">
                <a:latin typeface="Arial Unicode MS" pitchFamily="34" charset="-128"/>
                <a:ea typeface="Arial Unicode MS" pitchFamily="34" charset="-128"/>
                <a:cs typeface="Arial Unicode MS" pitchFamily="34" charset="-128"/>
              </a:rPr>
              <a:t> - describes an assortment level: a = basic, b = extra, c = extended</a:t>
            </a:r>
            <a:endParaRPr lang="en-US" sz="2000" dirty="0" smtClean="0">
              <a:latin typeface="Arial Unicode MS" pitchFamily="34" charset="-128"/>
              <a:ea typeface="Arial Unicode MS" pitchFamily="34" charset="-128"/>
              <a:cs typeface="Arial Unicode MS" pitchFamily="34" charset="-128"/>
            </a:endParaRPr>
          </a:p>
          <a:p>
            <a:pPr marL="109855" indent="0">
              <a:buNone/>
            </a:pPr>
            <a:endParaRPr lang="en-US" sz="2000" dirty="0" smtClean="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0" y="144016"/>
            <a:ext cx="8229600" cy="620688"/>
          </a:xfrm>
        </p:spPr>
        <p:txBody>
          <a:bodyPr>
            <a:normAutofit fontScale="90000"/>
          </a:bodyPr>
          <a:lstStyle/>
          <a:p>
            <a:r>
              <a:rPr lang="en-IN" sz="3600" u="sng" dirty="0" smtClean="0">
                <a:solidFill>
                  <a:schemeClr val="accent3"/>
                </a:solidFill>
                <a:latin typeface="Algerian" pitchFamily="82" charset="0"/>
              </a:rPr>
              <a:t>Data </a:t>
            </a:r>
            <a:r>
              <a:rPr lang="en-IN" sz="3600" u="sng" dirty="0">
                <a:solidFill>
                  <a:schemeClr val="accent3"/>
                </a:solidFill>
                <a:latin typeface="Algerian" pitchFamily="82" charset="0"/>
              </a:rPr>
              <a:t>Collection and Understanding: </a:t>
            </a:r>
            <a:endParaRPr lang="en-IN" sz="3600" u="sng" dirty="0">
              <a:solidFill>
                <a:schemeClr val="accent3"/>
              </a:solidFill>
              <a:latin typeface="Algerian" pitchFamily="82"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6305"/>
            <a:ext cx="9140190" cy="5941695"/>
          </a:xfrm>
        </p:spPr>
        <p:txBody>
          <a:bodyPr>
            <a:noAutofit/>
          </a:bodyPr>
          <a:lstStyle/>
          <a:p>
            <a:pPr marL="109855" indent="0">
              <a:buNone/>
            </a:pPr>
            <a:r>
              <a:rPr lang="en-US" sz="2000" b="1" dirty="0" smtClean="0">
                <a:latin typeface="Arial Unicode MS" pitchFamily="34" charset="-128"/>
                <a:ea typeface="Arial Unicode MS" pitchFamily="34" charset="-128"/>
                <a:cs typeface="Arial Unicode MS" pitchFamily="34" charset="-128"/>
                <a:sym typeface="+mn-ea"/>
              </a:rPr>
              <a:t>CompetitionDistance</a:t>
            </a:r>
            <a:r>
              <a:rPr lang="en-US" sz="2000" dirty="0" smtClean="0">
                <a:latin typeface="Arial Unicode MS" pitchFamily="34" charset="-128"/>
                <a:ea typeface="Arial Unicode MS" pitchFamily="34" charset="-128"/>
                <a:cs typeface="Arial Unicode MS" pitchFamily="34" charset="-128"/>
                <a:sym typeface="+mn-ea"/>
              </a:rPr>
              <a:t> - distance in meters to the nearest competitor store</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sym typeface="+mn-ea"/>
              </a:rPr>
              <a:t>CompetitionOpenSince[Month/Year]</a:t>
            </a:r>
            <a:r>
              <a:rPr lang="en-US" sz="2000" dirty="0" smtClean="0">
                <a:latin typeface="Arial Unicode MS" pitchFamily="34" charset="-128"/>
                <a:ea typeface="Arial Unicode MS" pitchFamily="34" charset="-128"/>
                <a:cs typeface="Arial Unicode MS" pitchFamily="34" charset="-128"/>
                <a:sym typeface="+mn-ea"/>
              </a:rPr>
              <a:t> - gives the approximate year and month of the time the nearest competitor was opened</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sym typeface="+mn-ea"/>
              </a:rPr>
              <a:t>Promo</a:t>
            </a:r>
            <a:r>
              <a:rPr lang="en-US" sz="2000" dirty="0" smtClean="0">
                <a:latin typeface="Arial Unicode MS" pitchFamily="34" charset="-128"/>
                <a:ea typeface="Arial Unicode MS" pitchFamily="34" charset="-128"/>
                <a:cs typeface="Arial Unicode MS" pitchFamily="34" charset="-128"/>
                <a:sym typeface="+mn-ea"/>
              </a:rPr>
              <a:t> - indicates whether a store is running a promo on that day</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sym typeface="+mn-ea"/>
              </a:rPr>
              <a:t>Promo2</a:t>
            </a:r>
            <a:r>
              <a:rPr lang="en-US" sz="2000" dirty="0" smtClean="0">
                <a:latin typeface="Arial Unicode MS" pitchFamily="34" charset="-128"/>
                <a:ea typeface="Arial Unicode MS" pitchFamily="34" charset="-128"/>
                <a:cs typeface="Arial Unicode MS" pitchFamily="34" charset="-128"/>
                <a:sym typeface="+mn-ea"/>
              </a:rPr>
              <a:t> - Promo2 is a continuing and consecutive promotion for some stores: 0 = store is not participating, 1 = store is participating</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sym typeface="+mn-ea"/>
              </a:rPr>
              <a:t>Promo2Since[Year/Week] </a:t>
            </a:r>
            <a:r>
              <a:rPr lang="en-US" sz="2000" dirty="0" smtClean="0">
                <a:latin typeface="Arial Unicode MS" pitchFamily="34" charset="-128"/>
                <a:ea typeface="Arial Unicode MS" pitchFamily="34" charset="-128"/>
                <a:cs typeface="Arial Unicode MS" pitchFamily="34" charset="-128"/>
                <a:sym typeface="+mn-ea"/>
              </a:rPr>
              <a:t>- describes the year and calendar week when the store started participating in Promo2</a:t>
            </a:r>
            <a:endParaRPr lang="en-US" sz="2000" dirty="0" smtClean="0">
              <a:latin typeface="Arial Unicode MS" pitchFamily="34" charset="-128"/>
              <a:ea typeface="Arial Unicode MS" pitchFamily="34" charset="-128"/>
              <a:cs typeface="Arial Unicode MS" pitchFamily="34" charset="-128"/>
            </a:endParaRPr>
          </a:p>
          <a:p>
            <a:pPr marL="109855" indent="0">
              <a:buNone/>
            </a:pPr>
            <a:r>
              <a:rPr lang="en-US" sz="2000" b="1" dirty="0" smtClean="0">
                <a:latin typeface="Arial Unicode MS" pitchFamily="34" charset="-128"/>
                <a:ea typeface="Arial Unicode MS" pitchFamily="34" charset="-128"/>
                <a:cs typeface="Arial Unicode MS" pitchFamily="34" charset="-128"/>
                <a:sym typeface="+mn-ea"/>
              </a:rPr>
              <a:t>PromoInterval</a:t>
            </a:r>
            <a:r>
              <a:rPr lang="en-US" sz="2000" dirty="0" smtClean="0">
                <a:latin typeface="Arial Unicode MS" pitchFamily="34" charset="-128"/>
                <a:ea typeface="Arial Unicode MS" pitchFamily="34" charset="-128"/>
                <a:cs typeface="Arial Unicode MS" pitchFamily="34" charset="-128"/>
                <a:sym typeface="+mn-ea"/>
              </a:rPr>
              <a:t> - describes the consecutive intervals Promo2 is started, naming the months the promotion is started anew. E.g. "Feb,May,Aug,Nov" means each round starts in February, May, August, November of any given year for that store</a:t>
            </a:r>
            <a:endParaRPr lang="en-US" sz="2000" dirty="0" smtClean="0">
              <a:latin typeface="Arial Unicode MS" pitchFamily="34" charset="-128"/>
              <a:ea typeface="Arial Unicode MS" pitchFamily="34" charset="-128"/>
              <a:cs typeface="Arial Unicode MS" pitchFamily="34" charset="-128"/>
            </a:endParaRPr>
          </a:p>
          <a:p>
            <a:pPr marL="109855" indent="0">
              <a:buNone/>
            </a:pPr>
            <a:endParaRPr lang="en-IN" sz="20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0" y="0"/>
            <a:ext cx="8936293" cy="764704"/>
          </a:xfrm>
        </p:spPr>
        <p:txBody>
          <a:bodyPr>
            <a:normAutofit/>
          </a:bodyPr>
          <a:lstStyle/>
          <a:p>
            <a:r>
              <a:rPr lang="en-IN" sz="3200" u="sng" dirty="0" smtClean="0">
                <a:solidFill>
                  <a:schemeClr val="accent3"/>
                </a:solidFill>
                <a:latin typeface="Algerian" pitchFamily="82" charset="0"/>
              </a:rPr>
              <a:t>Data Collection </a:t>
            </a:r>
            <a:r>
              <a:rPr lang="en-IN" sz="3200" u="sng" dirty="0" smtClean="0">
                <a:solidFill>
                  <a:schemeClr val="accent3"/>
                </a:solidFill>
                <a:latin typeface="Algerian" pitchFamily="82" charset="0"/>
              </a:rPr>
              <a:t>and Understanding</a:t>
            </a:r>
            <a:r>
              <a:rPr lang="en-IN" sz="3200" dirty="0">
                <a:solidFill>
                  <a:schemeClr val="accent3"/>
                </a:solidFill>
                <a:latin typeface="Algerian" pitchFamily="82" charset="0"/>
              </a:rPr>
              <a:t>: </a:t>
            </a:r>
            <a:endParaRPr lang="en-IN" sz="3200" dirty="0">
              <a:solidFill>
                <a:schemeClr val="accent3"/>
              </a:solidFill>
              <a:latin typeface="Algerian" pitchFamily="82"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 (3)"/>
          <p:cNvPicPr>
            <a:picLocks noChangeAspect="1"/>
          </p:cNvPicPr>
          <p:nvPr>
            <p:ph sz="half" idx="1"/>
          </p:nvPr>
        </p:nvPicPr>
        <p:blipFill>
          <a:blip r:embed="rId1"/>
          <a:srcRect l="2522" t="39418" r="49208" b="37037"/>
          <a:stretch>
            <a:fillRect/>
          </a:stretch>
        </p:blipFill>
        <p:spPr>
          <a:xfrm>
            <a:off x="2699385" y="1269365"/>
            <a:ext cx="4038600" cy="1471930"/>
          </a:xfrm>
          <a:prstGeom prst="rect">
            <a:avLst/>
          </a:prstGeom>
        </p:spPr>
      </p:pic>
      <p:sp>
        <p:nvSpPr>
          <p:cNvPr id="5" name="Title 4"/>
          <p:cNvSpPr>
            <a:spLocks noGrp="1"/>
          </p:cNvSpPr>
          <p:nvPr>
            <p:ph type="title"/>
          </p:nvPr>
        </p:nvSpPr>
        <p:spPr/>
        <p:txBody>
          <a:bodyPr>
            <a:noAutofit/>
          </a:bodyPr>
          <a:lstStyle/>
          <a:p>
            <a:r>
              <a:rPr lang="en-IN" sz="3200" u="sng" dirty="0" smtClean="0">
                <a:solidFill>
                  <a:schemeClr val="accent3"/>
                </a:solidFill>
                <a:latin typeface="Algerian" pitchFamily="82" charset="0"/>
              </a:rPr>
              <a:t>DATA </a:t>
            </a:r>
            <a:r>
              <a:rPr lang="en-US" altLang="en-IN" sz="3200" u="sng" dirty="0" smtClean="0">
                <a:solidFill>
                  <a:schemeClr val="accent3"/>
                </a:solidFill>
                <a:latin typeface="Algerian" pitchFamily="82" charset="0"/>
              </a:rPr>
              <a:t>MANUPULATION</a:t>
            </a:r>
            <a:r>
              <a:rPr lang="en-IN" sz="3200" u="sng" dirty="0" smtClean="0">
                <a:solidFill>
                  <a:schemeClr val="accent3"/>
                </a:solidFill>
                <a:latin typeface="Algerian" pitchFamily="82" charset="0"/>
              </a:rPr>
              <a:t> AND </a:t>
            </a:r>
            <a:r>
              <a:rPr lang="en-US" altLang="en-IN" sz="3200" u="sng" dirty="0" smtClean="0">
                <a:solidFill>
                  <a:schemeClr val="accent3"/>
                </a:solidFill>
                <a:latin typeface="Algerian" pitchFamily="82" charset="0"/>
              </a:rPr>
              <a:t>HANDLING</a:t>
            </a:r>
            <a:r>
              <a:rPr lang="en-IN" sz="3200" u="sng" dirty="0" smtClean="0">
                <a:solidFill>
                  <a:schemeClr val="accent3"/>
                </a:solidFill>
                <a:latin typeface="Algerian" pitchFamily="82" charset="0"/>
              </a:rPr>
              <a:t>:</a:t>
            </a:r>
            <a:endParaRPr lang="en-IN" sz="3200" u="sng" dirty="0">
              <a:solidFill>
                <a:schemeClr val="accent3"/>
              </a:solidFill>
              <a:latin typeface="Algerian" pitchFamily="8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pic>
        <p:nvPicPr>
          <p:cNvPr id="8" name="Content Placeholder 7" descr="Screenshot (5)"/>
          <p:cNvPicPr>
            <a:picLocks noChangeAspect="1"/>
          </p:cNvPicPr>
          <p:nvPr>
            <p:ph sz="half" idx="2"/>
          </p:nvPr>
        </p:nvPicPr>
        <p:blipFill>
          <a:blip r:embed="rId3"/>
          <a:stretch>
            <a:fillRect/>
          </a:stretch>
        </p:blipFill>
        <p:spPr>
          <a:xfrm>
            <a:off x="605155" y="2867025"/>
            <a:ext cx="8282940" cy="3104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Autofit/>
          </a:bodyPr>
          <a:lstStyle/>
          <a:p>
            <a:pPr marL="109855" indent="0">
              <a:buNone/>
            </a:pPr>
            <a:endParaRPr lang="en-IN" sz="2000" b="1" dirty="0">
              <a:solidFill>
                <a:srgbClr val="FFC000"/>
              </a:solidFill>
              <a:latin typeface="Arial Unicode MS" pitchFamily="34" charset="-128"/>
              <a:ea typeface="Arial Unicode MS" pitchFamily="34" charset="-128"/>
              <a:cs typeface="Arial Unicode MS" pitchFamily="34" charset="-128"/>
            </a:endParaRPr>
          </a:p>
          <a:p>
            <a:endParaRPr lang="en-IN" sz="20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p:txBody>
          <a:bodyPr>
            <a:normAutofit fontScale="90000"/>
          </a:bodyPr>
          <a:lstStyle/>
          <a:p>
            <a:br>
              <a:rPr lang="en-IN" u="sng" dirty="0" smtClean="0">
                <a:solidFill>
                  <a:schemeClr val="accent3"/>
                </a:solidFill>
                <a:latin typeface="Algerian" pitchFamily="82" charset="0"/>
              </a:rPr>
            </a:br>
            <a:r>
              <a:rPr lang="en-IN" u="sng" dirty="0" smtClean="0">
                <a:solidFill>
                  <a:srgbClr val="C00000"/>
                </a:solidFill>
                <a:latin typeface="Algerian" pitchFamily="82" charset="0"/>
              </a:rPr>
              <a:t>correlation</a:t>
            </a:r>
            <a:r>
              <a:rPr lang="en-IN" u="sng" dirty="0">
                <a:solidFill>
                  <a:srgbClr val="C00000"/>
                </a:solidFill>
                <a:latin typeface="Algerian" pitchFamily="82" charset="0"/>
              </a:rPr>
              <a:t> matrix</a:t>
            </a:r>
            <a:br>
              <a:rPr lang="en-IN" u="sng" dirty="0">
                <a:solidFill>
                  <a:schemeClr val="accent3"/>
                </a:solidFill>
                <a:latin typeface="Algerian" pitchFamily="82" charset="0"/>
              </a:rPr>
            </a:br>
            <a:endParaRPr lang="en-IN" u="sng" dirty="0">
              <a:solidFill>
                <a:schemeClr val="accent3"/>
              </a:solidFill>
              <a:latin typeface="Algerian" pitchFamily="82"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pic>
        <p:nvPicPr>
          <p:cNvPr id="7" name="Content Placeholder 6" descr="correlation matrix"/>
          <p:cNvPicPr>
            <a:picLocks noChangeAspect="1"/>
          </p:cNvPicPr>
          <p:nvPr>
            <p:ph sz="half" idx="2"/>
          </p:nvPr>
        </p:nvPicPr>
        <p:blipFill>
          <a:blip r:embed="rId2"/>
          <a:stretch>
            <a:fillRect/>
          </a:stretch>
        </p:blipFill>
        <p:spPr>
          <a:xfrm>
            <a:off x="395605" y="1298575"/>
            <a:ext cx="8521700" cy="51930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60668"/>
            <a:ext cx="8229600" cy="1143000"/>
          </a:xfrm>
        </p:spPr>
        <p:txBody>
          <a:bodyPr/>
          <a:p>
            <a:endParaRPr lang="en-US"/>
          </a:p>
        </p:txBody>
      </p:sp>
      <p:sp>
        <p:nvSpPr>
          <p:cNvPr id="6" name="Text Box 5"/>
          <p:cNvSpPr txBox="1"/>
          <p:nvPr/>
        </p:nvSpPr>
        <p:spPr>
          <a:xfrm>
            <a:off x="439420" y="1269365"/>
            <a:ext cx="8001635" cy="3692525"/>
          </a:xfrm>
          <a:prstGeom prst="rect">
            <a:avLst/>
          </a:prstGeom>
          <a:noFill/>
        </p:spPr>
        <p:txBody>
          <a:bodyPr wrap="square" rtlCol="0" anchor="t">
            <a:spAutoFit/>
          </a:bodyPr>
          <a:p>
            <a:r>
              <a:rPr lang="en-US"/>
              <a:t>1.Day of the week has a negative correlation indicating low sales as the weekends, and promo, customers and open has positive correlation.</a:t>
            </a:r>
            <a:endParaRPr lang="en-US"/>
          </a:p>
          <a:p>
            <a:r>
              <a:rPr lang="en-US"/>
              <a:t>2.State Holiday has a negative correlation suggesting that stores are mostly closed on state holidays indicating low sales.</a:t>
            </a:r>
            <a:endParaRPr lang="en-US"/>
          </a:p>
          <a:p>
            <a:r>
              <a:rPr lang="en-US"/>
              <a:t>3.CompetitionDistance showing negative correlation suggests that as the distance increases sales reduce, which was also observed through the scatterplot earlier.</a:t>
            </a:r>
            <a:endParaRPr lang="en-US"/>
          </a:p>
          <a:p>
            <a:r>
              <a:rPr lang="en-US"/>
              <a:t>4.There's multicollinearity involved in the dataset as well. The features telling the same story like Promo2, Promo2 since week and year are showing multicollinearity.</a:t>
            </a:r>
            <a:endParaRPr lang="en-US"/>
          </a:p>
          <a:p>
            <a:r>
              <a:rPr lang="en-US"/>
              <a:t>5.The correlation matrix is agreeing with all the observations done earlier while exploring through barplots and scatterplots.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br>
              <a:rPr lang="en-US" sz="3200" u="sng" dirty="0" smtClean="0">
                <a:solidFill>
                  <a:schemeClr val="accent3"/>
                </a:solidFill>
                <a:effectLst/>
                <a:latin typeface="Algerian" pitchFamily="82" charset="0"/>
              </a:rPr>
            </a:br>
            <a:r>
              <a:rPr lang="en-IN" sz="3200" u="sng" dirty="0">
                <a:solidFill>
                  <a:schemeClr val="accent3"/>
                </a:solidFill>
                <a:latin typeface="Algerian" pitchFamily="82" charset="0"/>
              </a:rPr>
              <a:t>Exploratory Data Analysis(EDA)</a:t>
            </a:r>
            <a:br>
              <a:rPr lang="en-US" sz="3200" u="sng" dirty="0">
                <a:solidFill>
                  <a:schemeClr val="accent3"/>
                </a:solidFill>
                <a:effectLst/>
                <a:latin typeface="Algerian" pitchFamily="82" charset="0"/>
              </a:rPr>
            </a:br>
            <a:endParaRPr lang="en-IN" sz="3200" u="sng" dirty="0">
              <a:solidFill>
                <a:schemeClr val="accent3"/>
              </a:solidFill>
              <a:latin typeface="Algerian" pitchFamily="82"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0393" y="0"/>
            <a:ext cx="1043608" cy="836712"/>
          </a:xfrm>
          <a:prstGeom prst="rect">
            <a:avLst/>
          </a:prstGeom>
        </p:spPr>
      </p:pic>
      <p:pic>
        <p:nvPicPr>
          <p:cNvPr id="4" name="Content Placeholder 3" descr="FIEST CHART SALES"/>
          <p:cNvPicPr>
            <a:picLocks noChangeAspect="1"/>
          </p:cNvPicPr>
          <p:nvPr>
            <p:ph sz="half" idx="1"/>
          </p:nvPr>
        </p:nvPicPr>
        <p:blipFill>
          <a:blip r:embed="rId2"/>
          <a:stretch>
            <a:fillRect/>
          </a:stretch>
        </p:blipFill>
        <p:spPr>
          <a:xfrm>
            <a:off x="323215" y="1124585"/>
            <a:ext cx="4038600" cy="2967355"/>
          </a:xfrm>
          <a:prstGeom prst="rect">
            <a:avLst/>
          </a:prstGeom>
        </p:spPr>
      </p:pic>
      <p:pic>
        <p:nvPicPr>
          <p:cNvPr id="7" name="Content Placeholder 6" descr="image 2"/>
          <p:cNvPicPr>
            <a:picLocks noChangeAspect="1"/>
          </p:cNvPicPr>
          <p:nvPr>
            <p:ph sz="half" idx="2"/>
          </p:nvPr>
        </p:nvPicPr>
        <p:blipFill>
          <a:blip r:embed="rId3"/>
          <a:stretch>
            <a:fillRect/>
          </a:stretch>
        </p:blipFill>
        <p:spPr>
          <a:xfrm>
            <a:off x="4787900" y="1124585"/>
            <a:ext cx="4038600" cy="2967355"/>
          </a:xfrm>
          <a:prstGeom prst="rect">
            <a:avLst/>
          </a:prstGeom>
        </p:spPr>
      </p:pic>
      <p:pic>
        <p:nvPicPr>
          <p:cNvPr id="8" name="Picture 7" descr="3"/>
          <p:cNvPicPr>
            <a:picLocks noChangeAspect="1"/>
          </p:cNvPicPr>
          <p:nvPr/>
        </p:nvPicPr>
        <p:blipFill>
          <a:blip r:embed="rId4"/>
          <a:stretch>
            <a:fillRect/>
          </a:stretch>
        </p:blipFill>
        <p:spPr>
          <a:xfrm>
            <a:off x="1763395" y="4379595"/>
            <a:ext cx="6464300" cy="23183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txDef>
      <a:spPr>
        <a:noFill/>
      </a:spPr>
      <a:bodyPr wrap="square" rtlCol="0" anchor="t">
        <a:spAutoFit/>
      </a:bodyPr>
      <a:lstStyle>
        <a:defPPr>
          <a:defRPr 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7322</Words>
  <Application>WPS Presentation</Application>
  <PresentationFormat>On-screen Show (4:3)</PresentationFormat>
  <Paragraphs>126</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SimSun</vt:lpstr>
      <vt:lpstr>Wingdings</vt:lpstr>
      <vt:lpstr>Wingdings 3</vt:lpstr>
      <vt:lpstr>Symbol</vt:lpstr>
      <vt:lpstr>Verdana</vt:lpstr>
      <vt:lpstr>Wingdings 2</vt:lpstr>
      <vt:lpstr>Wingdings</vt:lpstr>
      <vt:lpstr>Algerian</vt:lpstr>
      <vt:lpstr>Segoe Print</vt:lpstr>
      <vt:lpstr>Bell MT</vt:lpstr>
      <vt:lpstr>Akshar Unicode</vt:lpstr>
      <vt:lpstr>Arial Unicode MS</vt:lpstr>
      <vt:lpstr>Lucida Sans Unicode</vt:lpstr>
      <vt:lpstr>Microsoft YaHei</vt:lpstr>
      <vt:lpstr>Arial Unicode MS</vt:lpstr>
      <vt:lpstr>Calibri</vt:lpstr>
      <vt:lpstr>Concourse</vt:lpstr>
      <vt:lpstr>Capstone Project-2   On  Retail Sales Prediction</vt:lpstr>
      <vt:lpstr>PROBLEM STATEMENT</vt:lpstr>
      <vt:lpstr> Work Flow : </vt:lpstr>
      <vt:lpstr>Data Collection and Understanding: </vt:lpstr>
      <vt:lpstr>Data Collection and Understanding: </vt:lpstr>
      <vt:lpstr>DATA COLLECTION AND UNDERSTANDING:</vt:lpstr>
      <vt:lpstr> correlation matrix </vt:lpstr>
      <vt:lpstr>PowerPoint 演示文稿</vt:lpstr>
      <vt:lpstr> Exploratory Data Analysis(EDA) </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sakshipjadhav118@gmail.com</dc:creator>
  <cp:lastModifiedBy>petro</cp:lastModifiedBy>
  <cp:revision>38</cp:revision>
  <dcterms:created xsi:type="dcterms:W3CDTF">2022-12-06T08:46:00Z</dcterms:created>
  <dcterms:modified xsi:type="dcterms:W3CDTF">2023-02-19T06:07:06Z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1C8A802976454CC2A9098B8EF466E56F</vt:lpwstr>
  </property>
  <property fmtid="{D5CDD505-2E9C-101B-9397-08002B2CF9AE}" pid="3" name="KSOProductBuildVer">
    <vt:lpwstr>1033-11.2.0.11486</vt:lpwstr>
  </property>
</Properties>
</file>