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85907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16821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304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5235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34FC56-4831-496C-8AE9-E150C117C0CE}"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3969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4FC56-4831-496C-8AE9-E150C117C0CE}"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75195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4FC56-4831-496C-8AE9-E150C117C0CE}"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94972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4FC56-4831-496C-8AE9-E150C117C0CE}"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47228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4FC56-4831-496C-8AE9-E150C117C0CE}"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96905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1329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8681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4FC56-4831-496C-8AE9-E150C117C0CE}" type="datetimeFigureOut">
              <a:rPr lang="en-US" smtClean="0"/>
              <a:t>9/19/2018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084DC-8D2B-4067-BCE7-5A6FF4001047}" type="slidenum">
              <a:rPr lang="en-US" smtClean="0"/>
              <a:t>‹#›</a:t>
            </a:fld>
            <a:endParaRPr lang="en-US"/>
          </a:p>
        </p:txBody>
      </p:sp>
    </p:spTree>
    <p:extLst>
      <p:ext uri="{BB962C8B-B14F-4D97-AF65-F5344CB8AC3E}">
        <p14:creationId xmlns:p14="http://schemas.microsoft.com/office/powerpoint/2010/main" val="222097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Multi-tenant</a:t>
            </a:r>
            <a:r>
              <a:rPr lang="en-US" sz="5400" dirty="0" smtClean="0"/>
              <a:t> App Design</a:t>
            </a:r>
            <a:endParaRPr lang="en-US" sz="5400" dirty="0"/>
          </a:p>
        </p:txBody>
      </p:sp>
    </p:spTree>
    <p:extLst>
      <p:ext uri="{BB962C8B-B14F-4D97-AF65-F5344CB8AC3E}">
        <p14:creationId xmlns:p14="http://schemas.microsoft.com/office/powerpoint/2010/main" val="318352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853" y="352538"/>
            <a:ext cx="2041623" cy="473976"/>
          </a:xfrm>
          <a:prstGeom prst="rect">
            <a:avLst/>
          </a:prstGeom>
          <a:noFill/>
        </p:spPr>
        <p:txBody>
          <a:bodyPr wrap="none" rtlCol="0">
            <a:spAutoFit/>
          </a:bodyPr>
          <a:lstStyle/>
          <a:p>
            <a:r>
              <a:rPr lang="en-US" sz="2200" b="1" dirty="0" smtClean="0"/>
              <a:t>With UI LAYER</a:t>
            </a:r>
            <a:endParaRPr lang="en-US" sz="2200" b="1" dirty="0"/>
          </a:p>
        </p:txBody>
      </p:sp>
      <p:sp>
        <p:nvSpPr>
          <p:cNvPr id="7" name="Rectangle 6"/>
          <p:cNvSpPr/>
          <p:nvPr/>
        </p:nvSpPr>
        <p:spPr>
          <a:xfrm>
            <a:off x="283336" y="963040"/>
            <a:ext cx="3248863" cy="1307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283335" y="3492880"/>
            <a:ext cx="3248863" cy="13075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844281" y="2048266"/>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844281" y="3547329"/>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844281" y="5046392"/>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593692"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1533" y="1157446"/>
            <a:ext cx="3124285" cy="372409"/>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8578259"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31616" y="1130674"/>
            <a:ext cx="2817976" cy="710964"/>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8824690" y="1898360"/>
            <a:ext cx="2705710" cy="450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8824690" y="2443121"/>
            <a:ext cx="2705710" cy="182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8797575" y="2139158"/>
            <a:ext cx="2746755" cy="304699"/>
          </a:xfrm>
          <a:prstGeom prst="rect">
            <a:avLst/>
          </a:prstGeom>
          <a:noFill/>
        </p:spPr>
        <p:txBody>
          <a:bodyPr wrap="none" rtlCol="0">
            <a:spAutoFit/>
          </a:bodyPr>
          <a:lstStyle/>
          <a:p>
            <a:r>
              <a:rPr lang="en-US" sz="1200" b="1" dirty="0" smtClean="0"/>
              <a:t>STYLE | UI ELEMENT | VERBIAGE</a:t>
            </a:r>
            <a:endParaRPr lang="en-US" sz="1200" b="1" dirty="0"/>
          </a:p>
        </p:txBody>
      </p:sp>
      <p:cxnSp>
        <p:nvCxnSpPr>
          <p:cNvPr id="21" name="Straight Arrow Connector 20"/>
          <p:cNvCxnSpPr>
            <a:stCxn id="7" idx="2"/>
            <a:endCxn id="8" idx="0"/>
          </p:cNvCxnSpPr>
          <p:nvPr/>
        </p:nvCxnSpPr>
        <p:spPr>
          <a:xfrm flipH="1">
            <a:off x="1907767" y="2270632"/>
            <a:ext cx="1" cy="122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3532198" y="2651770"/>
            <a:ext cx="1312083"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3532198" y="4146676"/>
            <a:ext cx="1312083"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3532198" y="4146676"/>
            <a:ext cx="1312083"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7549991" y="2651770"/>
            <a:ext cx="1274699" cy="149906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7549991" y="4150833"/>
            <a:ext cx="1274699" cy="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7549991" y="4150834"/>
            <a:ext cx="1274699" cy="1499062"/>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808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2279214" cy="430887"/>
          </a:xfrm>
          <a:prstGeom prst="rect">
            <a:avLst/>
          </a:prstGeom>
          <a:noFill/>
        </p:spPr>
        <p:txBody>
          <a:bodyPr wrap="none" rtlCol="0">
            <a:spAutoFit/>
          </a:bodyPr>
          <a:lstStyle/>
          <a:p>
            <a:r>
              <a:rPr lang="en-US" sz="2200" b="1" dirty="0" smtClean="0"/>
              <a:t>With UI-DB LAYER</a:t>
            </a:r>
            <a:endParaRPr lang="en-US" sz="2200" b="1" dirty="0"/>
          </a:p>
        </p:txBody>
      </p:sp>
      <p:sp>
        <p:nvSpPr>
          <p:cNvPr id="7" name="Rectangle 6"/>
          <p:cNvSpPr/>
          <p:nvPr/>
        </p:nvSpPr>
        <p:spPr>
          <a:xfrm>
            <a:off x="166255" y="972590"/>
            <a:ext cx="2685011" cy="1188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3502430"/>
            <a:ext cx="2685011"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053244"/>
            <a:ext cx="2236124" cy="10972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3552307"/>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051370"/>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972589"/>
            <a:ext cx="264344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124487"/>
            <a:ext cx="2582054" cy="338554"/>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972589"/>
            <a:ext cx="218466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113105"/>
            <a:ext cx="2328905" cy="646331"/>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053244"/>
            <a:ext cx="1848036" cy="409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394066"/>
            <a:ext cx="1848036" cy="166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103122"/>
            <a:ext cx="1917513" cy="246221"/>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161310"/>
            <a:ext cx="1"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2601884"/>
            <a:ext cx="1828802"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096790"/>
            <a:ext cx="1828802"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096790"/>
            <a:ext cx="1828802"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2601884"/>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100947"/>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100947"/>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972589"/>
            <a:ext cx="1438102" cy="531183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2601884"/>
            <a:ext cx="853013" cy="102662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3628506"/>
            <a:ext cx="853013" cy="47244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3628506"/>
            <a:ext cx="853013" cy="197150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6001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3114379" cy="430887"/>
          </a:xfrm>
          <a:prstGeom prst="rect">
            <a:avLst/>
          </a:prstGeom>
          <a:noFill/>
        </p:spPr>
        <p:txBody>
          <a:bodyPr wrap="none" rtlCol="0">
            <a:spAutoFit/>
          </a:bodyPr>
          <a:lstStyle/>
          <a:p>
            <a:r>
              <a:rPr lang="en-US" sz="2200" b="1" dirty="0" smtClean="0"/>
              <a:t>With UI-DB-Media LAYER</a:t>
            </a:r>
            <a:endParaRPr lang="en-US" sz="2200" b="1" dirty="0"/>
          </a:p>
        </p:txBody>
      </p:sp>
      <p:sp>
        <p:nvSpPr>
          <p:cNvPr id="7" name="Rectangle 6"/>
          <p:cNvSpPr/>
          <p:nvPr/>
        </p:nvSpPr>
        <p:spPr>
          <a:xfrm>
            <a:off x="166255" y="1641006"/>
            <a:ext cx="2685011" cy="9824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4170846"/>
            <a:ext cx="2685011" cy="98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713726"/>
            <a:ext cx="2236124" cy="906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4212789"/>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711852"/>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1998797"/>
            <a:ext cx="264344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694190"/>
            <a:ext cx="2582054" cy="279796"/>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1998797"/>
            <a:ext cx="218466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684576"/>
            <a:ext cx="2328905" cy="534158"/>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973894"/>
            <a:ext cx="1848036" cy="338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960772"/>
            <a:ext cx="1848036" cy="1374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689751"/>
            <a:ext cx="1917513" cy="203488"/>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842951"/>
            <a:ext cx="1"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3296870"/>
            <a:ext cx="1828802" cy="123546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662414"/>
            <a:ext cx="1828802" cy="34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792498"/>
            <a:ext cx="1828802" cy="124233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3297231"/>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666210"/>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796294"/>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1998797"/>
            <a:ext cx="1438102" cy="43899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3256234"/>
            <a:ext cx="853013" cy="848448"/>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4234766"/>
            <a:ext cx="853013" cy="39044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4364850"/>
            <a:ext cx="853013" cy="162934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Image result for cloud to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976" y="51992"/>
            <a:ext cx="2053330" cy="15094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31259" y="947652"/>
            <a:ext cx="933269" cy="261610"/>
          </a:xfrm>
          <a:prstGeom prst="rect">
            <a:avLst/>
          </a:prstGeom>
          <a:noFill/>
        </p:spPr>
        <p:txBody>
          <a:bodyPr wrap="none" rtlCol="0">
            <a:spAutoFit/>
          </a:bodyPr>
          <a:lstStyle/>
          <a:p>
            <a:r>
              <a:rPr lang="en-US" sz="1100" dirty="0" smtClean="0">
                <a:solidFill>
                  <a:schemeClr val="bg1"/>
                </a:solidFill>
              </a:rPr>
              <a:t>All static files</a:t>
            </a:r>
          </a:p>
        </p:txBody>
      </p:sp>
      <p:sp>
        <p:nvSpPr>
          <p:cNvPr id="3" name="TextBox 2"/>
          <p:cNvSpPr txBox="1"/>
          <p:nvPr/>
        </p:nvSpPr>
        <p:spPr>
          <a:xfrm>
            <a:off x="7931259" y="673899"/>
            <a:ext cx="795411" cy="369332"/>
          </a:xfrm>
          <a:prstGeom prst="rect">
            <a:avLst/>
          </a:prstGeom>
          <a:noFill/>
        </p:spPr>
        <p:txBody>
          <a:bodyPr wrap="none" rtlCol="0">
            <a:spAutoFit/>
          </a:bodyPr>
          <a:lstStyle/>
          <a:p>
            <a:r>
              <a:rPr lang="en-US" b="1" dirty="0" smtClean="0">
                <a:solidFill>
                  <a:schemeClr val="accent1">
                    <a:lumMod val="60000"/>
                    <a:lumOff val="40000"/>
                  </a:schemeClr>
                </a:solidFill>
              </a:rPr>
              <a:t>Media</a:t>
            </a:r>
            <a:endParaRPr lang="en-US" b="1" dirty="0">
              <a:solidFill>
                <a:schemeClr val="accent1">
                  <a:lumMod val="60000"/>
                  <a:lumOff val="40000"/>
                </a:schemeClr>
              </a:solidFill>
            </a:endParaRPr>
          </a:p>
        </p:txBody>
      </p:sp>
      <p:cxnSp>
        <p:nvCxnSpPr>
          <p:cNvPr id="17" name="Straight Arrow Connector 16"/>
          <p:cNvCxnSpPr>
            <a:stCxn id="9" idx="3"/>
          </p:cNvCxnSpPr>
          <p:nvPr/>
        </p:nvCxnSpPr>
        <p:spPr>
          <a:xfrm flipV="1">
            <a:off x="6916191" y="1338351"/>
            <a:ext cx="914398" cy="18287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p:cNvCxnSpPr>
          <p:nvPr/>
        </p:nvCxnSpPr>
        <p:spPr>
          <a:xfrm flipV="1">
            <a:off x="6916191" y="1338349"/>
            <a:ext cx="1180405" cy="3327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p:cNvCxnSpPr>
          <p:nvPr/>
        </p:nvCxnSpPr>
        <p:spPr>
          <a:xfrm flipV="1">
            <a:off x="6916191" y="1338349"/>
            <a:ext cx="1438100" cy="4826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131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Multi-tenant Patterns</a:t>
            </a:r>
            <a:endParaRPr lang="en-US" sz="2200" dirty="0"/>
          </a:p>
        </p:txBody>
      </p:sp>
      <p:sp>
        <p:nvSpPr>
          <p:cNvPr id="3" name="Content Placeholder 2"/>
          <p:cNvSpPr>
            <a:spLocks noGrp="1"/>
          </p:cNvSpPr>
          <p:nvPr>
            <p:ph idx="1"/>
          </p:nvPr>
        </p:nvSpPr>
        <p:spPr/>
        <p:txBody>
          <a:bodyPr>
            <a:normAutofit fontScale="55000" lnSpcReduction="20000"/>
          </a:bodyPr>
          <a:lstStyle/>
          <a:p>
            <a:r>
              <a:rPr lang="en-US" dirty="0" smtClean="0"/>
              <a:t>Multi-tenancy </a:t>
            </a:r>
            <a:r>
              <a:rPr lang="en-US" dirty="0"/>
              <a:t>implementations aren’t a binary concept, but rather a continuum of solutions depending on requirements. The continuum looks something like:</a:t>
            </a:r>
          </a:p>
          <a:p>
            <a:r>
              <a:rPr lang="en-US" dirty="0"/>
              <a:t>An application backend per-tenant (webserver, database)</a:t>
            </a:r>
          </a:p>
          <a:p>
            <a:r>
              <a:rPr lang="en-US" dirty="0"/>
              <a:t>A single webserver served by databases per-tenant</a:t>
            </a:r>
          </a:p>
          <a:p>
            <a:r>
              <a:rPr lang="en-US" dirty="0"/>
              <a:t>A single webserver with a single database, served by database specific separation mechanisms (e.g. </a:t>
            </a:r>
            <a:r>
              <a:rPr lang="en-US" dirty="0" err="1"/>
              <a:t>Postgres</a:t>
            </a:r>
            <a:r>
              <a:rPr lang="en-US" dirty="0"/>
              <a:t> schemas)</a:t>
            </a:r>
          </a:p>
          <a:p>
            <a:r>
              <a:rPr lang="en-US" dirty="0"/>
              <a:t>A single webserver with a single database, with tenant data separated into their own tables</a:t>
            </a:r>
          </a:p>
          <a:p>
            <a:r>
              <a:rPr lang="en-US" dirty="0"/>
              <a:t>A single webserver with a single database, with shared tables mixing all tenant </a:t>
            </a:r>
            <a:r>
              <a:rPr lang="en-US" dirty="0" smtClean="0"/>
              <a:t>data</a:t>
            </a:r>
            <a:br>
              <a:rPr lang="en-US" dirty="0" smtClean="0"/>
            </a:br>
            <a:endParaRPr lang="en-US" dirty="0"/>
          </a:p>
          <a:p>
            <a:pPr marL="0" indent="0">
              <a:buNone/>
            </a:pPr>
            <a:r>
              <a:rPr lang="en-US" dirty="0"/>
              <a:t>Each of these solutions has trade-offs in terms of:</a:t>
            </a:r>
          </a:p>
          <a:p>
            <a:r>
              <a:rPr lang="en-US" dirty="0"/>
              <a:t>Data isolation and security</a:t>
            </a:r>
          </a:p>
          <a:p>
            <a:r>
              <a:rPr lang="en-US" dirty="0"/>
              <a:t>Infrastructure costs and scalability</a:t>
            </a:r>
          </a:p>
          <a:p>
            <a:r>
              <a:rPr lang="en-US" dirty="0"/>
              <a:t>Development complexity</a:t>
            </a:r>
          </a:p>
          <a:p>
            <a:r>
              <a:rPr lang="en-US" dirty="0"/>
              <a:t>Difficulty of onboarding new tenants</a:t>
            </a:r>
          </a:p>
          <a:p>
            <a:r>
              <a:rPr lang="en-US" dirty="0"/>
              <a:t>Difficulty of modifying data structures for existing tenants</a:t>
            </a:r>
          </a:p>
          <a:p>
            <a:endParaRPr lang="en-US" dirty="0"/>
          </a:p>
        </p:txBody>
      </p:sp>
    </p:spTree>
    <p:extLst>
      <p:ext uri="{BB962C8B-B14F-4D97-AF65-F5344CB8AC3E}">
        <p14:creationId xmlns:p14="http://schemas.microsoft.com/office/powerpoint/2010/main" val="813755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316" y="96608"/>
            <a:ext cx="5205079" cy="430887"/>
          </a:xfrm>
          <a:prstGeom prst="rect">
            <a:avLst/>
          </a:prstGeom>
          <a:noFill/>
        </p:spPr>
        <p:txBody>
          <a:bodyPr wrap="none" rtlCol="0">
            <a:spAutoFit/>
          </a:bodyPr>
          <a:lstStyle/>
          <a:p>
            <a:r>
              <a:rPr lang="en-US" sz="2200" b="1" dirty="0"/>
              <a:t>Multi-Tenancy with </a:t>
            </a:r>
            <a:r>
              <a:rPr lang="en-US" sz="2200" b="1" dirty="0" smtClean="0"/>
              <a:t>Logical data separation</a:t>
            </a:r>
            <a:endParaRPr lang="en-US" sz="2200" b="1" dirty="0"/>
          </a:p>
        </p:txBody>
      </p:sp>
      <p:pic>
        <p:nvPicPr>
          <p:cNvPr id="2050" name="Picture 2" descr="https://cdn-images-1.medium.com/max/800/1*NTehiHXVkNmpb98cMks3k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805" y="546041"/>
            <a:ext cx="4791075" cy="602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4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200" y="0"/>
            <a:ext cx="10312400" cy="968307"/>
          </a:xfrm>
        </p:spPr>
        <p:txBody>
          <a:bodyPr>
            <a:normAutofit/>
          </a:bodyPr>
          <a:lstStyle/>
          <a:p>
            <a:r>
              <a:rPr lang="en-US" sz="2200" b="1" dirty="0" smtClean="0"/>
              <a:t>UI Component approach for Multi-tenant</a:t>
            </a:r>
            <a:endParaRPr lang="en-US" sz="2200" dirty="0"/>
          </a:p>
        </p:txBody>
      </p:sp>
      <p:sp>
        <p:nvSpPr>
          <p:cNvPr id="5" name="TextBox 4"/>
          <p:cNvSpPr txBox="1"/>
          <p:nvPr/>
        </p:nvSpPr>
        <p:spPr>
          <a:xfrm>
            <a:off x="203200" y="906232"/>
            <a:ext cx="11536834" cy="1169551"/>
          </a:xfrm>
          <a:prstGeom prst="rect">
            <a:avLst/>
          </a:prstGeom>
          <a:noFill/>
        </p:spPr>
        <p:txBody>
          <a:bodyPr wrap="square" rtlCol="0">
            <a:spAutoFit/>
          </a:bodyPr>
          <a:lstStyle/>
          <a:p>
            <a:r>
              <a:rPr lang="en-US" sz="1400" dirty="0" smtClean="0"/>
              <a:t>To build a React/any lib component we need style, UI and data, usually we define everting within component folder but in order to create dynamic component with customization we need to define all component dependencies outside of app so end user (client) can easily change/configure them based on their need.</a:t>
            </a:r>
            <a:br>
              <a:rPr lang="en-US" sz="1400" dirty="0" smtClean="0"/>
            </a:br>
            <a:endParaRPr lang="en-US" sz="1400" dirty="0"/>
          </a:p>
          <a:p>
            <a:r>
              <a:rPr lang="en-US" sz="1400" dirty="0"/>
              <a:t>Will configure UI components will be for specific parent component or type of component (if available),</a:t>
            </a:r>
          </a:p>
        </p:txBody>
      </p:sp>
      <p:sp>
        <p:nvSpPr>
          <p:cNvPr id="6" name="Rectangle 5"/>
          <p:cNvSpPr/>
          <p:nvPr/>
        </p:nvSpPr>
        <p:spPr>
          <a:xfrm>
            <a:off x="3632298" y="3394356"/>
            <a:ext cx="2726267" cy="23791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 UI Component.</a:t>
            </a:r>
          </a:p>
          <a:p>
            <a:pPr algn="ctr"/>
            <a:r>
              <a:rPr lang="en-US" dirty="0" smtClean="0"/>
              <a:t>Display some data here!</a:t>
            </a:r>
            <a:endParaRPr lang="en-US" dirty="0"/>
          </a:p>
        </p:txBody>
      </p:sp>
      <p:sp>
        <p:nvSpPr>
          <p:cNvPr id="7" name="TextBox 6"/>
          <p:cNvSpPr txBox="1"/>
          <p:nvPr/>
        </p:nvSpPr>
        <p:spPr>
          <a:xfrm>
            <a:off x="203200" y="2379639"/>
            <a:ext cx="2548005" cy="307777"/>
          </a:xfrm>
          <a:prstGeom prst="rect">
            <a:avLst/>
          </a:prstGeom>
          <a:noFill/>
        </p:spPr>
        <p:txBody>
          <a:bodyPr wrap="none" rtlCol="0">
            <a:spAutoFit/>
          </a:bodyPr>
          <a:lstStyle/>
          <a:p>
            <a:r>
              <a:rPr lang="en-US" sz="1400" b="1" dirty="0" smtClean="0"/>
              <a:t>Local Component dependencies</a:t>
            </a:r>
            <a:endParaRPr lang="en-US" sz="1400" b="1" dirty="0"/>
          </a:p>
        </p:txBody>
      </p:sp>
      <p:sp>
        <p:nvSpPr>
          <p:cNvPr id="8" name="TextBox 7"/>
          <p:cNvSpPr txBox="1"/>
          <p:nvPr/>
        </p:nvSpPr>
        <p:spPr>
          <a:xfrm>
            <a:off x="3556000" y="2379639"/>
            <a:ext cx="2878865" cy="523220"/>
          </a:xfrm>
          <a:prstGeom prst="rect">
            <a:avLst/>
          </a:prstGeom>
          <a:noFill/>
        </p:spPr>
        <p:txBody>
          <a:bodyPr wrap="none" rtlCol="0">
            <a:spAutoFit/>
          </a:bodyPr>
          <a:lstStyle/>
          <a:p>
            <a:r>
              <a:rPr lang="en-US" sz="1400" b="1" dirty="0" smtClean="0"/>
              <a:t>UI Component to display some data </a:t>
            </a:r>
            <a:br>
              <a:rPr lang="en-US" sz="1400" b="1" dirty="0" smtClean="0"/>
            </a:br>
            <a:r>
              <a:rPr lang="en-US" sz="1400" b="1" dirty="0" smtClean="0"/>
              <a:t>in square (200X200) box</a:t>
            </a:r>
            <a:endParaRPr lang="en-US" sz="1400" b="1" dirty="0"/>
          </a:p>
        </p:txBody>
      </p:sp>
      <p:cxnSp>
        <p:nvCxnSpPr>
          <p:cNvPr id="10" name="Straight Connector 9"/>
          <p:cNvCxnSpPr/>
          <p:nvPr/>
        </p:nvCxnSpPr>
        <p:spPr>
          <a:xfrm>
            <a:off x="0" y="2236224"/>
            <a:ext cx="12192000" cy="4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928279"/>
            <a:ext cx="12192000" cy="4719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94134" y="2379639"/>
            <a:ext cx="3886385" cy="523220"/>
          </a:xfrm>
          <a:prstGeom prst="rect">
            <a:avLst/>
          </a:prstGeom>
          <a:noFill/>
        </p:spPr>
        <p:txBody>
          <a:bodyPr wrap="none" rtlCol="0">
            <a:spAutoFit/>
          </a:bodyPr>
          <a:lstStyle/>
          <a:p>
            <a:r>
              <a:rPr lang="en-US" sz="1400" b="1" dirty="0" smtClean="0"/>
              <a:t>UI Component configuration for style, UI and data</a:t>
            </a:r>
          </a:p>
          <a:p>
            <a:r>
              <a:rPr lang="en-US" sz="1400" b="1" dirty="0" smtClean="0"/>
              <a:t>In JSON format from API</a:t>
            </a:r>
            <a:endParaRPr lang="en-US" sz="1400" b="1" dirty="0"/>
          </a:p>
        </p:txBody>
      </p:sp>
      <p:sp>
        <p:nvSpPr>
          <p:cNvPr id="18" name="TextBox 17"/>
          <p:cNvSpPr txBox="1"/>
          <p:nvPr/>
        </p:nvSpPr>
        <p:spPr>
          <a:xfrm>
            <a:off x="203200" y="3976476"/>
            <a:ext cx="1658916" cy="923330"/>
          </a:xfrm>
          <a:prstGeom prst="rect">
            <a:avLst/>
          </a:prstGeom>
          <a:noFill/>
        </p:spPr>
        <p:txBody>
          <a:bodyPr wrap="none" rtlCol="0">
            <a:spAutoFit/>
          </a:bodyPr>
          <a:lstStyle/>
          <a:p>
            <a:pPr marL="342900" indent="-342900">
              <a:buFont typeface="Arial" panose="020B0604020202020204" pitchFamily="34" charset="0"/>
              <a:buChar char="•"/>
            </a:pPr>
            <a:r>
              <a:rPr lang="en-US" dirty="0" smtClean="0"/>
              <a:t>Style</a:t>
            </a:r>
          </a:p>
          <a:p>
            <a:pPr marL="342900" indent="-342900">
              <a:buFont typeface="Arial" panose="020B0604020202020204" pitchFamily="34" charset="0"/>
              <a:buChar char="•"/>
            </a:pPr>
            <a:r>
              <a:rPr lang="en-US" dirty="0" smtClean="0"/>
              <a:t>UI elements</a:t>
            </a:r>
          </a:p>
          <a:p>
            <a:pPr marL="342900" indent="-342900">
              <a:buFont typeface="Arial" panose="020B0604020202020204" pitchFamily="34" charset="0"/>
              <a:buChar char="•"/>
            </a:pPr>
            <a:r>
              <a:rPr lang="en-US" dirty="0" smtClean="0"/>
              <a:t>Data</a:t>
            </a:r>
            <a:endParaRPr lang="en-US" dirty="0"/>
          </a:p>
        </p:txBody>
      </p:sp>
      <p:sp>
        <p:nvSpPr>
          <p:cNvPr id="19" name="TextBox 18"/>
          <p:cNvSpPr txBox="1"/>
          <p:nvPr/>
        </p:nvSpPr>
        <p:spPr>
          <a:xfrm>
            <a:off x="8094134" y="3752033"/>
            <a:ext cx="307949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 </a:t>
            </a:r>
            <a:endParaRPr lang="en-US" dirty="0"/>
          </a:p>
        </p:txBody>
      </p:sp>
      <p:sp>
        <p:nvSpPr>
          <p:cNvPr id="24" name="Rectangle 23"/>
          <p:cNvSpPr/>
          <p:nvPr/>
        </p:nvSpPr>
        <p:spPr>
          <a:xfrm>
            <a:off x="7996843" y="3394356"/>
            <a:ext cx="3275215" cy="2379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9526385" y="2975477"/>
            <a:ext cx="8313" cy="41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133301" y="2931050"/>
            <a:ext cx="8313" cy="4188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180107" y="3394356"/>
            <a:ext cx="1680873" cy="2379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3141133" y="2356040"/>
            <a:ext cx="8313" cy="52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1707" y="2357935"/>
            <a:ext cx="8313" cy="523220"/>
          </a:xfrm>
          <a:prstGeom prst="line">
            <a:avLst/>
          </a:prstGeom>
        </p:spPr>
        <p:style>
          <a:lnRef idx="1">
            <a:schemeClr val="accent1"/>
          </a:lnRef>
          <a:fillRef idx="0">
            <a:schemeClr val="accent1"/>
          </a:fillRef>
          <a:effectRef idx="0">
            <a:schemeClr val="accent1"/>
          </a:effectRef>
          <a:fontRef idx="minor">
            <a:schemeClr val="tx1"/>
          </a:fontRef>
        </p:style>
      </p:cxnSp>
      <p:sp>
        <p:nvSpPr>
          <p:cNvPr id="35" name="Explosion 1 34"/>
          <p:cNvSpPr/>
          <p:nvPr/>
        </p:nvSpPr>
        <p:spPr>
          <a:xfrm>
            <a:off x="6600305" y="2259823"/>
            <a:ext cx="1550892" cy="141039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New </a:t>
            </a:r>
          </a:p>
          <a:p>
            <a:pPr algn="ctr"/>
            <a:r>
              <a:rPr lang="en-US" sz="1200" b="1" dirty="0" smtClean="0"/>
              <a:t>Approach</a:t>
            </a:r>
            <a:endParaRPr lang="en-US" sz="1200" b="1" dirty="0"/>
          </a:p>
        </p:txBody>
      </p:sp>
      <p:sp>
        <p:nvSpPr>
          <p:cNvPr id="36" name="Explosion 1 35"/>
          <p:cNvSpPr/>
          <p:nvPr/>
        </p:nvSpPr>
        <p:spPr>
          <a:xfrm>
            <a:off x="1802936" y="2975477"/>
            <a:ext cx="1550892" cy="1410393"/>
          </a:xfrm>
          <a:prstGeom prst="irregularSeal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Regular </a:t>
            </a:r>
          </a:p>
          <a:p>
            <a:pPr algn="ctr"/>
            <a:r>
              <a:rPr lang="en-US" sz="1200" b="1" dirty="0" smtClean="0">
                <a:solidFill>
                  <a:schemeClr val="bg1"/>
                </a:solidFill>
              </a:rPr>
              <a:t>Approach</a:t>
            </a:r>
            <a:endParaRPr lang="en-US" sz="1200" b="1" dirty="0">
              <a:solidFill>
                <a:schemeClr val="bg1"/>
              </a:solidFill>
            </a:endParaRPr>
          </a:p>
        </p:txBody>
      </p:sp>
      <p:sp>
        <p:nvSpPr>
          <p:cNvPr id="37" name="TextBox 36"/>
          <p:cNvSpPr txBox="1"/>
          <p:nvPr/>
        </p:nvSpPr>
        <p:spPr>
          <a:xfrm>
            <a:off x="3632299" y="6126472"/>
            <a:ext cx="2726266" cy="369332"/>
          </a:xfrm>
          <a:prstGeom prst="rect">
            <a:avLst/>
          </a:prstGeom>
          <a:noFill/>
          <a:ln>
            <a:solidFill>
              <a:schemeClr val="tx1">
                <a:lumMod val="65000"/>
                <a:lumOff val="35000"/>
              </a:schemeClr>
            </a:solidFill>
          </a:ln>
        </p:spPr>
        <p:txBody>
          <a:bodyPr wrap="square" rtlCol="0">
            <a:spAutoFit/>
          </a:bodyPr>
          <a:lstStyle/>
          <a:p>
            <a:r>
              <a:rPr lang="en-US" dirty="0" smtClean="0"/>
              <a:t>State / Props / API call</a:t>
            </a:r>
          </a:p>
        </p:txBody>
      </p:sp>
      <p:cxnSp>
        <p:nvCxnSpPr>
          <p:cNvPr id="44" name="Elbow Connector 43"/>
          <p:cNvCxnSpPr>
            <a:stCxn id="31" idx="3"/>
            <a:endCxn id="37" idx="1"/>
          </p:cNvCxnSpPr>
          <p:nvPr/>
        </p:nvCxnSpPr>
        <p:spPr>
          <a:xfrm>
            <a:off x="1860980" y="4583923"/>
            <a:ext cx="1771319"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0"/>
            <a:endCxn id="6" idx="2"/>
          </p:cNvCxnSpPr>
          <p:nvPr/>
        </p:nvCxnSpPr>
        <p:spPr>
          <a:xfrm flipV="1">
            <a:off x="4995432" y="5773490"/>
            <a:ext cx="0" cy="35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1"/>
            <a:endCxn id="37" idx="3"/>
          </p:cNvCxnSpPr>
          <p:nvPr/>
        </p:nvCxnSpPr>
        <p:spPr>
          <a:xfrm rot="10800000" flipV="1">
            <a:off x="6358565" y="4583922"/>
            <a:ext cx="1638278"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123717"/>
            <a:ext cx="10374284" cy="548190"/>
          </a:xfrm>
        </p:spPr>
        <p:txBody>
          <a:bodyPr>
            <a:normAutofit/>
          </a:bodyPr>
          <a:lstStyle/>
          <a:p>
            <a:r>
              <a:rPr lang="en-US" sz="2200" b="1" dirty="0" smtClean="0"/>
              <a:t>Notification </a:t>
            </a:r>
            <a:r>
              <a:rPr lang="en-US" sz="2200" b="1" dirty="0" smtClean="0"/>
              <a:t>Style/UI CMS/Control </a:t>
            </a:r>
            <a:r>
              <a:rPr lang="en-US" sz="2200" b="1" dirty="0" smtClean="0"/>
              <a:t>panel </a:t>
            </a:r>
            <a:endParaRPr lang="en-US" sz="2200" b="1" dirty="0"/>
          </a:p>
        </p:txBody>
      </p:sp>
      <p:pic>
        <p:nvPicPr>
          <p:cNvPr id="5" name="Picture 4"/>
          <p:cNvPicPr>
            <a:picLocks noChangeAspect="1"/>
          </p:cNvPicPr>
          <p:nvPr/>
        </p:nvPicPr>
        <p:blipFill>
          <a:blip r:embed="rId2"/>
          <a:stretch>
            <a:fillRect/>
          </a:stretch>
        </p:blipFill>
        <p:spPr>
          <a:xfrm>
            <a:off x="292138" y="3902661"/>
            <a:ext cx="5290044" cy="2926407"/>
          </a:xfrm>
          <a:prstGeom prst="rect">
            <a:avLst/>
          </a:prstGeom>
        </p:spPr>
      </p:pic>
      <p:pic>
        <p:nvPicPr>
          <p:cNvPr id="6" name="Picture 5"/>
          <p:cNvPicPr>
            <a:picLocks noChangeAspect="1"/>
          </p:cNvPicPr>
          <p:nvPr/>
        </p:nvPicPr>
        <p:blipFill>
          <a:blip r:embed="rId3"/>
          <a:stretch>
            <a:fillRect/>
          </a:stretch>
        </p:blipFill>
        <p:spPr>
          <a:xfrm>
            <a:off x="273957" y="1610284"/>
            <a:ext cx="5307359" cy="744589"/>
          </a:xfrm>
          <a:prstGeom prst="rect">
            <a:avLst/>
          </a:prstGeom>
        </p:spPr>
      </p:pic>
      <p:sp>
        <p:nvSpPr>
          <p:cNvPr id="7" name="Rectangle 6"/>
          <p:cNvSpPr/>
          <p:nvPr/>
        </p:nvSpPr>
        <p:spPr>
          <a:xfrm>
            <a:off x="260397" y="1349649"/>
            <a:ext cx="3177216" cy="338554"/>
          </a:xfrm>
          <a:prstGeom prst="rect">
            <a:avLst/>
          </a:prstGeom>
        </p:spPr>
        <p:txBody>
          <a:bodyPr wrap="square">
            <a:spAutoFit/>
          </a:bodyPr>
          <a:lstStyle/>
          <a:p>
            <a:r>
              <a:rPr lang="en-US" sz="1600" dirty="0"/>
              <a:t>Notification </a:t>
            </a:r>
            <a:r>
              <a:rPr lang="en-US" sz="1600" dirty="0" smtClean="0"/>
              <a:t>States / types</a:t>
            </a:r>
            <a:endParaRPr lang="en-US" sz="1600" dirty="0"/>
          </a:p>
        </p:txBody>
      </p:sp>
      <p:sp>
        <p:nvSpPr>
          <p:cNvPr id="8" name="Rectangle 7"/>
          <p:cNvSpPr/>
          <p:nvPr/>
        </p:nvSpPr>
        <p:spPr>
          <a:xfrm>
            <a:off x="1188718" y="2557905"/>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red</a:t>
            </a:r>
            <a:endParaRPr lang="en-US" sz="1000" dirty="0">
              <a:ln w="0">
                <a:noFill/>
              </a:ln>
              <a:solidFill>
                <a:schemeClr val="bg2">
                  <a:lumMod val="10000"/>
                </a:schemeClr>
              </a:solidFill>
            </a:endParaRPr>
          </a:p>
        </p:txBody>
      </p:sp>
      <p:sp>
        <p:nvSpPr>
          <p:cNvPr id="9" name="TextBox 8"/>
          <p:cNvSpPr txBox="1"/>
          <p:nvPr/>
        </p:nvSpPr>
        <p:spPr>
          <a:xfrm>
            <a:off x="207814" y="2365945"/>
            <a:ext cx="980903" cy="1275057"/>
          </a:xfrm>
          <a:prstGeom prst="rect">
            <a:avLst/>
          </a:prstGeom>
          <a:noFill/>
        </p:spPr>
        <p:txBody>
          <a:bodyPr wrap="square" rtlCol="0">
            <a:spAutoFit/>
          </a:bodyPr>
          <a:lstStyle/>
          <a:p>
            <a:pPr>
              <a:lnSpc>
                <a:spcPct val="250000"/>
              </a:lnSpc>
            </a:pPr>
            <a:r>
              <a:rPr lang="en-US" sz="1200" dirty="0" smtClean="0"/>
              <a:t>Background:</a:t>
            </a:r>
          </a:p>
          <a:p>
            <a:pPr>
              <a:lnSpc>
                <a:spcPct val="250000"/>
              </a:lnSpc>
            </a:pPr>
            <a:r>
              <a:rPr lang="en-US" sz="1200" dirty="0" smtClean="0"/>
              <a:t>Border:</a:t>
            </a:r>
          </a:p>
          <a:p>
            <a:pPr>
              <a:lnSpc>
                <a:spcPct val="250000"/>
              </a:lnSpc>
            </a:pPr>
            <a:r>
              <a:rPr lang="en-US" sz="1200" dirty="0" smtClean="0"/>
              <a:t>Font:</a:t>
            </a:r>
          </a:p>
        </p:txBody>
      </p:sp>
      <p:sp>
        <p:nvSpPr>
          <p:cNvPr id="10" name="Rectangle 9"/>
          <p:cNvSpPr/>
          <p:nvPr/>
        </p:nvSpPr>
        <p:spPr>
          <a:xfrm>
            <a:off x="2233385"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Abc.png</a:t>
            </a:r>
            <a:endParaRPr lang="en-US" sz="1000" dirty="0">
              <a:ln w="0">
                <a:noFill/>
              </a:ln>
              <a:solidFill>
                <a:schemeClr val="bg2">
                  <a:lumMod val="10000"/>
                </a:schemeClr>
              </a:solidFill>
            </a:endParaRPr>
          </a:p>
        </p:txBody>
      </p:sp>
      <p:sp>
        <p:nvSpPr>
          <p:cNvPr id="11" name="Rectangle 10"/>
          <p:cNvSpPr/>
          <p:nvPr/>
        </p:nvSpPr>
        <p:spPr>
          <a:xfrm>
            <a:off x="3278053"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yes</a:t>
            </a:r>
            <a:endParaRPr lang="en-US" sz="1000" dirty="0">
              <a:ln w="0">
                <a:noFill/>
              </a:ln>
              <a:solidFill>
                <a:schemeClr val="bg2">
                  <a:lumMod val="10000"/>
                </a:schemeClr>
              </a:solidFill>
            </a:endParaRPr>
          </a:p>
        </p:txBody>
      </p:sp>
      <p:sp>
        <p:nvSpPr>
          <p:cNvPr id="12" name="Rectangle 11"/>
          <p:cNvSpPr/>
          <p:nvPr/>
        </p:nvSpPr>
        <p:spPr>
          <a:xfrm>
            <a:off x="1188718" y="305375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Light blue</a:t>
            </a:r>
            <a:endParaRPr lang="en-US" sz="1000" dirty="0">
              <a:ln w="0">
                <a:noFill/>
              </a:ln>
              <a:solidFill>
                <a:schemeClr val="bg2">
                  <a:lumMod val="10000"/>
                </a:schemeClr>
              </a:solidFill>
            </a:endParaRPr>
          </a:p>
        </p:txBody>
      </p:sp>
      <p:sp>
        <p:nvSpPr>
          <p:cNvPr id="13" name="Rectangle 12"/>
          <p:cNvSpPr/>
          <p:nvPr/>
        </p:nvSpPr>
        <p:spPr>
          <a:xfrm>
            <a:off x="2233385" y="3053087"/>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1px</a:t>
            </a:r>
            <a:endParaRPr lang="en-US" sz="1000" dirty="0">
              <a:ln w="0">
                <a:noFill/>
              </a:ln>
              <a:solidFill>
                <a:schemeClr val="bg2">
                  <a:lumMod val="10000"/>
                </a:schemeClr>
              </a:solidFill>
            </a:endParaRPr>
          </a:p>
        </p:txBody>
      </p:sp>
      <p:sp>
        <p:nvSpPr>
          <p:cNvPr id="14" name="Rectangle 13"/>
          <p:cNvSpPr/>
          <p:nvPr/>
        </p:nvSpPr>
        <p:spPr>
          <a:xfrm>
            <a:off x="3289944" y="3053086"/>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0px</a:t>
            </a:r>
            <a:endParaRPr lang="en-US" sz="1000" dirty="0">
              <a:ln w="0">
                <a:noFill/>
              </a:ln>
              <a:solidFill>
                <a:schemeClr val="bg2">
                  <a:lumMod val="10000"/>
                </a:schemeClr>
              </a:solidFill>
            </a:endParaRPr>
          </a:p>
        </p:txBody>
      </p:sp>
      <p:sp>
        <p:nvSpPr>
          <p:cNvPr id="16" name="Rectangle 15"/>
          <p:cNvSpPr/>
          <p:nvPr/>
        </p:nvSpPr>
        <p:spPr>
          <a:xfrm>
            <a:off x="1191487" y="3472168"/>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white</a:t>
            </a:r>
            <a:endParaRPr lang="en-US" sz="1000" dirty="0">
              <a:ln w="0">
                <a:noFill/>
              </a:ln>
              <a:solidFill>
                <a:schemeClr val="bg2">
                  <a:lumMod val="10000"/>
                </a:schemeClr>
              </a:solidFill>
            </a:endParaRPr>
          </a:p>
        </p:txBody>
      </p:sp>
      <p:sp>
        <p:nvSpPr>
          <p:cNvPr id="17" name="Rectangle 16"/>
          <p:cNvSpPr/>
          <p:nvPr/>
        </p:nvSpPr>
        <p:spPr>
          <a:xfrm>
            <a:off x="2236154" y="3471501"/>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12px</a:t>
            </a:r>
            <a:endParaRPr lang="en-US" sz="1000" dirty="0">
              <a:ln w="0">
                <a:noFill/>
              </a:ln>
              <a:solidFill>
                <a:schemeClr val="bg2">
                  <a:lumMod val="10000"/>
                </a:schemeClr>
              </a:solidFill>
            </a:endParaRPr>
          </a:p>
        </p:txBody>
      </p:sp>
      <p:sp>
        <p:nvSpPr>
          <p:cNvPr id="18" name="Rectangle 17"/>
          <p:cNvSpPr/>
          <p:nvPr/>
        </p:nvSpPr>
        <p:spPr>
          <a:xfrm>
            <a:off x="3292713" y="3471500"/>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Bold</a:t>
            </a:r>
            <a:endParaRPr lang="en-US" sz="1000" dirty="0">
              <a:ln w="0">
                <a:noFill/>
              </a:ln>
              <a:solidFill>
                <a:schemeClr val="bg2">
                  <a:lumMod val="10000"/>
                </a:schemeClr>
              </a:solidFill>
            </a:endParaRPr>
          </a:p>
        </p:txBody>
      </p:sp>
      <p:sp>
        <p:nvSpPr>
          <p:cNvPr id="19" name="TextBox 18"/>
          <p:cNvSpPr txBox="1"/>
          <p:nvPr/>
        </p:nvSpPr>
        <p:spPr>
          <a:xfrm>
            <a:off x="1095674" y="2365545"/>
            <a:ext cx="461986" cy="152884"/>
          </a:xfrm>
          <a:prstGeom prst="rect">
            <a:avLst/>
          </a:prstGeom>
          <a:noFill/>
        </p:spPr>
        <p:txBody>
          <a:bodyPr wrap="none" rtlCol="0">
            <a:spAutoFit/>
          </a:bodyPr>
          <a:lstStyle/>
          <a:p>
            <a:r>
              <a:rPr lang="en-US" sz="1000" dirty="0" smtClean="0"/>
              <a:t>Color</a:t>
            </a:r>
            <a:endParaRPr lang="en-US" sz="1000" dirty="0"/>
          </a:p>
        </p:txBody>
      </p:sp>
      <p:sp>
        <p:nvSpPr>
          <p:cNvPr id="20" name="TextBox 19"/>
          <p:cNvSpPr txBox="1"/>
          <p:nvPr/>
        </p:nvSpPr>
        <p:spPr>
          <a:xfrm>
            <a:off x="2156968" y="2352754"/>
            <a:ext cx="505267" cy="168172"/>
          </a:xfrm>
          <a:prstGeom prst="rect">
            <a:avLst/>
          </a:prstGeom>
          <a:noFill/>
        </p:spPr>
        <p:txBody>
          <a:bodyPr wrap="none" rtlCol="0">
            <a:spAutoFit/>
          </a:bodyPr>
          <a:lstStyle/>
          <a:p>
            <a:r>
              <a:rPr lang="en-US" sz="1000" dirty="0" smtClean="0"/>
              <a:t>Image</a:t>
            </a:r>
            <a:endParaRPr lang="en-US" sz="1000" dirty="0"/>
          </a:p>
        </p:txBody>
      </p:sp>
      <p:sp>
        <p:nvSpPr>
          <p:cNvPr id="21" name="TextBox 20"/>
          <p:cNvSpPr txBox="1"/>
          <p:nvPr/>
        </p:nvSpPr>
        <p:spPr>
          <a:xfrm>
            <a:off x="3180126" y="2361066"/>
            <a:ext cx="503052" cy="168172"/>
          </a:xfrm>
          <a:prstGeom prst="rect">
            <a:avLst/>
          </a:prstGeom>
          <a:noFill/>
        </p:spPr>
        <p:txBody>
          <a:bodyPr wrap="none" rtlCol="0">
            <a:spAutoFit/>
          </a:bodyPr>
          <a:lstStyle/>
          <a:p>
            <a:r>
              <a:rPr lang="en-US" sz="1000" dirty="0" smtClean="0"/>
              <a:t>Repeat</a:t>
            </a:r>
            <a:endParaRPr lang="en-US" sz="1000" dirty="0"/>
          </a:p>
        </p:txBody>
      </p:sp>
      <p:sp>
        <p:nvSpPr>
          <p:cNvPr id="22" name="TextBox 21"/>
          <p:cNvSpPr txBox="1"/>
          <p:nvPr/>
        </p:nvSpPr>
        <p:spPr>
          <a:xfrm>
            <a:off x="1090129" y="2858765"/>
            <a:ext cx="461986" cy="152884"/>
          </a:xfrm>
          <a:prstGeom prst="rect">
            <a:avLst/>
          </a:prstGeom>
          <a:noFill/>
        </p:spPr>
        <p:txBody>
          <a:bodyPr wrap="none" rtlCol="0">
            <a:spAutoFit/>
          </a:bodyPr>
          <a:lstStyle/>
          <a:p>
            <a:r>
              <a:rPr lang="en-US" sz="1000" dirty="0" smtClean="0"/>
              <a:t>Color</a:t>
            </a:r>
            <a:endParaRPr lang="en-US" sz="1000" dirty="0"/>
          </a:p>
        </p:txBody>
      </p:sp>
      <p:sp>
        <p:nvSpPr>
          <p:cNvPr id="23" name="TextBox 22"/>
          <p:cNvSpPr txBox="1"/>
          <p:nvPr/>
        </p:nvSpPr>
        <p:spPr>
          <a:xfrm>
            <a:off x="2151423" y="2848758"/>
            <a:ext cx="505267" cy="223837"/>
          </a:xfrm>
          <a:prstGeom prst="rect">
            <a:avLst/>
          </a:prstGeom>
          <a:noFill/>
        </p:spPr>
        <p:txBody>
          <a:bodyPr wrap="none" rtlCol="0">
            <a:spAutoFit/>
          </a:bodyPr>
          <a:lstStyle/>
          <a:p>
            <a:r>
              <a:rPr lang="en-US" sz="1000" dirty="0" smtClean="0"/>
              <a:t>Width</a:t>
            </a:r>
            <a:endParaRPr lang="en-US" sz="1000" dirty="0"/>
          </a:p>
        </p:txBody>
      </p:sp>
      <p:sp>
        <p:nvSpPr>
          <p:cNvPr id="24" name="TextBox 23"/>
          <p:cNvSpPr txBox="1"/>
          <p:nvPr/>
        </p:nvSpPr>
        <p:spPr>
          <a:xfrm>
            <a:off x="3191207" y="2857070"/>
            <a:ext cx="527709" cy="223837"/>
          </a:xfrm>
          <a:prstGeom prst="rect">
            <a:avLst/>
          </a:prstGeom>
          <a:noFill/>
        </p:spPr>
        <p:txBody>
          <a:bodyPr wrap="none" rtlCol="0">
            <a:spAutoFit/>
          </a:bodyPr>
          <a:lstStyle/>
          <a:p>
            <a:r>
              <a:rPr lang="en-US" sz="1000" dirty="0" smtClean="0"/>
              <a:t>Radius</a:t>
            </a:r>
            <a:endParaRPr lang="en-US" sz="1000" dirty="0"/>
          </a:p>
        </p:txBody>
      </p:sp>
      <p:sp>
        <p:nvSpPr>
          <p:cNvPr id="25" name="TextBox 24"/>
          <p:cNvSpPr txBox="1"/>
          <p:nvPr/>
        </p:nvSpPr>
        <p:spPr>
          <a:xfrm>
            <a:off x="1084585" y="3293795"/>
            <a:ext cx="461986" cy="152884"/>
          </a:xfrm>
          <a:prstGeom prst="rect">
            <a:avLst/>
          </a:prstGeom>
          <a:noFill/>
        </p:spPr>
        <p:txBody>
          <a:bodyPr wrap="none" rtlCol="0">
            <a:spAutoFit/>
          </a:bodyPr>
          <a:lstStyle/>
          <a:p>
            <a:r>
              <a:rPr lang="en-US" sz="1000" dirty="0" smtClean="0"/>
              <a:t>Color</a:t>
            </a:r>
            <a:endParaRPr lang="en-US" sz="1000" dirty="0"/>
          </a:p>
        </p:txBody>
      </p:sp>
      <p:sp>
        <p:nvSpPr>
          <p:cNvPr id="26" name="TextBox 25"/>
          <p:cNvSpPr txBox="1"/>
          <p:nvPr/>
        </p:nvSpPr>
        <p:spPr>
          <a:xfrm>
            <a:off x="2145879" y="3283788"/>
            <a:ext cx="388248" cy="223837"/>
          </a:xfrm>
          <a:prstGeom prst="rect">
            <a:avLst/>
          </a:prstGeom>
          <a:noFill/>
        </p:spPr>
        <p:txBody>
          <a:bodyPr wrap="none" rtlCol="0">
            <a:spAutoFit/>
          </a:bodyPr>
          <a:lstStyle/>
          <a:p>
            <a:r>
              <a:rPr lang="en-US" sz="1000" dirty="0" smtClean="0"/>
              <a:t>Size</a:t>
            </a:r>
            <a:endParaRPr lang="en-US" sz="1000" dirty="0"/>
          </a:p>
        </p:txBody>
      </p:sp>
      <p:sp>
        <p:nvSpPr>
          <p:cNvPr id="27" name="TextBox 26"/>
          <p:cNvSpPr txBox="1"/>
          <p:nvPr/>
        </p:nvSpPr>
        <p:spPr>
          <a:xfrm>
            <a:off x="3185663" y="3292100"/>
            <a:ext cx="437940" cy="223837"/>
          </a:xfrm>
          <a:prstGeom prst="rect">
            <a:avLst/>
          </a:prstGeom>
          <a:noFill/>
        </p:spPr>
        <p:txBody>
          <a:bodyPr wrap="none" rtlCol="0">
            <a:spAutoFit/>
          </a:bodyPr>
          <a:lstStyle/>
          <a:p>
            <a:r>
              <a:rPr lang="en-US" sz="1000" dirty="0" smtClean="0"/>
              <a:t>Style</a:t>
            </a:r>
            <a:endParaRPr lang="en-US" sz="1000" dirty="0"/>
          </a:p>
        </p:txBody>
      </p:sp>
      <p:sp>
        <p:nvSpPr>
          <p:cNvPr id="3" name="TextBox 2"/>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29" name="TextBox 28"/>
          <p:cNvSpPr txBox="1"/>
          <p:nvPr/>
        </p:nvSpPr>
        <p:spPr>
          <a:xfrm>
            <a:off x="8019320" y="2007877"/>
            <a:ext cx="3079497" cy="1754326"/>
          </a:xfrm>
          <a:prstGeom prst="rect">
            <a:avLst/>
          </a:prstGeom>
          <a:solidFill>
            <a:schemeClr val="accent1">
              <a:lumMod val="20000"/>
              <a:lumOff val="80000"/>
            </a:schemeClr>
          </a:solidFill>
        </p:spPr>
        <p:txBody>
          <a:bodyPr wrap="non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a:t>
            </a:r>
            <a:br>
              <a:rPr lang="en-US" dirty="0" smtClean="0"/>
            </a:br>
            <a:r>
              <a:rPr lang="en-US" dirty="0" smtClean="0"/>
              <a:t> (this will be separate)</a:t>
            </a:r>
          </a:p>
          <a:p>
            <a:pPr marL="285750" indent="-285750">
              <a:buFont typeface="Arial" panose="020B0604020202020204" pitchFamily="34" charset="0"/>
              <a:buChar char="•"/>
            </a:pPr>
            <a:endParaRPr lang="en-US" dirty="0"/>
          </a:p>
        </p:txBody>
      </p:sp>
      <p:cxnSp>
        <p:nvCxnSpPr>
          <p:cNvPr id="32" name="Straight Arrow Connector 31"/>
          <p:cNvCxnSpPr>
            <a:stCxn id="29" idx="1"/>
          </p:cNvCxnSpPr>
          <p:nvPr/>
        </p:nvCxnSpPr>
        <p:spPr>
          <a:xfrm flipH="1">
            <a:off x="4596938" y="2885040"/>
            <a:ext cx="342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3"/>
          </p:cNvCxnSpPr>
          <p:nvPr/>
        </p:nvCxnSpPr>
        <p:spPr>
          <a:xfrm>
            <a:off x="4134263" y="2652223"/>
            <a:ext cx="462675" cy="7944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p:cNvCxnSpPr>
          <p:nvPr/>
        </p:nvCxnSpPr>
        <p:spPr>
          <a:xfrm flipV="1">
            <a:off x="4148923" y="2688611"/>
            <a:ext cx="446488" cy="8772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19320" y="4414058"/>
            <a:ext cx="3139747" cy="1446550"/>
          </a:xfrm>
          <a:prstGeom prst="rect">
            <a:avLst/>
          </a:prstGeom>
          <a:noFill/>
          <a:ln>
            <a:solidFill>
              <a:schemeClr val="accent1"/>
            </a:solidFill>
            <a:prstDash val="dashDot"/>
          </a:ln>
        </p:spPr>
        <p:txBody>
          <a:bodyPr wrap="square" rtlCol="0">
            <a:spAutoFit/>
          </a:bodyPr>
          <a:lstStyle/>
          <a:p>
            <a:r>
              <a:rPr lang="en-US" sz="1400" dirty="0" smtClean="0"/>
              <a:t>Data/text of toast notification will be part of Separate API / Page where user can get/see all the messages or messages for all the use case and edit them.</a:t>
            </a:r>
          </a:p>
          <a:p>
            <a:endParaRPr lang="en-US" dirty="0" smtClean="0"/>
          </a:p>
        </p:txBody>
      </p:sp>
      <p:cxnSp>
        <p:nvCxnSpPr>
          <p:cNvPr id="42" name="Straight Arrow Connector 41"/>
          <p:cNvCxnSpPr/>
          <p:nvPr/>
        </p:nvCxnSpPr>
        <p:spPr>
          <a:xfrm>
            <a:off x="9615054" y="3370237"/>
            <a:ext cx="4665" cy="105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6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9381" y="123717"/>
            <a:ext cx="10374284" cy="548190"/>
          </a:xfrm>
        </p:spPr>
        <p:txBody>
          <a:bodyPr>
            <a:normAutofit/>
          </a:bodyPr>
          <a:lstStyle/>
          <a:p>
            <a:r>
              <a:rPr lang="en-US" sz="2200" b="1" dirty="0" smtClean="0"/>
              <a:t>Notification text (data) </a:t>
            </a:r>
            <a:r>
              <a:rPr lang="en-US" sz="2200" b="1" dirty="0" smtClean="0"/>
              <a:t>CMS/Control panel </a:t>
            </a:r>
            <a:endParaRPr lang="en-US" sz="2200" b="1" dirty="0"/>
          </a:p>
        </p:txBody>
      </p:sp>
      <p:sp>
        <p:nvSpPr>
          <p:cNvPr id="27" name="TextBox 26"/>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63" name="TextBox 62"/>
          <p:cNvSpPr txBox="1"/>
          <p:nvPr/>
        </p:nvSpPr>
        <p:spPr>
          <a:xfrm>
            <a:off x="485189" y="2815370"/>
            <a:ext cx="6260841" cy="369332"/>
          </a:xfrm>
          <a:prstGeom prst="rect">
            <a:avLst/>
          </a:prstGeom>
          <a:noFill/>
        </p:spPr>
        <p:txBody>
          <a:bodyPr wrap="square" rtlCol="0">
            <a:spAutoFit/>
          </a:bodyPr>
          <a:lstStyle/>
          <a:p>
            <a:r>
              <a:rPr lang="en-US" dirty="0" smtClean="0"/>
              <a:t>User case 02:  payment submission Error</a:t>
            </a:r>
          </a:p>
        </p:txBody>
      </p:sp>
      <p:sp>
        <p:nvSpPr>
          <p:cNvPr id="64" name="TextBox 63"/>
          <p:cNvSpPr txBox="1"/>
          <p:nvPr/>
        </p:nvSpPr>
        <p:spPr>
          <a:xfrm>
            <a:off x="522515" y="4123531"/>
            <a:ext cx="6260841" cy="369332"/>
          </a:xfrm>
          <a:prstGeom prst="rect">
            <a:avLst/>
          </a:prstGeom>
          <a:noFill/>
        </p:spPr>
        <p:txBody>
          <a:bodyPr wrap="square" rtlCol="0">
            <a:spAutoFit/>
          </a:bodyPr>
          <a:lstStyle/>
          <a:p>
            <a:r>
              <a:rPr lang="en-US" dirty="0" smtClean="0"/>
              <a:t>User case 03:  Validation notification</a:t>
            </a:r>
          </a:p>
        </p:txBody>
      </p:sp>
      <p:sp>
        <p:nvSpPr>
          <p:cNvPr id="65" name="TextBox 64"/>
          <p:cNvSpPr txBox="1"/>
          <p:nvPr/>
        </p:nvSpPr>
        <p:spPr>
          <a:xfrm>
            <a:off x="497634" y="5247547"/>
            <a:ext cx="6260841" cy="369332"/>
          </a:xfrm>
          <a:prstGeom prst="rect">
            <a:avLst/>
          </a:prstGeom>
          <a:noFill/>
        </p:spPr>
        <p:txBody>
          <a:bodyPr wrap="square" rtlCol="0">
            <a:spAutoFit/>
          </a:bodyPr>
          <a:lstStyle/>
          <a:p>
            <a:r>
              <a:rPr lang="en-US" dirty="0" smtClean="0"/>
              <a:t>User case 04:  general information</a:t>
            </a:r>
          </a:p>
        </p:txBody>
      </p:sp>
      <p:grpSp>
        <p:nvGrpSpPr>
          <p:cNvPr id="71" name="Group 70"/>
          <p:cNvGrpSpPr/>
          <p:nvPr/>
        </p:nvGrpSpPr>
        <p:grpSpPr>
          <a:xfrm>
            <a:off x="494520" y="1651521"/>
            <a:ext cx="6260841" cy="958570"/>
            <a:chOff x="494520" y="1856792"/>
            <a:chExt cx="6260841" cy="958570"/>
          </a:xfrm>
        </p:grpSpPr>
        <p:sp>
          <p:nvSpPr>
            <p:cNvPr id="34" name="TextBox 33"/>
            <p:cNvSpPr txBox="1"/>
            <p:nvPr/>
          </p:nvSpPr>
          <p:spPr>
            <a:xfrm>
              <a:off x="494520" y="1856792"/>
              <a:ext cx="6260841" cy="369332"/>
            </a:xfrm>
            <a:prstGeom prst="rect">
              <a:avLst/>
            </a:prstGeom>
            <a:noFill/>
          </p:spPr>
          <p:txBody>
            <a:bodyPr wrap="square" rtlCol="0">
              <a:spAutoFit/>
            </a:bodyPr>
            <a:lstStyle/>
            <a:p>
              <a:r>
                <a:rPr lang="en-US" dirty="0" smtClean="0"/>
                <a:t>User case 01:  payment submission and acceptance</a:t>
              </a:r>
            </a:p>
          </p:txBody>
        </p:sp>
        <p:sp>
          <p:nvSpPr>
            <p:cNvPr id="66" name="Rectangle 65"/>
            <p:cNvSpPr/>
            <p:nvPr/>
          </p:nvSpPr>
          <p:spPr>
            <a:xfrm>
              <a:off x="573429" y="2465452"/>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Payment has been submitted successfully for A/C no : </a:t>
              </a:r>
              <a:r>
                <a:rPr lang="en-US" sz="1000" b="1" dirty="0" smtClean="0">
                  <a:ln w="0">
                    <a:noFill/>
                  </a:ln>
                  <a:solidFill>
                    <a:schemeClr val="bg2">
                      <a:lumMod val="10000"/>
                    </a:schemeClr>
                  </a:solidFill>
                </a:rPr>
                <a:t>0000000000</a:t>
              </a:r>
              <a:r>
                <a:rPr lang="en-US" sz="1000" dirty="0" smtClean="0">
                  <a:ln w="0">
                    <a:noFill/>
                  </a:ln>
                  <a:solidFill>
                    <a:schemeClr val="bg2">
                      <a:lumMod val="10000"/>
                    </a:schemeClr>
                  </a:solidFill>
                </a:rPr>
                <a:t> !</a:t>
              </a:r>
              <a:endParaRPr lang="en-US" sz="1000" dirty="0">
                <a:ln w="0">
                  <a:noFill/>
                </a:ln>
                <a:solidFill>
                  <a:schemeClr val="bg2">
                    <a:lumMod val="10000"/>
                  </a:schemeClr>
                </a:solidFill>
              </a:endParaRPr>
            </a:p>
          </p:txBody>
        </p:sp>
        <p:sp>
          <p:nvSpPr>
            <p:cNvPr id="67" name="TextBox 66"/>
            <p:cNvSpPr txBox="1"/>
            <p:nvPr/>
          </p:nvSpPr>
          <p:spPr>
            <a:xfrm>
              <a:off x="494520" y="2221762"/>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0" name="Group 69"/>
          <p:cNvGrpSpPr/>
          <p:nvPr/>
        </p:nvGrpSpPr>
        <p:grpSpPr>
          <a:xfrm>
            <a:off x="497625" y="3260579"/>
            <a:ext cx="4795936" cy="565607"/>
            <a:chOff x="497625" y="3428526"/>
            <a:chExt cx="4795936" cy="565607"/>
          </a:xfrm>
        </p:grpSpPr>
        <p:sp>
          <p:nvSpPr>
            <p:cNvPr id="68" name="Rectangle 67"/>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Lorem Ipsum</a:t>
              </a:r>
              <a:r>
                <a:rPr lang="en-US" sz="1050" dirty="0">
                  <a:solidFill>
                    <a:schemeClr val="tx1"/>
                  </a:solidFill>
                </a:rPr>
                <a:t> is simply dummy text of the printing and typesetting industry.</a:t>
              </a:r>
              <a:endParaRPr lang="en-US" sz="500" dirty="0">
                <a:ln w="0">
                  <a:noFill/>
                </a:ln>
                <a:solidFill>
                  <a:schemeClr val="tx1"/>
                </a:solidFill>
              </a:endParaRPr>
            </a:p>
          </p:txBody>
        </p:sp>
        <p:sp>
          <p:nvSpPr>
            <p:cNvPr id="69" name="TextBox 68"/>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2" name="Group 71"/>
          <p:cNvGrpSpPr/>
          <p:nvPr/>
        </p:nvGrpSpPr>
        <p:grpSpPr>
          <a:xfrm>
            <a:off x="524643" y="4494286"/>
            <a:ext cx="4795936" cy="565607"/>
            <a:chOff x="497625" y="3428526"/>
            <a:chExt cx="4795936" cy="565607"/>
          </a:xfrm>
        </p:grpSpPr>
        <p:sp>
          <p:nvSpPr>
            <p:cNvPr id="73" name="Rectangle 72"/>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4" name="TextBox 73"/>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5" name="Group 74"/>
          <p:cNvGrpSpPr/>
          <p:nvPr/>
        </p:nvGrpSpPr>
        <p:grpSpPr>
          <a:xfrm>
            <a:off x="475858" y="5681074"/>
            <a:ext cx="4795936" cy="565607"/>
            <a:chOff x="497625" y="3428526"/>
            <a:chExt cx="4795936" cy="565607"/>
          </a:xfrm>
        </p:grpSpPr>
        <p:sp>
          <p:nvSpPr>
            <p:cNvPr id="76" name="Rectangle 75"/>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7" name="TextBox 76"/>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sp>
        <p:nvSpPr>
          <p:cNvPr id="79" name="TextBox 78"/>
          <p:cNvSpPr txBox="1"/>
          <p:nvPr/>
        </p:nvSpPr>
        <p:spPr>
          <a:xfrm>
            <a:off x="8420537" y="2923202"/>
            <a:ext cx="2099806" cy="1200329"/>
          </a:xfrm>
          <a:prstGeom prst="rect">
            <a:avLst/>
          </a:prstGeom>
          <a:solidFill>
            <a:schemeClr val="accent1">
              <a:lumMod val="20000"/>
              <a:lumOff val="80000"/>
            </a:schemeClr>
          </a:solidFill>
        </p:spPr>
        <p:txBody>
          <a:bodyPr wrap="none" rtlCol="0">
            <a:spAutoFit/>
          </a:bodyPr>
          <a:lstStyle/>
          <a:p>
            <a:endParaRPr lang="en-US" dirty="0" smtClean="0"/>
          </a:p>
          <a:p>
            <a:r>
              <a:rPr lang="en-US" dirty="0" smtClean="0"/>
              <a:t>Data or data source</a:t>
            </a:r>
            <a:br>
              <a:rPr lang="en-US" dirty="0" smtClean="0"/>
            </a:br>
            <a:r>
              <a:rPr lang="en-US" dirty="0" smtClean="0"/>
              <a:t> for notification</a:t>
            </a:r>
          </a:p>
          <a:p>
            <a:pPr marL="285750" indent="-285750">
              <a:buFont typeface="Arial" panose="020B0604020202020204" pitchFamily="34" charset="0"/>
              <a:buChar char="•"/>
            </a:pPr>
            <a:endParaRPr lang="en-US" dirty="0"/>
          </a:p>
        </p:txBody>
      </p:sp>
      <p:sp>
        <p:nvSpPr>
          <p:cNvPr id="80" name="Rectangle 79"/>
          <p:cNvSpPr/>
          <p:nvPr/>
        </p:nvSpPr>
        <p:spPr>
          <a:xfrm>
            <a:off x="260397" y="1460461"/>
            <a:ext cx="5356632" cy="5192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79" idx="1"/>
          </p:cNvCxnSpPr>
          <p:nvPr/>
        </p:nvCxnSpPr>
        <p:spPr>
          <a:xfrm flipH="1">
            <a:off x="5617029" y="3523367"/>
            <a:ext cx="2803508" cy="3039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48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Multi-tenant App Design</vt:lpstr>
      <vt:lpstr>PowerPoint Presentation</vt:lpstr>
      <vt:lpstr>PowerPoint Presentation</vt:lpstr>
      <vt:lpstr>PowerPoint Presentation</vt:lpstr>
      <vt:lpstr>Multi-tenant Patterns</vt:lpstr>
      <vt:lpstr>PowerPoint Presentation</vt:lpstr>
      <vt:lpstr>UI Component approach for Multi-tenant</vt:lpstr>
      <vt:lpstr>Notification Style/UI CMS/Control panel </vt:lpstr>
      <vt:lpstr>Notification text (data) CMS/Control panel </vt:lpstr>
    </vt:vector>
  </TitlesOfParts>
  <Company>VW Credit,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Tenant App</dc:title>
  <dc:creator>Soni, Sandeep (TMP)</dc:creator>
  <cp:lastModifiedBy>Soni, Sandeep (TMP)</cp:lastModifiedBy>
  <cp:revision>39</cp:revision>
  <dcterms:created xsi:type="dcterms:W3CDTF">2018-08-29T13:54:13Z</dcterms:created>
  <dcterms:modified xsi:type="dcterms:W3CDTF">2018-09-19T17:11:22Z</dcterms:modified>
</cp:coreProperties>
</file>