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FC56-4831-496C-8AE9-E150C117C0C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Multi-tenant</a:t>
            </a:r>
            <a:r>
              <a:rPr lang="en-US" sz="5400" dirty="0" smtClean="0"/>
              <a:t> App Design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83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853" y="352538"/>
            <a:ext cx="2041623" cy="47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With UI LAYER</a:t>
            </a:r>
            <a:endParaRPr lang="en-US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283336" y="963040"/>
            <a:ext cx="3248863" cy="13075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UI Components repository (FE REACT APP)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3335" y="3492880"/>
            <a:ext cx="3248863" cy="1307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APP with Multitenant Configuration enabled (FE RECAT APP)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44281" y="2048266"/>
            <a:ext cx="2705710" cy="12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Configuration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4281" y="3547329"/>
            <a:ext cx="2705710" cy="12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Element Configuration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44281" y="5046392"/>
            <a:ext cx="2705710" cy="12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Verbiage Configuration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93692" y="756884"/>
            <a:ext cx="3198572" cy="5843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1533" y="1157446"/>
            <a:ext cx="3124285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API Repository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8578259" y="756884"/>
            <a:ext cx="3198572" cy="5843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31616" y="1130674"/>
            <a:ext cx="2817976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editor </a:t>
            </a:r>
            <a:br>
              <a:rPr lang="en-US" dirty="0" smtClean="0"/>
            </a:br>
            <a:r>
              <a:rPr lang="en-US" dirty="0" smtClean="0"/>
              <a:t>for all configuration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824690" y="1898360"/>
            <a:ext cx="2705710" cy="450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 RECAT APP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824690" y="2443121"/>
            <a:ext cx="2705710" cy="182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97575" y="2139158"/>
            <a:ext cx="274675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STYLE | UI ELEMENT | VERBIAGE</a:t>
            </a:r>
            <a:endParaRPr lang="en-US" sz="1200" b="1" dirty="0"/>
          </a:p>
        </p:txBody>
      </p: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flipH="1">
            <a:off x="1907767" y="2270632"/>
            <a:ext cx="1" cy="122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3532198" y="2651770"/>
            <a:ext cx="1312083" cy="1494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>
            <a:off x="3532198" y="4146676"/>
            <a:ext cx="1312083" cy="415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>
            <a:off x="3532198" y="4146676"/>
            <a:ext cx="1312083" cy="15032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6" idx="1"/>
          </p:cNvCxnSpPr>
          <p:nvPr/>
        </p:nvCxnSpPr>
        <p:spPr>
          <a:xfrm>
            <a:off x="7549991" y="2651770"/>
            <a:ext cx="1274699" cy="149906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6" idx="1"/>
          </p:cNvCxnSpPr>
          <p:nvPr/>
        </p:nvCxnSpPr>
        <p:spPr>
          <a:xfrm>
            <a:off x="7549991" y="4150833"/>
            <a:ext cx="1274699" cy="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1" idx="3"/>
          </p:cNvCxnSpPr>
          <p:nvPr/>
        </p:nvCxnSpPr>
        <p:spPr>
          <a:xfrm flipH="1">
            <a:off x="7549991" y="4150834"/>
            <a:ext cx="1274699" cy="149906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" y="324197"/>
            <a:ext cx="22792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With UI-DB LAYER</a:t>
            </a:r>
            <a:endParaRPr lang="en-US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166255" y="972590"/>
            <a:ext cx="2685011" cy="118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UI Components repository (FE REACT APP)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54" y="3502430"/>
            <a:ext cx="2685011" cy="1188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APP with Multitenant Configuration enabled (FE RECAT APP)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0067" y="2053244"/>
            <a:ext cx="2236124" cy="1097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Configuration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80067" y="3552307"/>
            <a:ext cx="223612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Element Configuration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0067" y="5051370"/>
            <a:ext cx="223612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Verbiage Configuration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72247" y="972589"/>
            <a:ext cx="2643448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3641" y="1124487"/>
            <a:ext cx="258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API Repository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9733607" y="972589"/>
            <a:ext cx="2184668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782740" y="1113105"/>
            <a:ext cx="232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editor </a:t>
            </a:r>
            <a:br>
              <a:rPr lang="en-US" dirty="0" smtClean="0"/>
            </a:br>
            <a:r>
              <a:rPr lang="en-US" dirty="0" smtClean="0"/>
              <a:t>for all configuration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01923" y="2053244"/>
            <a:ext cx="1848036" cy="409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 RECAT APP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901923" y="2394066"/>
            <a:ext cx="1848036" cy="1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313" y="2103122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STYLE | UI ELEMENT | VERBIAGE</a:t>
            </a:r>
            <a:endParaRPr lang="en-US" sz="1000" b="1" dirty="0"/>
          </a:p>
        </p:txBody>
      </p: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flipH="1">
            <a:off x="1508760" y="2161310"/>
            <a:ext cx="1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2851265" y="2601884"/>
            <a:ext cx="1828802" cy="1494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>
            <a:off x="2851265" y="4096790"/>
            <a:ext cx="1828802" cy="415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>
            <a:off x="2851265" y="4096790"/>
            <a:ext cx="1828802" cy="15032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6" idx="1"/>
          </p:cNvCxnSpPr>
          <p:nvPr/>
        </p:nvCxnSpPr>
        <p:spPr>
          <a:xfrm>
            <a:off x="6916191" y="2601884"/>
            <a:ext cx="2985732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6" idx="1"/>
          </p:cNvCxnSpPr>
          <p:nvPr/>
        </p:nvCxnSpPr>
        <p:spPr>
          <a:xfrm>
            <a:off x="6916191" y="4100947"/>
            <a:ext cx="298573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1" idx="3"/>
          </p:cNvCxnSpPr>
          <p:nvPr/>
        </p:nvCxnSpPr>
        <p:spPr>
          <a:xfrm flipH="1">
            <a:off x="6916191" y="4100947"/>
            <a:ext cx="2985732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769204" y="972589"/>
            <a:ext cx="1438102" cy="53118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Collection for each Tenant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9" idx="3"/>
            <a:endCxn id="6" idx="1"/>
          </p:cNvCxnSpPr>
          <p:nvPr/>
        </p:nvCxnSpPr>
        <p:spPr>
          <a:xfrm>
            <a:off x="6916191" y="2601884"/>
            <a:ext cx="853013" cy="102662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6" idx="1"/>
          </p:cNvCxnSpPr>
          <p:nvPr/>
        </p:nvCxnSpPr>
        <p:spPr>
          <a:xfrm flipV="1">
            <a:off x="6916191" y="3628506"/>
            <a:ext cx="853013" cy="47244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6" idx="1"/>
          </p:cNvCxnSpPr>
          <p:nvPr/>
        </p:nvCxnSpPr>
        <p:spPr>
          <a:xfrm flipV="1">
            <a:off x="6916191" y="3628506"/>
            <a:ext cx="853013" cy="197150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" y="324197"/>
            <a:ext cx="3114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With </a:t>
            </a:r>
            <a:r>
              <a:rPr lang="en-US" sz="2200" b="1" dirty="0" smtClean="0"/>
              <a:t>UI-DB-Media </a:t>
            </a:r>
            <a:r>
              <a:rPr lang="en-US" sz="2200" b="1" dirty="0" smtClean="0"/>
              <a:t>LAYER</a:t>
            </a:r>
            <a:endParaRPr lang="en-US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166255" y="1641006"/>
            <a:ext cx="2685011" cy="982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UI Components repository (FE REACT APP)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54" y="4170846"/>
            <a:ext cx="2685011" cy="982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APP with Multitenant Configuration enabled (FE RECAT APP)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0067" y="2713726"/>
            <a:ext cx="2236124" cy="906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Configuration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80067" y="4212789"/>
            <a:ext cx="2236124" cy="90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Element Configuration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0067" y="5711852"/>
            <a:ext cx="2236124" cy="90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Verbiage Configuration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72247" y="1998797"/>
            <a:ext cx="2643448" cy="471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3641" y="1694190"/>
            <a:ext cx="2582054" cy="279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API Repository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9733607" y="1998797"/>
            <a:ext cx="2184668" cy="471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782740" y="1684576"/>
            <a:ext cx="2328905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editor </a:t>
            </a:r>
            <a:br>
              <a:rPr lang="en-US" dirty="0" smtClean="0"/>
            </a:br>
            <a:r>
              <a:rPr lang="en-US" dirty="0" smtClean="0"/>
              <a:t>for all configuration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01923" y="2973894"/>
            <a:ext cx="1848036" cy="338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 RECAT APP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901923" y="2960772"/>
            <a:ext cx="1848036" cy="137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313" y="2689751"/>
            <a:ext cx="1917513" cy="20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STYLE | UI ELEMENT | VERBIAGE</a:t>
            </a:r>
            <a:endParaRPr lang="en-US" sz="1000" b="1" dirty="0"/>
          </a:p>
        </p:txBody>
      </p: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flipH="1">
            <a:off x="1508760" y="2842951"/>
            <a:ext cx="1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2851265" y="3296870"/>
            <a:ext cx="1828802" cy="123546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>
            <a:off x="2851265" y="4662414"/>
            <a:ext cx="1828802" cy="343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>
            <a:off x="2851265" y="4792498"/>
            <a:ext cx="1828802" cy="124233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6" idx="1"/>
          </p:cNvCxnSpPr>
          <p:nvPr/>
        </p:nvCxnSpPr>
        <p:spPr>
          <a:xfrm>
            <a:off x="6916191" y="3297231"/>
            <a:ext cx="2985732" cy="123889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6" idx="1"/>
          </p:cNvCxnSpPr>
          <p:nvPr/>
        </p:nvCxnSpPr>
        <p:spPr>
          <a:xfrm>
            <a:off x="6916191" y="4666210"/>
            <a:ext cx="298573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1" idx="3"/>
          </p:cNvCxnSpPr>
          <p:nvPr/>
        </p:nvCxnSpPr>
        <p:spPr>
          <a:xfrm flipH="1">
            <a:off x="6916191" y="4796294"/>
            <a:ext cx="2985732" cy="123889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769204" y="1998797"/>
            <a:ext cx="1438102" cy="438994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Collection for each Tenant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9" idx="3"/>
            <a:endCxn id="6" idx="1"/>
          </p:cNvCxnSpPr>
          <p:nvPr/>
        </p:nvCxnSpPr>
        <p:spPr>
          <a:xfrm>
            <a:off x="6916191" y="3256234"/>
            <a:ext cx="853013" cy="84844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6" idx="1"/>
          </p:cNvCxnSpPr>
          <p:nvPr/>
        </p:nvCxnSpPr>
        <p:spPr>
          <a:xfrm flipV="1">
            <a:off x="6916191" y="4234766"/>
            <a:ext cx="853013" cy="39044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6" idx="1"/>
          </p:cNvCxnSpPr>
          <p:nvPr/>
        </p:nvCxnSpPr>
        <p:spPr>
          <a:xfrm flipV="1">
            <a:off x="6916191" y="4364850"/>
            <a:ext cx="853013" cy="162934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Image result for cloud to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76" y="51992"/>
            <a:ext cx="2053330" cy="150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31259" y="947652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All static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1259" y="67389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Media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6916191" y="1338351"/>
            <a:ext cx="914398" cy="182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</p:cNvCxnSpPr>
          <p:nvPr/>
        </p:nvCxnSpPr>
        <p:spPr>
          <a:xfrm flipV="1">
            <a:off x="6916191" y="1338349"/>
            <a:ext cx="1180405" cy="3327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</p:cNvCxnSpPr>
          <p:nvPr/>
        </p:nvCxnSpPr>
        <p:spPr>
          <a:xfrm flipV="1">
            <a:off x="6916191" y="1338349"/>
            <a:ext cx="1438100" cy="4826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Multi-tenant Patterns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Multi-tenancy </a:t>
            </a:r>
            <a:r>
              <a:rPr lang="en-US" dirty="0"/>
              <a:t>implementations aren’t a binary concept, but rather a continuum of solutions depending on requirements. The continuum looks something like:</a:t>
            </a:r>
          </a:p>
          <a:p>
            <a:r>
              <a:rPr lang="en-US" dirty="0"/>
              <a:t>An application backend per-tenant (webserver, database)</a:t>
            </a:r>
          </a:p>
          <a:p>
            <a:r>
              <a:rPr lang="en-US" dirty="0"/>
              <a:t>A single webserver served by databases per-tenant</a:t>
            </a:r>
          </a:p>
          <a:p>
            <a:r>
              <a:rPr lang="en-US" dirty="0"/>
              <a:t>A single webserver with a single database, served by database specific separation mechanisms (e.g. </a:t>
            </a:r>
            <a:r>
              <a:rPr lang="en-US" dirty="0" err="1"/>
              <a:t>Postgres</a:t>
            </a:r>
            <a:r>
              <a:rPr lang="en-US" dirty="0"/>
              <a:t> schemas)</a:t>
            </a:r>
          </a:p>
          <a:p>
            <a:r>
              <a:rPr lang="en-US" dirty="0"/>
              <a:t>A single webserver with a single database, with tenant data separated into their own tables</a:t>
            </a:r>
          </a:p>
          <a:p>
            <a:r>
              <a:rPr lang="en-US" dirty="0"/>
              <a:t>A single webserver with a single database, with shared tables mixing all tenant </a:t>
            </a:r>
            <a:r>
              <a:rPr lang="en-US" dirty="0" smtClean="0"/>
              <a:t>data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Each of these solutions has trade-offs in terms of:</a:t>
            </a:r>
          </a:p>
          <a:p>
            <a:r>
              <a:rPr lang="en-US" dirty="0"/>
              <a:t>Data isolation and security</a:t>
            </a:r>
          </a:p>
          <a:p>
            <a:r>
              <a:rPr lang="en-US" dirty="0"/>
              <a:t>Infrastructure costs and scalability</a:t>
            </a:r>
          </a:p>
          <a:p>
            <a:r>
              <a:rPr lang="en-US" dirty="0"/>
              <a:t>Development complexity</a:t>
            </a:r>
          </a:p>
          <a:p>
            <a:r>
              <a:rPr lang="en-US" dirty="0"/>
              <a:t>Difficulty of onboarding new tenants</a:t>
            </a:r>
          </a:p>
          <a:p>
            <a:r>
              <a:rPr lang="en-US" dirty="0"/>
              <a:t>Difficulty of modifying data structures for existing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" y="96608"/>
            <a:ext cx="5205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Multi-Tenancy with </a:t>
            </a:r>
            <a:r>
              <a:rPr lang="en-US" sz="2200" b="1" dirty="0" smtClean="0"/>
              <a:t>Logical data separation</a:t>
            </a:r>
            <a:endParaRPr lang="en-US" sz="2200" b="1" dirty="0"/>
          </a:p>
        </p:txBody>
      </p:sp>
      <p:pic>
        <p:nvPicPr>
          <p:cNvPr id="2050" name="Picture 2" descr="https://cdn-images-1.medium.com/max/800/1*NTehiHXVkNmpb98cMks3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05" y="546041"/>
            <a:ext cx="479107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9511"/>
            <a:ext cx="10515600" cy="13255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Notification CMS/Control panel </a:t>
            </a: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6" y="3415516"/>
            <a:ext cx="5819048" cy="32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9" y="1232230"/>
            <a:ext cx="5838095" cy="8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8956" y="934014"/>
            <a:ext cx="3177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Notification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30038" y="2207649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red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34" y="1961368"/>
            <a:ext cx="980903" cy="140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200" dirty="0" smtClean="0"/>
              <a:t>Background:</a:t>
            </a:r>
          </a:p>
          <a:p>
            <a:pPr>
              <a:lnSpc>
                <a:spcPct val="250000"/>
              </a:lnSpc>
            </a:pPr>
            <a:r>
              <a:rPr lang="en-US" sz="1200" dirty="0" smtClean="0"/>
              <a:t>Border:</a:t>
            </a:r>
          </a:p>
          <a:p>
            <a:pPr>
              <a:lnSpc>
                <a:spcPct val="250000"/>
              </a:lnSpc>
            </a:pPr>
            <a:r>
              <a:rPr lang="en-US" sz="1200" dirty="0" smtClean="0"/>
              <a:t>Font: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74705" y="2207648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Abc.png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373" y="2207648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yes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0038" y="2703498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Light blue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4705" y="2702831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1px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31264" y="2702830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0px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2807" y="3121912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white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7474" y="3121245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12px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4033" y="3121244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Bold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6994" y="2017077"/>
            <a:ext cx="461986" cy="16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Color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98288" y="2003522"/>
            <a:ext cx="505267" cy="184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21446" y="2011834"/>
            <a:ext cx="503052" cy="184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Repeat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31449" y="2510297"/>
            <a:ext cx="461986" cy="16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Color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92743" y="2496742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Width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332527" y="2505054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Radius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25905" y="2945327"/>
            <a:ext cx="461986" cy="16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Color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7199" y="2931772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Size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326983" y="294008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Style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92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Multi-tenant App Design</vt:lpstr>
      <vt:lpstr>PowerPoint Presentation</vt:lpstr>
      <vt:lpstr>PowerPoint Presentation</vt:lpstr>
      <vt:lpstr>PowerPoint Presentation</vt:lpstr>
      <vt:lpstr>Multi-tenant Patterns</vt:lpstr>
      <vt:lpstr>PowerPoint Presentation</vt:lpstr>
      <vt:lpstr>Notification CMS/Control panel </vt:lpstr>
    </vt:vector>
  </TitlesOfParts>
  <Company>VW Credit,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Tenant App</dc:title>
  <dc:creator>Soni, Sandeep (TMP)</dc:creator>
  <cp:lastModifiedBy>Soni, Sandeep (TMP)</cp:lastModifiedBy>
  <cp:revision>24</cp:revision>
  <dcterms:created xsi:type="dcterms:W3CDTF">2018-08-29T13:54:13Z</dcterms:created>
  <dcterms:modified xsi:type="dcterms:W3CDTF">2018-09-14T18:33:16Z</dcterms:modified>
</cp:coreProperties>
</file>