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57" r:id="rId3"/>
    <p:sldId id="258" r:id="rId4"/>
    <p:sldId id="259" r:id="rId5"/>
    <p:sldId id="312" r:id="rId6"/>
    <p:sldId id="317" r:id="rId7"/>
    <p:sldId id="311" r:id="rId8"/>
    <p:sldId id="261" r:id="rId9"/>
    <p:sldId id="316" r:id="rId10"/>
    <p:sldId id="313" r:id="rId11"/>
    <p:sldId id="314" r:id="rId12"/>
    <p:sldId id="262" r:id="rId13"/>
    <p:sldId id="263" r:id="rId14"/>
    <p:sldId id="315"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Vidalok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BA21AB-52B3-41E0-8CD3-81F815BD8FE3}">
  <a:tblStyle styleId="{CEBA21AB-52B3-41E0-8CD3-81F815BD8F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1" d="100"/>
          <a:sy n="101" d="100"/>
        </p:scale>
        <p:origin x="88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51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23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95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03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43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70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93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59" r:id="rId6"/>
    <p:sldLayoutId id="2147483660" r:id="rId7"/>
    <p:sldLayoutId id="2147483661"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ore.ac.uk/download/pdf/47139441.pdf" TargetMode="External"/><Relationship Id="rId3" Type="http://schemas.openxmlformats.org/officeDocument/2006/relationships/hyperlink" Target="https://arxiv.org/abs/1512.02325" TargetMode="External"/><Relationship Id="rId7" Type="http://schemas.openxmlformats.org/officeDocument/2006/relationships/hyperlink" Target="https://arxiv.org/abs/1704.04861"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towardsdatascience.com/review-ssd-single-shot-detector-object-detection-851a94607d11" TargetMode="External"/><Relationship Id="rId5" Type="http://schemas.openxmlformats.org/officeDocument/2006/relationships/hyperlink" Target="https://www.ijert.org/real-time-crowd-counting-using-opencv" TargetMode="External"/><Relationship Id="rId4" Type="http://schemas.openxmlformats.org/officeDocument/2006/relationships/hyperlink" Target="https://betterprogramming.pub/using-python-pandas-with-excel-d5082102ca27"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667348" y="841284"/>
            <a:ext cx="7809301" cy="2173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t>Counting Crowds in Real Time using OpenCV</a:t>
            </a:r>
            <a:endParaRPr sz="5400" dirty="0"/>
          </a:p>
        </p:txBody>
      </p:sp>
      <p:sp>
        <p:nvSpPr>
          <p:cNvPr id="250" name="Google Shape;250;p36"/>
          <p:cNvSpPr txBox="1">
            <a:spLocks noGrp="1"/>
          </p:cNvSpPr>
          <p:nvPr>
            <p:ph type="subTitle" idx="1"/>
          </p:nvPr>
        </p:nvSpPr>
        <p:spPr>
          <a:xfrm>
            <a:off x="1039949" y="3632863"/>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Group Number :  29</a:t>
            </a:r>
            <a:endParaRPr b="1" dirty="0"/>
          </a:p>
        </p:txBody>
      </p:sp>
      <p:sp>
        <p:nvSpPr>
          <p:cNvPr id="4" name="Google Shape;250;p36">
            <a:extLst>
              <a:ext uri="{FF2B5EF4-FFF2-40B4-BE49-F238E27FC236}">
                <a16:creationId xmlns:a16="http://schemas.microsoft.com/office/drawing/2014/main" id="{B6BC0851-FB9B-4EEB-976C-A848932475A8}"/>
              </a:ext>
            </a:extLst>
          </p:cNvPr>
          <p:cNvSpPr txBox="1">
            <a:spLocks/>
          </p:cNvSpPr>
          <p:nvPr/>
        </p:nvSpPr>
        <p:spPr>
          <a:xfrm>
            <a:off x="1039949" y="4128293"/>
            <a:ext cx="7064100" cy="44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r>
              <a:rPr lang="en-IN" dirty="0"/>
              <a:t>Sai Sandeep Manne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9" name="Picture 8">
            <a:extLst>
              <a:ext uri="{FF2B5EF4-FFF2-40B4-BE49-F238E27FC236}">
                <a16:creationId xmlns:a16="http://schemas.microsoft.com/office/drawing/2014/main" id="{52649E47-20A0-4B47-850A-D1A8F5B36873}"/>
              </a:ext>
            </a:extLst>
          </p:cNvPr>
          <p:cNvPicPr>
            <a:picLocks noChangeAspect="1"/>
          </p:cNvPicPr>
          <p:nvPr/>
        </p:nvPicPr>
        <p:blipFill>
          <a:blip r:embed="rId3"/>
          <a:stretch>
            <a:fillRect/>
          </a:stretch>
        </p:blipFill>
        <p:spPr>
          <a:xfrm>
            <a:off x="284235" y="1683221"/>
            <a:ext cx="4170233" cy="2320005"/>
          </a:xfrm>
          <a:prstGeom prst="rect">
            <a:avLst/>
          </a:prstGeom>
        </p:spPr>
      </p:pic>
      <p:pic>
        <p:nvPicPr>
          <p:cNvPr id="11" name="Picture 10">
            <a:extLst>
              <a:ext uri="{FF2B5EF4-FFF2-40B4-BE49-F238E27FC236}">
                <a16:creationId xmlns:a16="http://schemas.microsoft.com/office/drawing/2014/main" id="{1621E4AF-DA72-457E-9EC0-23764E7B7622}"/>
              </a:ext>
            </a:extLst>
          </p:cNvPr>
          <p:cNvPicPr>
            <a:picLocks noChangeAspect="1"/>
          </p:cNvPicPr>
          <p:nvPr/>
        </p:nvPicPr>
        <p:blipFill>
          <a:blip r:embed="rId4"/>
          <a:stretch>
            <a:fillRect/>
          </a:stretch>
        </p:blipFill>
        <p:spPr>
          <a:xfrm>
            <a:off x="5231478" y="1618985"/>
            <a:ext cx="3394020" cy="2448475"/>
          </a:xfrm>
          <a:prstGeom prst="rect">
            <a:avLst/>
          </a:prstGeom>
        </p:spPr>
      </p:pic>
      <p:sp>
        <p:nvSpPr>
          <p:cNvPr id="14" name="Google Shape;261;p38">
            <a:extLst>
              <a:ext uri="{FF2B5EF4-FFF2-40B4-BE49-F238E27FC236}">
                <a16:creationId xmlns:a16="http://schemas.microsoft.com/office/drawing/2014/main" id="{97D7EB18-705D-4575-90D3-E4CBC05D4830}"/>
              </a:ext>
            </a:extLst>
          </p:cNvPr>
          <p:cNvSpPr txBox="1">
            <a:spLocks noGrp="1"/>
          </p:cNvSpPr>
          <p:nvPr>
            <p:ph type="title"/>
          </p:nvPr>
        </p:nvSpPr>
        <p:spPr>
          <a:xfrm>
            <a:off x="90683" y="311472"/>
            <a:ext cx="89550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Vidaloka" panose="020B0604020202020204" charset="0"/>
                <a:ea typeface="Lato" panose="020F0502020204030203" pitchFamily="34" charset="0"/>
                <a:cs typeface="Lato" panose="020F0502020204030203" pitchFamily="34" charset="0"/>
              </a:rPr>
              <a:t> RESULTS</a:t>
            </a:r>
            <a:endParaRPr sz="3000" dirty="0">
              <a:latin typeface="Vidaloka" panose="020B060402020202020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50134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14" name="Google Shape;261;p38">
            <a:extLst>
              <a:ext uri="{FF2B5EF4-FFF2-40B4-BE49-F238E27FC236}">
                <a16:creationId xmlns:a16="http://schemas.microsoft.com/office/drawing/2014/main" id="{97D7EB18-705D-4575-90D3-E4CBC05D4830}"/>
              </a:ext>
            </a:extLst>
          </p:cNvPr>
          <p:cNvSpPr txBox="1">
            <a:spLocks noGrp="1"/>
          </p:cNvSpPr>
          <p:nvPr>
            <p:ph type="title"/>
          </p:nvPr>
        </p:nvSpPr>
        <p:spPr>
          <a:xfrm>
            <a:off x="90683" y="311472"/>
            <a:ext cx="89550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Vidaloka" panose="020B0604020202020204" charset="0"/>
                <a:ea typeface="Lato" panose="020F0502020204030203" pitchFamily="34" charset="0"/>
                <a:cs typeface="Lato" panose="020F0502020204030203" pitchFamily="34" charset="0"/>
              </a:rPr>
              <a:t> RESULTS</a:t>
            </a:r>
            <a:endParaRPr sz="3000" dirty="0">
              <a:latin typeface="Vidaloka" panose="020B060402020202020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8C3031E5-B892-4D02-BEE4-CA3FAD0D5634}"/>
              </a:ext>
            </a:extLst>
          </p:cNvPr>
          <p:cNvPicPr>
            <a:picLocks noChangeAspect="1"/>
          </p:cNvPicPr>
          <p:nvPr/>
        </p:nvPicPr>
        <p:blipFill>
          <a:blip r:embed="rId3"/>
          <a:stretch>
            <a:fillRect/>
          </a:stretch>
        </p:blipFill>
        <p:spPr>
          <a:xfrm>
            <a:off x="2139197" y="1062537"/>
            <a:ext cx="4858048" cy="2827951"/>
          </a:xfrm>
          <a:prstGeom prst="rect">
            <a:avLst/>
          </a:prstGeom>
        </p:spPr>
      </p:pic>
      <p:sp>
        <p:nvSpPr>
          <p:cNvPr id="4" name="TextBox 3">
            <a:extLst>
              <a:ext uri="{FF2B5EF4-FFF2-40B4-BE49-F238E27FC236}">
                <a16:creationId xmlns:a16="http://schemas.microsoft.com/office/drawing/2014/main" id="{D7A05387-A1E2-4061-B97D-5F33130AA761}"/>
              </a:ext>
            </a:extLst>
          </p:cNvPr>
          <p:cNvSpPr txBox="1"/>
          <p:nvPr/>
        </p:nvSpPr>
        <p:spPr>
          <a:xfrm>
            <a:off x="1" y="4068853"/>
            <a:ext cx="9144000" cy="307777"/>
          </a:xfrm>
          <a:prstGeom prst="rect">
            <a:avLst/>
          </a:prstGeom>
          <a:noFill/>
        </p:spPr>
        <p:txBody>
          <a:bodyPr wrap="square" rtlCol="0">
            <a:spAutoFit/>
          </a:bodyPr>
          <a:lstStyle/>
          <a:p>
            <a:pPr algn="ctr"/>
            <a:r>
              <a:rPr lang="en-IN" dirty="0"/>
              <a:t>FPS and Elapsed time</a:t>
            </a:r>
          </a:p>
        </p:txBody>
      </p:sp>
    </p:spTree>
    <p:extLst>
      <p:ext uri="{BB962C8B-B14F-4D97-AF65-F5344CB8AC3E}">
        <p14:creationId xmlns:p14="http://schemas.microsoft.com/office/powerpoint/2010/main" val="36102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151140" y="367539"/>
            <a:ext cx="8856834"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PLAN FOR COMPLETION</a:t>
            </a:r>
            <a:endParaRPr sz="3000" dirty="0"/>
          </a:p>
        </p:txBody>
      </p:sp>
      <p:sp>
        <p:nvSpPr>
          <p:cNvPr id="6" name="TextBox 5">
            <a:extLst>
              <a:ext uri="{FF2B5EF4-FFF2-40B4-BE49-F238E27FC236}">
                <a16:creationId xmlns:a16="http://schemas.microsoft.com/office/drawing/2014/main" id="{67BFA136-0E85-4AA6-8C32-18A7617A092F}"/>
              </a:ext>
            </a:extLst>
          </p:cNvPr>
          <p:cNvSpPr txBox="1"/>
          <p:nvPr/>
        </p:nvSpPr>
        <p:spPr>
          <a:xfrm>
            <a:off x="234268" y="1367821"/>
            <a:ext cx="7473897" cy="1277273"/>
          </a:xfrm>
          <a:prstGeom prst="rect">
            <a:avLst/>
          </a:prstGeom>
          <a:noFill/>
        </p:spPr>
        <p:txBody>
          <a:bodyPr wrap="square" rtlCol="0">
            <a:spAutoFit/>
          </a:bodyPr>
          <a:lstStyle/>
          <a:p>
            <a:pPr>
              <a:lnSpc>
                <a:spcPct val="150000"/>
              </a:lnSpc>
            </a:pPr>
            <a:r>
              <a:rPr lang="en-IN" dirty="0">
                <a:latin typeface="Lato" panose="020F0502020204030203" pitchFamily="34" charset="0"/>
                <a:ea typeface="Lato" panose="020F0502020204030203" pitchFamily="34" charset="0"/>
                <a:cs typeface="Lato" panose="020F0502020204030203" pitchFamily="34" charset="0"/>
              </a:rPr>
              <a:t>             </a:t>
            </a:r>
          </a:p>
          <a:p>
            <a:pPr marL="171450" indent="-171450">
              <a:lnSpc>
                <a:spcPct val="150000"/>
              </a:lnSpc>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Enhancing the created model  </a:t>
            </a:r>
          </a:p>
          <a:p>
            <a:pPr marL="171450" indent="-171450">
              <a:lnSpc>
                <a:spcPct val="150000"/>
              </a:lnSpc>
              <a:buFont typeface="Arial" panose="020B0604020202020204" pitchFamily="34" charset="0"/>
              <a:buChar char="•"/>
            </a:pPr>
            <a:r>
              <a:rPr lang="en-IN" dirty="0">
                <a:latin typeface="Lato" panose="020F0502020204030203" pitchFamily="34" charset="0"/>
                <a:ea typeface="Lato" panose="020F0502020204030203" pitchFamily="34" charset="0"/>
                <a:cs typeface="Lato" panose="020F0502020204030203" pitchFamily="34" charset="0"/>
              </a:rPr>
              <a:t>Addition of Additional Features to the model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158698" y="445025"/>
            <a:ext cx="82720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
        <p:nvSpPr>
          <p:cNvPr id="2" name="TextBox 1">
            <a:extLst>
              <a:ext uri="{FF2B5EF4-FFF2-40B4-BE49-F238E27FC236}">
                <a16:creationId xmlns:a16="http://schemas.microsoft.com/office/drawing/2014/main" id="{766803DC-A37D-46DE-958C-ACF2391C459B}"/>
              </a:ext>
            </a:extLst>
          </p:cNvPr>
          <p:cNvSpPr txBox="1"/>
          <p:nvPr/>
        </p:nvSpPr>
        <p:spPr>
          <a:xfrm>
            <a:off x="226711" y="1511405"/>
            <a:ext cx="8690578" cy="2677656"/>
          </a:xfrm>
          <a:prstGeom prst="rect">
            <a:avLst/>
          </a:prstGeom>
          <a:noFill/>
        </p:spPr>
        <p:txBody>
          <a:bodyPr wrap="square" rtlCol="0">
            <a:spAutoFit/>
          </a:bodyPr>
          <a:lstStyle/>
          <a:p>
            <a:r>
              <a:rPr lang="en-IN" dirty="0">
                <a:hlinkClick r:id="rId3"/>
              </a:rPr>
              <a:t>https://arxiv.org/abs/1512.02325</a:t>
            </a:r>
            <a:endParaRPr lang="en-IN" dirty="0"/>
          </a:p>
          <a:p>
            <a:endParaRPr lang="en-IN" dirty="0"/>
          </a:p>
          <a:p>
            <a:r>
              <a:rPr lang="en-IN" dirty="0">
                <a:hlinkClick r:id="rId4"/>
              </a:rPr>
              <a:t>https://betterprogramming.pub/using-python-pandas-with-excel-d5082102ca27</a:t>
            </a:r>
            <a:endParaRPr lang="en-IN" dirty="0"/>
          </a:p>
          <a:p>
            <a:endParaRPr lang="en-IN" dirty="0"/>
          </a:p>
          <a:p>
            <a:r>
              <a:rPr lang="en-IN" dirty="0">
                <a:hlinkClick r:id="rId5"/>
              </a:rPr>
              <a:t>https://www.ijert.org/real-time-crowd-counting-using-opencv</a:t>
            </a:r>
            <a:endParaRPr lang="en-IN" dirty="0"/>
          </a:p>
          <a:p>
            <a:endParaRPr lang="en-IN" dirty="0"/>
          </a:p>
          <a:p>
            <a:r>
              <a:rPr lang="en-IN" dirty="0">
                <a:hlinkClick r:id="rId6"/>
              </a:rPr>
              <a:t>https://towardsdatascience.com/review-ssd-single-shot-detector-object-detection-851a94607d11</a:t>
            </a:r>
            <a:endParaRPr lang="en-IN" dirty="0"/>
          </a:p>
          <a:p>
            <a:endParaRPr lang="en-IN" dirty="0"/>
          </a:p>
          <a:p>
            <a:r>
              <a:rPr lang="en-IN" dirty="0">
                <a:hlinkClick r:id="rId7"/>
              </a:rPr>
              <a:t>https://arxiv.org/abs/1704.04861</a:t>
            </a:r>
            <a:endParaRPr lang="en-IN" dirty="0"/>
          </a:p>
          <a:p>
            <a:endParaRPr lang="en-IN" dirty="0"/>
          </a:p>
          <a:p>
            <a:r>
              <a:rPr lang="en-IN" dirty="0">
                <a:hlinkClick r:id="rId8"/>
              </a:rPr>
              <a:t>https://core.ac.uk/download/pdf/47139441.pdf</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143583" y="2143440"/>
            <a:ext cx="8856834"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THANK YOU</a:t>
            </a:r>
            <a:endParaRPr sz="3000" dirty="0"/>
          </a:p>
        </p:txBody>
      </p:sp>
    </p:spTree>
    <p:extLst>
      <p:ext uri="{BB962C8B-B14F-4D97-AF65-F5344CB8AC3E}">
        <p14:creationId xmlns:p14="http://schemas.microsoft.com/office/powerpoint/2010/main" val="224712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136026" y="445025"/>
            <a:ext cx="889461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56" name="Google Shape;256;p37"/>
          <p:cNvSpPr txBox="1">
            <a:spLocks noGrp="1"/>
          </p:cNvSpPr>
          <p:nvPr>
            <p:ph type="body" idx="1"/>
          </p:nvPr>
        </p:nvSpPr>
        <p:spPr>
          <a:xfrm>
            <a:off x="136026" y="1446023"/>
            <a:ext cx="8735921" cy="3295800"/>
          </a:xfrm>
          <a:prstGeom prst="rect">
            <a:avLst/>
          </a:prstGeom>
        </p:spPr>
        <p:txBody>
          <a:bodyPr spcFirstLastPara="1" wrap="square" lIns="91425" tIns="91425" rIns="91425" bIns="91425" anchor="t" anchorCtr="0">
            <a:noAutofit/>
          </a:bodyPr>
          <a:lstStyle/>
          <a:p>
            <a:pPr marL="171450" indent="-171450" algn="just">
              <a:buSzPts val="1100"/>
            </a:pPr>
            <a:r>
              <a:rPr lang="en-US" sz="1200" dirty="0">
                <a:latin typeface="Lato" panose="020F0502020204030203" pitchFamily="34" charset="0"/>
                <a:ea typeface="Lato" panose="020F0502020204030203" pitchFamily="34" charset="0"/>
                <a:cs typeface="Lato" panose="020F0502020204030203" pitchFamily="34" charset="0"/>
              </a:rPr>
              <a:t>People's behavior must be observed, tracked, especially in public areas such as malls and stadiums, where the safety of the public and security are of paramount importance. </a:t>
            </a:r>
          </a:p>
          <a:p>
            <a:pPr marL="0" lvl="0" indent="0" algn="just" rtl="0">
              <a:spcBef>
                <a:spcPts val="0"/>
              </a:spcBef>
              <a:spcAft>
                <a:spcPts val="0"/>
              </a:spcAft>
              <a:buClr>
                <a:schemeClr val="dk1"/>
              </a:buClr>
              <a:buSzPts val="1100"/>
              <a:buFont typeface="Arial"/>
              <a:buNone/>
            </a:pPr>
            <a:endParaRPr lang="en-US" sz="1200" dirty="0">
              <a:latin typeface="Lato" panose="020F0502020204030203" pitchFamily="34" charset="0"/>
              <a:ea typeface="Lato" panose="020F0502020204030203" pitchFamily="34" charset="0"/>
              <a:cs typeface="Lato" panose="020F0502020204030203" pitchFamily="34" charset="0"/>
            </a:endParaRPr>
          </a:p>
          <a:p>
            <a:pPr marL="171450" indent="-171450" algn="just">
              <a:buSzPts val="1100"/>
            </a:pPr>
            <a:r>
              <a:rPr lang="en-US" sz="1200" dirty="0">
                <a:latin typeface="Lato" panose="020F0502020204030203" pitchFamily="34" charset="0"/>
                <a:ea typeface="Lato" panose="020F0502020204030203" pitchFamily="34" charset="0"/>
                <a:cs typeface="Lato" panose="020F0502020204030203" pitchFamily="34" charset="0"/>
              </a:rPr>
              <a:t>With vast crowds, it is hard for a human monitoring operator to accurately observe the crowds’ behavior. As a result, crowd management systems that can count people are being developed with the goal of assisting these human surveillance operators. Counting people on the street or at entrances to venues is useful for security, tracking, and marketing.</a:t>
            </a:r>
          </a:p>
          <a:p>
            <a:pPr marL="0" lvl="0" indent="0" algn="just" rtl="0">
              <a:spcBef>
                <a:spcPts val="0"/>
              </a:spcBef>
              <a:spcAft>
                <a:spcPts val="0"/>
              </a:spcAft>
              <a:buClr>
                <a:schemeClr val="dk1"/>
              </a:buClr>
              <a:buSzPts val="1100"/>
              <a:buFont typeface="Arial"/>
              <a:buNone/>
            </a:pPr>
            <a:endParaRPr lang="en-US" sz="1200" dirty="0">
              <a:latin typeface="Lato" panose="020F0502020204030203" pitchFamily="34" charset="0"/>
              <a:ea typeface="Lato" panose="020F0502020204030203" pitchFamily="34" charset="0"/>
              <a:cs typeface="Lato" panose="020F0502020204030203" pitchFamily="34" charset="0"/>
            </a:endParaRPr>
          </a:p>
          <a:p>
            <a:pPr marL="171450" indent="-171450" algn="just">
              <a:buSzPts val="1100"/>
            </a:pPr>
            <a:r>
              <a:rPr lang="en-US" sz="1200" dirty="0">
                <a:latin typeface="Lato" panose="020F0502020204030203" pitchFamily="34" charset="0"/>
                <a:ea typeface="Lato" panose="020F0502020204030203" pitchFamily="34" charset="0"/>
                <a:cs typeface="Lato" panose="020F0502020204030203" pitchFamily="34" charset="0"/>
              </a:rPr>
              <a:t>Over the last few years, the use of cameras and digitizers for various reasons has increased dramatically. In the past, CCTV surveillance systems required a human operator to monitor the camera's input. The development of an automatic person’s counter to aid in the action has become a need.</a:t>
            </a:r>
          </a:p>
          <a:p>
            <a:pPr marL="0" lvl="0" indent="0" algn="just" rtl="0">
              <a:spcBef>
                <a:spcPts val="0"/>
              </a:spcBef>
              <a:spcAft>
                <a:spcPts val="0"/>
              </a:spcAft>
              <a:buClr>
                <a:schemeClr val="dk1"/>
              </a:buClr>
              <a:buSzPts val="1100"/>
              <a:buFont typeface="Arial"/>
              <a:buNone/>
            </a:pPr>
            <a:endParaRPr lang="en-US" sz="1200" dirty="0">
              <a:latin typeface="Lato" panose="020F0502020204030203" pitchFamily="34" charset="0"/>
              <a:ea typeface="Lato" panose="020F0502020204030203" pitchFamily="34" charset="0"/>
              <a:cs typeface="Lato" panose="020F0502020204030203" pitchFamily="34" charset="0"/>
            </a:endParaRPr>
          </a:p>
          <a:p>
            <a:pPr marL="171450" indent="-171450" algn="just">
              <a:buSzPts val="1100"/>
            </a:pPr>
            <a:r>
              <a:rPr lang="en-US" sz="1200" dirty="0">
                <a:latin typeface="Lato" panose="020F0502020204030203" pitchFamily="34" charset="0"/>
                <a:ea typeface="Lato" panose="020F0502020204030203" pitchFamily="34" charset="0"/>
                <a:cs typeface="Lato" panose="020F0502020204030203" pitchFamily="34" charset="0"/>
              </a:rPr>
              <a:t>I'll use both OpenCV and </a:t>
            </a:r>
            <a:r>
              <a:rPr lang="en-US" sz="1200" dirty="0" err="1">
                <a:latin typeface="Lato" panose="020F0502020204030203" pitchFamily="34" charset="0"/>
                <a:ea typeface="Lato" panose="020F0502020204030203" pitchFamily="34" charset="0"/>
                <a:cs typeface="Lato" panose="020F0502020204030203" pitchFamily="34" charset="0"/>
              </a:rPr>
              <a:t>dlib</a:t>
            </a:r>
            <a:r>
              <a:rPr lang="en-US" sz="1200" dirty="0">
                <a:latin typeface="Lato" panose="020F0502020204030203" pitchFamily="34" charset="0"/>
                <a:ea typeface="Lato" panose="020F0502020204030203" pitchFamily="34" charset="0"/>
                <a:cs typeface="Lato" panose="020F0502020204030203" pitchFamily="34" charset="0"/>
              </a:rPr>
              <a:t> to make our people counter. For standard computer vision/image processing functions, we'll utilize OpenCV, and for people counting, we'll use the deep learning object detector. After that, we'll utilize </a:t>
            </a:r>
            <a:r>
              <a:rPr lang="en-US" sz="1200" dirty="0" err="1">
                <a:latin typeface="Lato" panose="020F0502020204030203" pitchFamily="34" charset="0"/>
                <a:ea typeface="Lato" panose="020F0502020204030203" pitchFamily="34" charset="0"/>
                <a:cs typeface="Lato" panose="020F0502020204030203" pitchFamily="34" charset="0"/>
              </a:rPr>
              <a:t>dlib</a:t>
            </a:r>
            <a:r>
              <a:rPr lang="en-US" sz="1200" dirty="0">
                <a:latin typeface="Lato" panose="020F0502020204030203" pitchFamily="34" charset="0"/>
                <a:ea typeface="Lato" panose="020F0502020204030203" pitchFamily="34" charset="0"/>
                <a:cs typeface="Lato" panose="020F0502020204030203" pitchFamily="34" charset="0"/>
              </a:rPr>
              <a:t> to construct correlation filters.</a:t>
            </a:r>
            <a:endParaRPr lang="en-IN" sz="12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90683" y="422354"/>
            <a:ext cx="89550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RELATED WORK</a:t>
            </a:r>
            <a:endParaRPr dirty="0"/>
          </a:p>
        </p:txBody>
      </p:sp>
      <p:sp>
        <p:nvSpPr>
          <p:cNvPr id="29" name="TextBox 28">
            <a:extLst>
              <a:ext uri="{FF2B5EF4-FFF2-40B4-BE49-F238E27FC236}">
                <a16:creationId xmlns:a16="http://schemas.microsoft.com/office/drawing/2014/main" id="{D4AAEA86-E10F-4E3F-AA03-638E152B7C84}"/>
              </a:ext>
            </a:extLst>
          </p:cNvPr>
          <p:cNvSpPr txBox="1"/>
          <p:nvPr/>
        </p:nvSpPr>
        <p:spPr>
          <a:xfrm>
            <a:off x="90683" y="1229801"/>
            <a:ext cx="8796377" cy="3847207"/>
          </a:xfrm>
          <a:prstGeom prst="rect">
            <a:avLst/>
          </a:prstGeom>
          <a:noFill/>
        </p:spPr>
        <p:txBody>
          <a:bodyPr wrap="square" rtlCol="0">
            <a:spAutoFit/>
          </a:bodyPr>
          <a:lstStyle/>
          <a:p>
            <a:pPr algn="just">
              <a:lnSpc>
                <a:spcPct val="150000"/>
              </a:lnSpc>
              <a:buFont typeface="+mj-lt"/>
              <a:buAutoNum type="arabicPeriod"/>
            </a:pPr>
            <a:r>
              <a:rPr lang="en-IN" sz="1200" b="0" i="0" dirty="0">
                <a:solidFill>
                  <a:srgbClr val="000000"/>
                </a:solidFill>
                <a:effectLst/>
                <a:latin typeface="Lato" panose="020F0502020204030203" pitchFamily="34" charset="0"/>
              </a:rPr>
              <a:t>W. Liu, M. Salzmann, and P. </a:t>
            </a:r>
            <a:r>
              <a:rPr lang="en-IN" sz="1200" b="0" i="0" dirty="0" err="1">
                <a:solidFill>
                  <a:srgbClr val="000000"/>
                </a:solidFill>
                <a:effectLst/>
                <a:latin typeface="Lato" panose="020F0502020204030203" pitchFamily="34" charset="0"/>
              </a:rPr>
              <a:t>Fua</a:t>
            </a:r>
            <a:r>
              <a:rPr lang="en-IN" sz="1200" b="0" i="0" dirty="0">
                <a:solidFill>
                  <a:srgbClr val="000000"/>
                </a:solidFill>
                <a:effectLst/>
                <a:latin typeface="Lato" panose="020F0502020204030203" pitchFamily="34" charset="0"/>
              </a:rPr>
              <a:t>, Context-aware crowd counting, in Proc. IEEE/CVF Conf. </a:t>
            </a:r>
            <a:r>
              <a:rPr lang="en-IN" sz="1200" b="0" i="0" dirty="0" err="1">
                <a:solidFill>
                  <a:srgbClr val="000000"/>
                </a:solidFill>
                <a:effectLst/>
                <a:latin typeface="Lato" panose="020F0502020204030203" pitchFamily="34" charset="0"/>
              </a:rPr>
              <a:t>Comput</a:t>
            </a:r>
            <a:r>
              <a:rPr lang="en-IN" sz="1200" b="0" i="0" dirty="0">
                <a:solidFill>
                  <a:srgbClr val="000000"/>
                </a:solidFill>
                <a:effectLst/>
                <a:latin typeface="Lato" panose="020F0502020204030203" pitchFamily="34" charset="0"/>
              </a:rPr>
              <a:t>. Vis. Pattern </a:t>
            </a:r>
            <a:r>
              <a:rPr lang="en-IN" sz="1200" b="0" i="0" dirty="0" err="1">
                <a:solidFill>
                  <a:srgbClr val="000000"/>
                </a:solidFill>
                <a:effectLst/>
                <a:latin typeface="Lato" panose="020F0502020204030203" pitchFamily="34" charset="0"/>
              </a:rPr>
              <a:t>Recognit</a:t>
            </a:r>
            <a:r>
              <a:rPr lang="en-IN" sz="1200" b="0" i="0" dirty="0">
                <a:solidFill>
                  <a:srgbClr val="000000"/>
                </a:solidFill>
                <a:effectLst/>
                <a:latin typeface="Lato" panose="020F0502020204030203" pitchFamily="34" charset="0"/>
              </a:rPr>
              <a:t>. (CVPR), Jun. 2019, pp. 50995108.</a:t>
            </a:r>
          </a:p>
          <a:p>
            <a:pPr algn="just">
              <a:lnSpc>
                <a:spcPct val="150000"/>
              </a:lnSpc>
              <a:buFont typeface="+mj-lt"/>
              <a:buAutoNum type="arabicPeriod"/>
            </a:pPr>
            <a:r>
              <a:rPr lang="en-IN" sz="1200" b="0" i="0" dirty="0">
                <a:solidFill>
                  <a:srgbClr val="000000"/>
                </a:solidFill>
                <a:effectLst/>
                <a:latin typeface="Lato" panose="020F0502020204030203" pitchFamily="34" charset="0"/>
              </a:rPr>
              <a:t>V. A. </a:t>
            </a:r>
            <a:r>
              <a:rPr lang="en-IN" sz="1200" b="0" i="0" dirty="0" err="1">
                <a:solidFill>
                  <a:srgbClr val="000000"/>
                </a:solidFill>
                <a:effectLst/>
                <a:latin typeface="Lato" panose="020F0502020204030203" pitchFamily="34" charset="0"/>
              </a:rPr>
              <a:t>Sindagi</a:t>
            </a:r>
            <a:r>
              <a:rPr lang="en-IN" sz="1200" b="0" i="0" dirty="0">
                <a:solidFill>
                  <a:srgbClr val="000000"/>
                </a:solidFill>
                <a:effectLst/>
                <a:latin typeface="Lato" panose="020F0502020204030203" pitchFamily="34" charset="0"/>
              </a:rPr>
              <a:t> and V. M. Patel, HA-CCN: Hierarchical attention based crowd counting network, IEEE Trans. Image Process., vol. 29, pp. 323335, 2020.</a:t>
            </a:r>
          </a:p>
          <a:p>
            <a:pPr algn="just">
              <a:lnSpc>
                <a:spcPct val="150000"/>
              </a:lnSpc>
              <a:buFont typeface="+mj-lt"/>
              <a:buAutoNum type="arabicPeriod"/>
            </a:pPr>
            <a:r>
              <a:rPr lang="en-US" sz="1200" b="0" i="0" dirty="0">
                <a:solidFill>
                  <a:srgbClr val="000000"/>
                </a:solidFill>
                <a:effectLst/>
                <a:latin typeface="Lato" panose="020F0502020204030203" pitchFamily="34" charset="0"/>
              </a:rPr>
              <a:t>W. Ge and R. T. Collins, Marked point processes for crowd counting, in Proc. CVPR, Jun. 2009, pp. 29132920</a:t>
            </a:r>
          </a:p>
          <a:p>
            <a:pPr algn="just">
              <a:lnSpc>
                <a:spcPct val="150000"/>
              </a:lnSpc>
              <a:buFont typeface="+mj-lt"/>
              <a:buAutoNum type="arabicPeriod"/>
            </a:pPr>
            <a:r>
              <a:rPr lang="en-US" sz="1200" b="0" i="0" dirty="0">
                <a:solidFill>
                  <a:srgbClr val="000000"/>
                </a:solidFill>
                <a:effectLst/>
                <a:latin typeface="Lato" panose="020F0502020204030203" pitchFamily="34" charset="0"/>
              </a:rPr>
              <a:t>M. Li, Z. Zhang, K. Huang, and T. Tan, Estimating the number of people in crowded scenes by MID based foreground segmentation and head shoulder detection, in Proc. 19th Int.</a:t>
            </a:r>
          </a:p>
          <a:p>
            <a:pPr algn="just">
              <a:lnSpc>
                <a:spcPct val="150000"/>
              </a:lnSpc>
              <a:buFont typeface="+mj-lt"/>
              <a:buAutoNum type="arabicPeriod"/>
            </a:pPr>
            <a:r>
              <a:rPr lang="en-US" sz="1200" b="0" i="0" dirty="0">
                <a:solidFill>
                  <a:srgbClr val="000000"/>
                </a:solidFill>
                <a:effectLst/>
                <a:latin typeface="Lato" panose="020F0502020204030203" pitchFamily="34" charset="0"/>
              </a:rPr>
              <a:t>Conf. Pattern </a:t>
            </a:r>
            <a:r>
              <a:rPr lang="en-US" sz="1200" b="0" i="0" dirty="0" err="1">
                <a:solidFill>
                  <a:srgbClr val="000000"/>
                </a:solidFill>
                <a:effectLst/>
                <a:latin typeface="Lato" panose="020F0502020204030203" pitchFamily="34" charset="0"/>
              </a:rPr>
              <a:t>Recognit</a:t>
            </a:r>
            <a:r>
              <a:rPr lang="en-US" sz="1200" b="0" i="0" dirty="0">
                <a:solidFill>
                  <a:srgbClr val="000000"/>
                </a:solidFill>
                <a:effectLst/>
                <a:latin typeface="Lato" panose="020F0502020204030203" pitchFamily="34" charset="0"/>
              </a:rPr>
              <a:t>., Dec. 2008</a:t>
            </a:r>
          </a:p>
          <a:p>
            <a:pPr algn="just">
              <a:lnSpc>
                <a:spcPct val="150000"/>
              </a:lnSpc>
              <a:buFont typeface="+mj-lt"/>
              <a:buAutoNum type="arabicPeriod"/>
            </a:pPr>
            <a:r>
              <a:rPr lang="en-IN" sz="1200" b="0" i="0" dirty="0" err="1">
                <a:solidFill>
                  <a:srgbClr val="000000"/>
                </a:solidFill>
                <a:effectLst/>
                <a:latin typeface="Lato" panose="020F0502020204030203" pitchFamily="34" charset="0"/>
              </a:rPr>
              <a:t>Shaoqing</a:t>
            </a:r>
            <a:r>
              <a:rPr lang="en-IN" sz="1200" b="0" i="0" dirty="0">
                <a:solidFill>
                  <a:srgbClr val="000000"/>
                </a:solidFill>
                <a:effectLst/>
                <a:latin typeface="Lato" panose="020F0502020204030203" pitchFamily="34" charset="0"/>
              </a:rPr>
              <a:t> Ren, </a:t>
            </a:r>
            <a:r>
              <a:rPr lang="en-IN" sz="1200" b="0" i="0" dirty="0" err="1">
                <a:solidFill>
                  <a:srgbClr val="000000"/>
                </a:solidFill>
                <a:effectLst/>
                <a:latin typeface="Lato" panose="020F0502020204030203" pitchFamily="34" charset="0"/>
              </a:rPr>
              <a:t>Kaiming</a:t>
            </a:r>
            <a:r>
              <a:rPr lang="en-IN" sz="1200" b="0" i="0" dirty="0">
                <a:solidFill>
                  <a:srgbClr val="000000"/>
                </a:solidFill>
                <a:effectLst/>
                <a:latin typeface="Lato" panose="020F0502020204030203" pitchFamily="34" charset="0"/>
              </a:rPr>
              <a:t> He, Ross </a:t>
            </a:r>
            <a:r>
              <a:rPr lang="en-IN" sz="1200" b="0" i="0" dirty="0" err="1">
                <a:solidFill>
                  <a:srgbClr val="000000"/>
                </a:solidFill>
                <a:effectLst/>
                <a:latin typeface="Lato" panose="020F0502020204030203" pitchFamily="34" charset="0"/>
              </a:rPr>
              <a:t>Girshick</a:t>
            </a:r>
            <a:r>
              <a:rPr lang="en-IN" sz="1200" b="0" i="0" dirty="0">
                <a:solidFill>
                  <a:srgbClr val="000000"/>
                </a:solidFill>
                <a:effectLst/>
                <a:latin typeface="Lato" panose="020F0502020204030203" pitchFamily="34" charset="0"/>
              </a:rPr>
              <a:t>, and Jian Sun, Faster R-CNN: Towards Real-Time Object Detection with Region Proposal Networks, in arXiv:1506.01497v3 [cs.CV] 6 Jan 2016</a:t>
            </a:r>
          </a:p>
          <a:p>
            <a:pPr algn="just">
              <a:lnSpc>
                <a:spcPct val="150000"/>
              </a:lnSpc>
              <a:buFont typeface="+mj-lt"/>
              <a:buAutoNum type="arabicPeriod"/>
            </a:pPr>
            <a:r>
              <a:rPr lang="en-IN" sz="1200" b="0" i="0" dirty="0" err="1">
                <a:solidFill>
                  <a:srgbClr val="000000"/>
                </a:solidFill>
                <a:effectLst/>
                <a:latin typeface="Lato" panose="020F0502020204030203" pitchFamily="34" charset="0"/>
              </a:rPr>
              <a:t>Desen</a:t>
            </a:r>
            <a:r>
              <a:rPr lang="en-IN" sz="1200" b="0" i="0" dirty="0">
                <a:solidFill>
                  <a:srgbClr val="000000"/>
                </a:solidFill>
                <a:effectLst/>
                <a:latin typeface="Lato" panose="020F0502020204030203" pitchFamily="34" charset="0"/>
              </a:rPr>
              <a:t> Zhou and Qian He, Cascaded Multi-Task Learning of Head Segmentation and Density Regression for RGBD Crowd Counting, Digital Object Identifier 10.1109/ACCESS.2020.2998678, June 10, 2020</a:t>
            </a:r>
          </a:p>
          <a:p>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6" name="TextBox 5">
            <a:extLst>
              <a:ext uri="{FF2B5EF4-FFF2-40B4-BE49-F238E27FC236}">
                <a16:creationId xmlns:a16="http://schemas.microsoft.com/office/drawing/2014/main" id="{EE860890-96C3-4457-AE4B-880092BDD8BC}"/>
              </a:ext>
            </a:extLst>
          </p:cNvPr>
          <p:cNvSpPr txBox="1"/>
          <p:nvPr/>
        </p:nvSpPr>
        <p:spPr>
          <a:xfrm>
            <a:off x="230489" y="1057984"/>
            <a:ext cx="8675464" cy="3656835"/>
          </a:xfrm>
          <a:prstGeom prst="rect">
            <a:avLst/>
          </a:prstGeom>
          <a:noFill/>
        </p:spPr>
        <p:txBody>
          <a:bodyPr wrap="square" rtlCol="0">
            <a:spAutoFit/>
          </a:bodyPr>
          <a:lstStyle/>
          <a:p>
            <a:pPr>
              <a:lnSpc>
                <a:spcPct val="150000"/>
              </a:lnSpc>
            </a:pPr>
            <a:r>
              <a:rPr lang="en-IN" sz="1200" b="1" dirty="0">
                <a:latin typeface="Lato" panose="020F0502020204030203" pitchFamily="34" charset="0"/>
                <a:ea typeface="Lato" panose="020F0502020204030203" pitchFamily="34" charset="0"/>
                <a:cs typeface="Lato" panose="020F0502020204030203" pitchFamily="34" charset="0"/>
              </a:rPr>
              <a:t>1. Video Pre- Processing</a:t>
            </a:r>
          </a:p>
          <a:p>
            <a:pPr>
              <a:lnSpc>
                <a:spcPct val="150000"/>
              </a:lnSpc>
            </a:pPr>
            <a:r>
              <a:rPr lang="en-US" sz="1200" dirty="0">
                <a:latin typeface="Lato" panose="020F0502020204030203" pitchFamily="34" charset="0"/>
                <a:ea typeface="Lato" panose="020F0502020204030203" pitchFamily="34" charset="0"/>
                <a:cs typeface="Lato" panose="020F0502020204030203" pitchFamily="34" charset="0"/>
              </a:rPr>
              <a:t>Resizing and converting to </a:t>
            </a:r>
            <a:r>
              <a:rPr lang="en-US" sz="1200" dirty="0" err="1">
                <a:latin typeface="Lato" panose="020F0502020204030203" pitchFamily="34" charset="0"/>
                <a:ea typeface="Lato" panose="020F0502020204030203" pitchFamily="34" charset="0"/>
                <a:cs typeface="Lato" panose="020F0502020204030203" pitchFamily="34" charset="0"/>
              </a:rPr>
              <a:t>rgb</a:t>
            </a:r>
            <a:r>
              <a:rPr lang="en-US" sz="1200" dirty="0">
                <a:latin typeface="Lato" panose="020F0502020204030203" pitchFamily="34" charset="0"/>
                <a:ea typeface="Lato" panose="020F0502020204030203" pitchFamily="34" charset="0"/>
                <a:cs typeface="Lato" panose="020F0502020204030203" pitchFamily="34" charset="0"/>
              </a:rPr>
              <a:t> are used to pre-process frames. OpenCV is a library that may be used to do standard image processing and computer vision tasks. OpenCV will be used to do deep neural network inference, video file reading and writing, and output frame display on our screen.</a:t>
            </a:r>
            <a:endParaRPr lang="en-IN" sz="1200" dirty="0">
              <a:latin typeface="Lato" panose="020F0502020204030203" pitchFamily="34" charset="0"/>
              <a:ea typeface="Lato" panose="020F0502020204030203" pitchFamily="34" charset="0"/>
              <a:cs typeface="Lato" panose="020F0502020204030203" pitchFamily="34" charset="0"/>
            </a:endParaRPr>
          </a:p>
          <a:p>
            <a:pPr>
              <a:lnSpc>
                <a:spcPct val="150000"/>
              </a:lnSpc>
            </a:pPr>
            <a:r>
              <a:rPr lang="en-IN" sz="1200" b="1" dirty="0">
                <a:latin typeface="Lato" panose="020F0502020204030203" pitchFamily="34" charset="0"/>
                <a:ea typeface="Lato" panose="020F0502020204030203" pitchFamily="34" charset="0"/>
                <a:cs typeface="Lato" panose="020F0502020204030203" pitchFamily="34" charset="0"/>
              </a:rPr>
              <a:t>2.Object Detection</a:t>
            </a:r>
          </a:p>
          <a:p>
            <a:pPr>
              <a:lnSpc>
                <a:spcPct val="150000"/>
              </a:lnSpc>
            </a:pPr>
            <a:r>
              <a:rPr lang="en-US" sz="1200" dirty="0">
                <a:latin typeface="Lato" panose="020F0502020204030203" pitchFamily="34" charset="0"/>
                <a:ea typeface="Lato" panose="020F0502020204030203" pitchFamily="34" charset="0"/>
                <a:cs typeface="Lato" panose="020F0502020204030203" pitchFamily="34" charset="0"/>
              </a:rPr>
              <a:t>We run our object tracker during the detection phase to detect if new objects have entered our view and see if we can find objects that were "lost" during the tracking phase. We construct or update an object tracker with the new bounding box coordinates for each identified object. We only run this phase once every N frames because our object detector is more computationally intensive.</a:t>
            </a:r>
            <a:endParaRPr lang="en-IN" sz="1200" dirty="0">
              <a:latin typeface="Lato" panose="020F0502020204030203" pitchFamily="34" charset="0"/>
              <a:ea typeface="Lato" panose="020F0502020204030203" pitchFamily="34" charset="0"/>
              <a:cs typeface="Lato" panose="020F0502020204030203" pitchFamily="34" charset="0"/>
            </a:endParaRPr>
          </a:p>
          <a:p>
            <a:pPr>
              <a:lnSpc>
                <a:spcPct val="150000"/>
              </a:lnSpc>
            </a:pPr>
            <a:r>
              <a:rPr lang="en-IN" sz="1200" b="1" dirty="0">
                <a:latin typeface="Lato" panose="020F0502020204030203" pitchFamily="34" charset="0"/>
                <a:ea typeface="Lato" panose="020F0502020204030203" pitchFamily="34" charset="0"/>
                <a:cs typeface="Lato" panose="020F0502020204030203" pitchFamily="34" charset="0"/>
              </a:rPr>
              <a:t>3. Object Tracking</a:t>
            </a:r>
          </a:p>
          <a:p>
            <a:pPr>
              <a:lnSpc>
                <a:spcPct val="150000"/>
              </a:lnSpc>
            </a:pPr>
            <a:r>
              <a:rPr lang="en-US" sz="1200" dirty="0">
                <a:latin typeface="Lato" panose="020F0502020204030203" pitchFamily="34" charset="0"/>
                <a:ea typeface="Lato" panose="020F0502020204030203" pitchFamily="34" charset="0"/>
                <a:cs typeface="Lato" panose="020F0502020204030203" pitchFamily="34" charset="0"/>
              </a:rPr>
              <a:t>We construct an object tracker for each of our detected items to follow it around the frame. Compared to the object detector, our object tracker should be quicker and more efficient. We'll keep tracking until we reach frame N, at which point we'll re-run our object detector. The cycle then repeats itself.</a:t>
            </a:r>
            <a:endParaRPr lang="en-IN" sz="1200" dirty="0">
              <a:latin typeface="Lato" panose="020F0502020204030203" pitchFamily="34" charset="0"/>
              <a:ea typeface="Lato" panose="020F0502020204030203" pitchFamily="34" charset="0"/>
              <a:cs typeface="Lato" panose="020F0502020204030203" pitchFamily="34" charset="0"/>
            </a:endParaRPr>
          </a:p>
        </p:txBody>
      </p:sp>
      <p:sp>
        <p:nvSpPr>
          <p:cNvPr id="9" name="Google Shape;261;p38">
            <a:extLst>
              <a:ext uri="{FF2B5EF4-FFF2-40B4-BE49-F238E27FC236}">
                <a16:creationId xmlns:a16="http://schemas.microsoft.com/office/drawing/2014/main" id="{44311B34-19FF-4323-9D72-21E5FB81F308}"/>
              </a:ext>
            </a:extLst>
          </p:cNvPr>
          <p:cNvSpPr txBox="1">
            <a:spLocks noGrp="1"/>
          </p:cNvSpPr>
          <p:nvPr>
            <p:ph type="title"/>
          </p:nvPr>
        </p:nvSpPr>
        <p:spPr>
          <a:xfrm>
            <a:off x="90683" y="311472"/>
            <a:ext cx="89550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9" name="TextBox 28">
            <a:extLst>
              <a:ext uri="{FF2B5EF4-FFF2-40B4-BE49-F238E27FC236}">
                <a16:creationId xmlns:a16="http://schemas.microsoft.com/office/drawing/2014/main" id="{D4AAEA86-E10F-4E3F-AA03-638E152B7C84}"/>
              </a:ext>
            </a:extLst>
          </p:cNvPr>
          <p:cNvSpPr txBox="1"/>
          <p:nvPr/>
        </p:nvSpPr>
        <p:spPr>
          <a:xfrm>
            <a:off x="90683" y="1229801"/>
            <a:ext cx="8796377" cy="523220"/>
          </a:xfrm>
          <a:prstGeom prst="rect">
            <a:avLst/>
          </a:prstGeom>
          <a:noFill/>
        </p:spPr>
        <p:txBody>
          <a:bodyPr wrap="square" rtlCol="0">
            <a:spAutoFit/>
          </a:bodyPr>
          <a:lstStyle/>
          <a:p>
            <a:br>
              <a:rPr lang="en-IN" dirty="0"/>
            </a:br>
            <a:endParaRPr lang="en-IN" dirty="0"/>
          </a:p>
        </p:txBody>
      </p:sp>
      <p:sp>
        <p:nvSpPr>
          <p:cNvPr id="4" name="TextBox 3">
            <a:extLst>
              <a:ext uri="{FF2B5EF4-FFF2-40B4-BE49-F238E27FC236}">
                <a16:creationId xmlns:a16="http://schemas.microsoft.com/office/drawing/2014/main" id="{DED58F53-F0CF-4D29-AC9F-F99265D9308F}"/>
              </a:ext>
            </a:extLst>
          </p:cNvPr>
          <p:cNvSpPr txBox="1"/>
          <p:nvPr/>
        </p:nvSpPr>
        <p:spPr>
          <a:xfrm>
            <a:off x="136900" y="637407"/>
            <a:ext cx="6773008" cy="553998"/>
          </a:xfrm>
          <a:prstGeom prst="rect">
            <a:avLst/>
          </a:prstGeom>
          <a:noFill/>
        </p:spPr>
        <p:txBody>
          <a:bodyPr wrap="none" rtlCol="0">
            <a:spAutoFit/>
          </a:bodyPr>
          <a:lstStyle/>
          <a:p>
            <a:r>
              <a:rPr lang="en-US" sz="1600" b="1" i="0" u="sng" dirty="0">
                <a:solidFill>
                  <a:srgbClr val="3F3533"/>
                </a:solidFill>
                <a:effectLst/>
                <a:latin typeface="Lato" panose="020F0502020204030203" pitchFamily="34" charset="0"/>
                <a:ea typeface="Lato" panose="020F0502020204030203" pitchFamily="34" charset="0"/>
                <a:cs typeface="Lato" panose="020F0502020204030203" pitchFamily="34" charset="0"/>
              </a:rPr>
              <a:t>Object Detection </a:t>
            </a:r>
            <a:r>
              <a:rPr lang="en-US" sz="1600" b="1" i="0" dirty="0">
                <a:solidFill>
                  <a:srgbClr val="3F3533"/>
                </a:solidFill>
                <a:effectLst/>
                <a:latin typeface="Lato" panose="020F0502020204030203" pitchFamily="34" charset="0"/>
                <a:ea typeface="Lato" panose="020F0502020204030203" pitchFamily="34" charset="0"/>
                <a:cs typeface="Lato" panose="020F0502020204030203" pitchFamily="34" charset="0"/>
              </a:rPr>
              <a:t>: </a:t>
            </a:r>
            <a:r>
              <a:rPr lang="en-US" sz="1200" i="0" dirty="0">
                <a:solidFill>
                  <a:srgbClr val="3F3533"/>
                </a:solidFill>
                <a:effectLst/>
                <a:latin typeface="Lato" panose="020F0502020204030203" pitchFamily="34" charset="0"/>
                <a:ea typeface="Lato" panose="020F0502020204030203" pitchFamily="34" charset="0"/>
                <a:cs typeface="Lato" panose="020F0502020204030203" pitchFamily="34" charset="0"/>
              </a:rPr>
              <a:t>There are three main object detection methods based on deep learning</a:t>
            </a:r>
            <a:r>
              <a:rPr lang="en-US" b="1" i="0" dirty="0">
                <a:solidFill>
                  <a:srgbClr val="051E50"/>
                </a:solidFill>
                <a:effectLst/>
                <a:latin typeface="proxima-nova"/>
              </a:rPr>
              <a:t>.</a:t>
            </a:r>
          </a:p>
          <a:p>
            <a:endParaRPr lang="en-IN" dirty="0"/>
          </a:p>
        </p:txBody>
      </p:sp>
      <p:sp>
        <p:nvSpPr>
          <p:cNvPr id="5" name="TextBox 4">
            <a:extLst>
              <a:ext uri="{FF2B5EF4-FFF2-40B4-BE49-F238E27FC236}">
                <a16:creationId xmlns:a16="http://schemas.microsoft.com/office/drawing/2014/main" id="{10447DFE-CD73-4091-9D07-E8D262247395}"/>
              </a:ext>
            </a:extLst>
          </p:cNvPr>
          <p:cNvSpPr txBox="1"/>
          <p:nvPr/>
        </p:nvSpPr>
        <p:spPr>
          <a:xfrm>
            <a:off x="136900" y="1037919"/>
            <a:ext cx="5341527" cy="3379836"/>
          </a:xfrm>
          <a:prstGeom prst="rect">
            <a:avLst/>
          </a:prstGeom>
          <a:noFill/>
        </p:spPr>
        <p:txBody>
          <a:bodyPr wrap="square" rtlCol="0">
            <a:spAutoFit/>
          </a:bodyPr>
          <a:lstStyle/>
          <a:p>
            <a:pPr>
              <a:lnSpc>
                <a:spcPct val="150000"/>
              </a:lnSpc>
            </a:pPr>
            <a:r>
              <a:rPr lang="en-US" sz="1200" dirty="0">
                <a:latin typeface="Lato" panose="020F0502020204030203" pitchFamily="34" charset="0"/>
                <a:ea typeface="Lato" panose="020F0502020204030203" pitchFamily="34" charset="0"/>
                <a:cs typeface="Lato" panose="020F0502020204030203" pitchFamily="34" charset="0"/>
              </a:rPr>
              <a:t>1. Faster R-CNNs </a:t>
            </a:r>
          </a:p>
          <a:p>
            <a:pPr>
              <a:lnSpc>
                <a:spcPct val="150000"/>
              </a:lnSpc>
            </a:pPr>
            <a:r>
              <a:rPr lang="en-US" sz="1200" dirty="0">
                <a:latin typeface="Lato" panose="020F0502020204030203" pitchFamily="34" charset="0"/>
                <a:ea typeface="Lato" panose="020F0502020204030203" pitchFamily="34" charset="0"/>
                <a:cs typeface="Lato" panose="020F0502020204030203" pitchFamily="34" charset="0"/>
              </a:rPr>
              <a:t>2. You Only Look Once (YOLO) </a:t>
            </a:r>
          </a:p>
          <a:p>
            <a:pPr>
              <a:lnSpc>
                <a:spcPct val="150000"/>
              </a:lnSpc>
            </a:pPr>
            <a:r>
              <a:rPr lang="en-US" sz="1200" dirty="0">
                <a:latin typeface="Lato" panose="020F0502020204030203" pitchFamily="34" charset="0"/>
                <a:ea typeface="Lato" panose="020F0502020204030203" pitchFamily="34" charset="0"/>
                <a:cs typeface="Lato" panose="020F0502020204030203" pitchFamily="34" charset="0"/>
              </a:rPr>
              <a:t>3. Single Shot Detectors (SSDs) </a:t>
            </a:r>
          </a:p>
          <a:p>
            <a:pPr>
              <a:lnSpc>
                <a:spcPct val="150000"/>
              </a:lnSpc>
            </a:pPr>
            <a:endParaRPr lang="en-US" sz="1200" dirty="0">
              <a:latin typeface="Lato" panose="020F0502020204030203" pitchFamily="34" charset="0"/>
              <a:ea typeface="Lato" panose="020F0502020204030203" pitchFamily="34" charset="0"/>
              <a:cs typeface="Lato" panose="020F0502020204030203" pitchFamily="34" charset="0"/>
            </a:endParaRPr>
          </a:p>
          <a:p>
            <a:pPr marL="171450" indent="-171450" algn="just">
              <a:lnSpc>
                <a:spcPct val="150000"/>
              </a:lnSpc>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We achieve a quick, efficient deep learning-based object identification approach by combining the </a:t>
            </a:r>
            <a:r>
              <a:rPr lang="en-US" sz="1200" dirty="0" err="1">
                <a:latin typeface="Lato" panose="020F0502020204030203" pitchFamily="34" charset="0"/>
                <a:ea typeface="Lato" panose="020F0502020204030203" pitchFamily="34" charset="0"/>
                <a:cs typeface="Lato" panose="020F0502020204030203" pitchFamily="34" charset="0"/>
              </a:rPr>
              <a:t>MobileNet</a:t>
            </a:r>
            <a:r>
              <a:rPr lang="en-US" sz="1200" dirty="0">
                <a:latin typeface="Lato" panose="020F0502020204030203" pitchFamily="34" charset="0"/>
                <a:ea typeface="Lato" panose="020F0502020204030203" pitchFamily="34" charset="0"/>
                <a:cs typeface="Lato" panose="020F0502020204030203" pitchFamily="34" charset="0"/>
              </a:rPr>
              <a:t> architecture and the Single Shot Detector (SSD) framework. </a:t>
            </a:r>
          </a:p>
          <a:p>
            <a:pPr marL="171450" indent="-171450" algn="just">
              <a:lnSpc>
                <a:spcPct val="150000"/>
              </a:lnSpc>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In this project, we'll be using a Caffe version of </a:t>
            </a:r>
            <a:r>
              <a:rPr lang="en-US" sz="1200" dirty="0" err="1">
                <a:latin typeface="Lato" panose="020F0502020204030203" pitchFamily="34" charset="0"/>
                <a:ea typeface="Lato" panose="020F0502020204030203" pitchFamily="34" charset="0"/>
                <a:cs typeface="Lato" panose="020F0502020204030203" pitchFamily="34" charset="0"/>
              </a:rPr>
              <a:t>MobileNet</a:t>
            </a:r>
            <a:r>
              <a:rPr lang="en-US" sz="1200" dirty="0">
                <a:latin typeface="Lato" panose="020F0502020204030203" pitchFamily="34" charset="0"/>
                <a:ea typeface="Lato" panose="020F0502020204030203" pitchFamily="34" charset="0"/>
                <a:cs typeface="Lato" panose="020F0502020204030203" pitchFamily="34" charset="0"/>
              </a:rPr>
              <a:t> SSD as our model. The </a:t>
            </a:r>
            <a:r>
              <a:rPr lang="en-US" sz="1200" dirty="0" err="1">
                <a:latin typeface="Lato" panose="020F0502020204030203" pitchFamily="34" charset="0"/>
                <a:ea typeface="Lato" panose="020F0502020204030203" pitchFamily="34" charset="0"/>
                <a:cs typeface="Lato" panose="020F0502020204030203" pitchFamily="34" charset="0"/>
              </a:rPr>
              <a:t>MobileNet</a:t>
            </a:r>
            <a:r>
              <a:rPr lang="en-US" sz="1200" dirty="0">
                <a:latin typeface="Lato" panose="020F0502020204030203" pitchFamily="34" charset="0"/>
                <a:ea typeface="Lato" panose="020F0502020204030203" pitchFamily="34" charset="0"/>
                <a:cs typeface="Lato" panose="020F0502020204030203" pitchFamily="34" charset="0"/>
              </a:rPr>
              <a:t> SSD was trained on the </a:t>
            </a:r>
            <a:r>
              <a:rPr lang="en-US" sz="1200" b="1" dirty="0">
                <a:latin typeface="Lato" panose="020F0502020204030203" pitchFamily="34" charset="0"/>
                <a:ea typeface="Lato" panose="020F0502020204030203" pitchFamily="34" charset="0"/>
                <a:cs typeface="Lato" panose="020F0502020204030203" pitchFamily="34" charset="0"/>
              </a:rPr>
              <a:t>COCO dataset </a:t>
            </a:r>
            <a:r>
              <a:rPr lang="en-US" sz="1200" dirty="0">
                <a:latin typeface="Lato" panose="020F0502020204030203" pitchFamily="34" charset="0"/>
                <a:ea typeface="Lato" panose="020F0502020204030203" pitchFamily="34" charset="0"/>
                <a:cs typeface="Lato" panose="020F0502020204030203" pitchFamily="34" charset="0"/>
              </a:rPr>
              <a:t>(Common Objects in Context). </a:t>
            </a:r>
          </a:p>
          <a:p>
            <a:pPr marL="171450" indent="-171450" algn="just">
              <a:lnSpc>
                <a:spcPct val="150000"/>
              </a:lnSpc>
              <a:buFont typeface="Arial" panose="020B0604020202020204" pitchFamily="34" charset="0"/>
              <a:buChar char="•"/>
            </a:pPr>
            <a:r>
              <a:rPr lang="en-US" sz="1200" dirty="0" err="1">
                <a:latin typeface="Lato" panose="020F0502020204030203" pitchFamily="34" charset="0"/>
                <a:ea typeface="Lato" panose="020F0502020204030203" pitchFamily="34" charset="0"/>
                <a:cs typeface="Lato" panose="020F0502020204030203" pitchFamily="34" charset="0"/>
              </a:rPr>
              <a:t>Mobilenet</a:t>
            </a:r>
            <a:r>
              <a:rPr lang="en-US" sz="1200" dirty="0">
                <a:latin typeface="Lato" panose="020F0502020204030203" pitchFamily="34" charset="0"/>
                <a:ea typeface="Lato" panose="020F0502020204030203" pitchFamily="34" charset="0"/>
                <a:cs typeface="Lato" panose="020F0502020204030203" pitchFamily="34" charset="0"/>
              </a:rPr>
              <a:t> SSD contains all the pretrained deep learning model files which is used to detect the objects using a convolutional filter.</a:t>
            </a:r>
          </a:p>
        </p:txBody>
      </p:sp>
      <p:pic>
        <p:nvPicPr>
          <p:cNvPr id="3" name="Picture 2">
            <a:extLst>
              <a:ext uri="{FF2B5EF4-FFF2-40B4-BE49-F238E27FC236}">
                <a16:creationId xmlns:a16="http://schemas.microsoft.com/office/drawing/2014/main" id="{6CD4045B-1A52-48FD-B17B-8D1AF834322B}"/>
              </a:ext>
            </a:extLst>
          </p:cNvPr>
          <p:cNvPicPr>
            <a:picLocks noChangeAspect="1"/>
          </p:cNvPicPr>
          <p:nvPr/>
        </p:nvPicPr>
        <p:blipFill>
          <a:blip r:embed="rId3"/>
          <a:stretch>
            <a:fillRect/>
          </a:stretch>
        </p:blipFill>
        <p:spPr>
          <a:xfrm>
            <a:off x="5801506" y="1423397"/>
            <a:ext cx="3159562" cy="1598988"/>
          </a:xfrm>
          <a:prstGeom prst="rect">
            <a:avLst/>
          </a:prstGeom>
        </p:spPr>
      </p:pic>
      <p:sp>
        <p:nvSpPr>
          <p:cNvPr id="6" name="TextBox 5">
            <a:extLst>
              <a:ext uri="{FF2B5EF4-FFF2-40B4-BE49-F238E27FC236}">
                <a16:creationId xmlns:a16="http://schemas.microsoft.com/office/drawing/2014/main" id="{A8110751-40E0-4117-AFBE-1771493B0542}"/>
              </a:ext>
            </a:extLst>
          </p:cNvPr>
          <p:cNvSpPr txBox="1"/>
          <p:nvPr/>
        </p:nvSpPr>
        <p:spPr>
          <a:xfrm>
            <a:off x="5750896" y="3160734"/>
            <a:ext cx="3260782" cy="1107996"/>
          </a:xfrm>
          <a:prstGeom prst="rect">
            <a:avLst/>
          </a:prstGeom>
          <a:noFill/>
        </p:spPr>
        <p:txBody>
          <a:bodyPr wrap="square" rtlCol="0">
            <a:spAutoFit/>
          </a:bodyPr>
          <a:lstStyle/>
          <a:p>
            <a:pPr algn="just"/>
            <a:r>
              <a:rPr lang="en-US" sz="1100" b="0" i="0" dirty="0">
                <a:solidFill>
                  <a:srgbClr val="4D5A75"/>
                </a:solidFill>
                <a:effectLst/>
                <a:latin typeface="Lato" panose="020F0502020204030203" pitchFamily="34" charset="0"/>
                <a:ea typeface="Lato" panose="020F0502020204030203" pitchFamily="34" charset="0"/>
                <a:cs typeface="Lato" panose="020F0502020204030203" pitchFamily="34" charset="0"/>
              </a:rPr>
              <a:t>Left: Standard convolutional layer with batch normalization and </a:t>
            </a:r>
            <a:r>
              <a:rPr lang="en-US" sz="1100" b="0" i="0" dirty="0" err="1">
                <a:solidFill>
                  <a:srgbClr val="4D5A75"/>
                </a:solidFill>
                <a:effectLst/>
                <a:latin typeface="Lato" panose="020F0502020204030203" pitchFamily="34" charset="0"/>
                <a:ea typeface="Lato" panose="020F0502020204030203" pitchFamily="34" charset="0"/>
                <a:cs typeface="Lato" panose="020F0502020204030203" pitchFamily="34" charset="0"/>
              </a:rPr>
              <a:t>ReLU</a:t>
            </a:r>
            <a:endParaRPr lang="en-US" sz="1100" b="0" i="0" dirty="0">
              <a:solidFill>
                <a:srgbClr val="4D5A75"/>
              </a:solidFill>
              <a:effectLst/>
              <a:latin typeface="Lato" panose="020F0502020204030203" pitchFamily="34" charset="0"/>
              <a:ea typeface="Lato" panose="020F0502020204030203" pitchFamily="34" charset="0"/>
              <a:cs typeface="Lato" panose="020F0502020204030203" pitchFamily="34" charset="0"/>
            </a:endParaRPr>
          </a:p>
          <a:p>
            <a:pPr algn="just"/>
            <a:r>
              <a:rPr lang="en-US" sz="1100" dirty="0">
                <a:solidFill>
                  <a:srgbClr val="4D5A75"/>
                </a:solidFill>
                <a:latin typeface="Lato" panose="020F0502020204030203" pitchFamily="34" charset="0"/>
                <a:ea typeface="Lato" panose="020F0502020204030203" pitchFamily="34" charset="0"/>
                <a:cs typeface="Lato" panose="020F0502020204030203" pitchFamily="34" charset="0"/>
              </a:rPr>
              <a:t>Right: </a:t>
            </a:r>
            <a:r>
              <a:rPr lang="en-US" sz="1100" b="0" i="0" dirty="0">
                <a:solidFill>
                  <a:srgbClr val="4D5A75"/>
                </a:solidFill>
                <a:effectLst/>
                <a:latin typeface="Lato" panose="020F0502020204030203" pitchFamily="34" charset="0"/>
                <a:ea typeface="Lato" panose="020F0502020204030203" pitchFamily="34" charset="0"/>
                <a:cs typeface="Lato" panose="020F0502020204030203" pitchFamily="34" charset="0"/>
              </a:rPr>
              <a:t>Depth wise separable convolution with depth wise and pointwise layers followed by batch normalization and </a:t>
            </a:r>
            <a:r>
              <a:rPr lang="en-US" sz="1100" b="0" i="0" dirty="0" err="1">
                <a:solidFill>
                  <a:srgbClr val="4D5A75"/>
                </a:solidFill>
                <a:effectLst/>
                <a:latin typeface="Lato" panose="020F0502020204030203" pitchFamily="34" charset="0"/>
                <a:ea typeface="Lato" panose="020F0502020204030203" pitchFamily="34" charset="0"/>
                <a:cs typeface="Lato" panose="020F0502020204030203" pitchFamily="34" charset="0"/>
              </a:rPr>
              <a:t>ReLU</a:t>
            </a:r>
            <a:r>
              <a:rPr lang="en-US" sz="1100" b="0" i="0" dirty="0">
                <a:solidFill>
                  <a:srgbClr val="4D5A75"/>
                </a:solidFill>
                <a:effectLst/>
                <a:latin typeface="Lato" panose="020F0502020204030203" pitchFamily="34" charset="0"/>
                <a:ea typeface="Lato" panose="020F0502020204030203" pitchFamily="34" charset="0"/>
                <a:cs typeface="Lato" panose="020F0502020204030203" pitchFamily="34" charset="0"/>
              </a:rPr>
              <a:t> ( Rectified Linear Unit – Activation Function)</a:t>
            </a:r>
            <a:endParaRPr lang="en-IN" sz="11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6282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9" name="TextBox 28">
            <a:extLst>
              <a:ext uri="{FF2B5EF4-FFF2-40B4-BE49-F238E27FC236}">
                <a16:creationId xmlns:a16="http://schemas.microsoft.com/office/drawing/2014/main" id="{D4AAEA86-E10F-4E3F-AA03-638E152B7C84}"/>
              </a:ext>
            </a:extLst>
          </p:cNvPr>
          <p:cNvSpPr txBox="1"/>
          <p:nvPr/>
        </p:nvSpPr>
        <p:spPr>
          <a:xfrm>
            <a:off x="90683" y="1229801"/>
            <a:ext cx="8796377" cy="523220"/>
          </a:xfrm>
          <a:prstGeom prst="rect">
            <a:avLst/>
          </a:prstGeom>
          <a:noFill/>
        </p:spPr>
        <p:txBody>
          <a:bodyPr wrap="square" rtlCol="0">
            <a:spAutoFit/>
          </a:bodyPr>
          <a:lstStyle/>
          <a:p>
            <a:br>
              <a:rPr lang="en-IN" dirty="0"/>
            </a:br>
            <a:endParaRPr lang="en-IN" dirty="0"/>
          </a:p>
        </p:txBody>
      </p:sp>
      <p:sp>
        <p:nvSpPr>
          <p:cNvPr id="4" name="TextBox 3">
            <a:extLst>
              <a:ext uri="{FF2B5EF4-FFF2-40B4-BE49-F238E27FC236}">
                <a16:creationId xmlns:a16="http://schemas.microsoft.com/office/drawing/2014/main" id="{DED58F53-F0CF-4D29-AC9F-F99265D9308F}"/>
              </a:ext>
            </a:extLst>
          </p:cNvPr>
          <p:cNvSpPr txBox="1"/>
          <p:nvPr/>
        </p:nvSpPr>
        <p:spPr>
          <a:xfrm>
            <a:off x="136900" y="637407"/>
            <a:ext cx="6215163" cy="553998"/>
          </a:xfrm>
          <a:prstGeom prst="rect">
            <a:avLst/>
          </a:prstGeom>
          <a:noFill/>
        </p:spPr>
        <p:txBody>
          <a:bodyPr wrap="none" rtlCol="0">
            <a:spAutoFit/>
          </a:bodyPr>
          <a:lstStyle/>
          <a:p>
            <a:r>
              <a:rPr lang="en-US" sz="1600" b="1" u="sng" dirty="0">
                <a:solidFill>
                  <a:srgbClr val="3F3533"/>
                </a:solidFill>
                <a:latin typeface="Lato" panose="020F0502020204030203" pitchFamily="34" charset="0"/>
                <a:ea typeface="Lato" panose="020F0502020204030203" pitchFamily="34" charset="0"/>
                <a:cs typeface="Lato" panose="020F0502020204030203" pitchFamily="34" charset="0"/>
              </a:rPr>
              <a:t>FPS Rates compared to the different Object Detection Algorithms:</a:t>
            </a:r>
            <a:endParaRPr lang="en-US" b="1" i="0" dirty="0">
              <a:solidFill>
                <a:srgbClr val="051E50"/>
              </a:solidFill>
              <a:effectLst/>
              <a:latin typeface="proxima-nova"/>
            </a:endParaRPr>
          </a:p>
          <a:p>
            <a:endParaRPr lang="en-IN" dirty="0"/>
          </a:p>
        </p:txBody>
      </p:sp>
      <p:sp>
        <p:nvSpPr>
          <p:cNvPr id="5" name="TextBox 4">
            <a:extLst>
              <a:ext uri="{FF2B5EF4-FFF2-40B4-BE49-F238E27FC236}">
                <a16:creationId xmlns:a16="http://schemas.microsoft.com/office/drawing/2014/main" id="{10447DFE-CD73-4091-9D07-E8D262247395}"/>
              </a:ext>
            </a:extLst>
          </p:cNvPr>
          <p:cNvSpPr txBox="1"/>
          <p:nvPr/>
        </p:nvSpPr>
        <p:spPr>
          <a:xfrm>
            <a:off x="113791" y="1491411"/>
            <a:ext cx="8750160" cy="171784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The R-CNNs algorithm (where "R" stands for "Region Proposal") can be quite sluggish, averaging around 7 frames per second. </a:t>
            </a:r>
          </a:p>
          <a:p>
            <a:pPr marL="171450" indent="-171450">
              <a:lnSpc>
                <a:spcPct val="150000"/>
              </a:lnSpc>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If we're going for sheer speed, we'll go with YOLO, which can process 40-90 frames per second on a Titan X GPU. </a:t>
            </a:r>
          </a:p>
          <a:p>
            <a:pPr marL="171450" indent="-171450">
              <a:lnSpc>
                <a:spcPct val="150000"/>
              </a:lnSpc>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YOLO's fast version can reach 155 frames per second. YOLO's drawback is that it lacks precision. </a:t>
            </a:r>
          </a:p>
          <a:p>
            <a:pPr marL="171450" indent="-171450">
              <a:lnSpc>
                <a:spcPct val="150000"/>
              </a:lnSpc>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Google's SSDs are a compromise between the two. </a:t>
            </a:r>
          </a:p>
          <a:p>
            <a:pPr marL="171450" indent="-171450">
              <a:lnSpc>
                <a:spcPct val="150000"/>
              </a:lnSpc>
              <a:buFont typeface="Arial" panose="020B0604020202020204" pitchFamily="34" charset="0"/>
              <a:buChar char="•"/>
            </a:pPr>
            <a:r>
              <a:rPr lang="en-US" sz="1200" dirty="0">
                <a:latin typeface="Lato" panose="020F0502020204030203" pitchFamily="34" charset="0"/>
                <a:ea typeface="Lato" panose="020F0502020204030203" pitchFamily="34" charset="0"/>
                <a:cs typeface="Lato" panose="020F0502020204030203" pitchFamily="34" charset="0"/>
              </a:rPr>
              <a:t>Faster R-CNNs have a more complicated algorithm. Depending on which network variant we utilize, SSD runs at a rate of 22-56 FPS. SSDs are also more precise than YOLO drives.</a:t>
            </a:r>
          </a:p>
        </p:txBody>
      </p:sp>
    </p:spTree>
    <p:extLst>
      <p:ext uri="{BB962C8B-B14F-4D97-AF65-F5344CB8AC3E}">
        <p14:creationId xmlns:p14="http://schemas.microsoft.com/office/powerpoint/2010/main" val="241455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9" name="TextBox 28">
            <a:extLst>
              <a:ext uri="{FF2B5EF4-FFF2-40B4-BE49-F238E27FC236}">
                <a16:creationId xmlns:a16="http://schemas.microsoft.com/office/drawing/2014/main" id="{D4AAEA86-E10F-4E3F-AA03-638E152B7C84}"/>
              </a:ext>
            </a:extLst>
          </p:cNvPr>
          <p:cNvSpPr txBox="1"/>
          <p:nvPr/>
        </p:nvSpPr>
        <p:spPr>
          <a:xfrm>
            <a:off x="90683" y="1229801"/>
            <a:ext cx="8796377" cy="523220"/>
          </a:xfrm>
          <a:prstGeom prst="rect">
            <a:avLst/>
          </a:prstGeom>
          <a:noFill/>
        </p:spPr>
        <p:txBody>
          <a:bodyPr wrap="square" rtlCol="0">
            <a:spAutoFit/>
          </a:bodyPr>
          <a:lstStyle/>
          <a:p>
            <a:br>
              <a:rPr lang="en-IN" dirty="0"/>
            </a:br>
            <a:endParaRPr lang="en-IN" dirty="0"/>
          </a:p>
        </p:txBody>
      </p:sp>
      <p:sp>
        <p:nvSpPr>
          <p:cNvPr id="4" name="TextBox 3">
            <a:extLst>
              <a:ext uri="{FF2B5EF4-FFF2-40B4-BE49-F238E27FC236}">
                <a16:creationId xmlns:a16="http://schemas.microsoft.com/office/drawing/2014/main" id="{DED58F53-F0CF-4D29-AC9F-F99265D9308F}"/>
              </a:ext>
            </a:extLst>
          </p:cNvPr>
          <p:cNvSpPr txBox="1"/>
          <p:nvPr/>
        </p:nvSpPr>
        <p:spPr>
          <a:xfrm>
            <a:off x="113791" y="660139"/>
            <a:ext cx="8705257" cy="1138773"/>
          </a:xfrm>
          <a:prstGeom prst="rect">
            <a:avLst/>
          </a:prstGeom>
          <a:noFill/>
        </p:spPr>
        <p:txBody>
          <a:bodyPr wrap="square" rtlCol="0">
            <a:spAutoFit/>
          </a:bodyPr>
          <a:lstStyle/>
          <a:p>
            <a:pPr algn="just"/>
            <a:r>
              <a:rPr lang="en-US" sz="1600" b="1" i="0" u="sng" dirty="0">
                <a:solidFill>
                  <a:srgbClr val="3F3533"/>
                </a:solidFill>
                <a:effectLst/>
                <a:latin typeface="Lato" panose="020F0502020204030203" pitchFamily="34" charset="0"/>
                <a:ea typeface="Lato" panose="020F0502020204030203" pitchFamily="34" charset="0"/>
                <a:cs typeface="Lato" panose="020F0502020204030203" pitchFamily="34" charset="0"/>
              </a:rPr>
              <a:t>Object Tracking </a:t>
            </a:r>
            <a:r>
              <a:rPr lang="en-US" sz="1600" b="1" i="0" dirty="0">
                <a:solidFill>
                  <a:srgbClr val="3F3533"/>
                </a:solidFill>
                <a:effectLst/>
                <a:latin typeface="Lato" panose="020F0502020204030203" pitchFamily="34" charset="0"/>
                <a:ea typeface="Lato" panose="020F0502020204030203" pitchFamily="34" charset="0"/>
                <a:cs typeface="Lato" panose="020F0502020204030203" pitchFamily="34" charset="0"/>
              </a:rPr>
              <a:t>: </a:t>
            </a:r>
          </a:p>
          <a:p>
            <a:pPr algn="just"/>
            <a:endParaRPr lang="en-US" b="1" dirty="0">
              <a:solidFill>
                <a:srgbClr val="3F3533"/>
              </a:solidFill>
              <a:latin typeface="proxima-nova"/>
            </a:endParaRPr>
          </a:p>
          <a:p>
            <a:pPr algn="just"/>
            <a:r>
              <a:rPr lang="en-US" sz="1200" i="0" dirty="0">
                <a:solidFill>
                  <a:srgbClr val="3F3533"/>
                </a:solidFill>
                <a:effectLst/>
                <a:latin typeface="Lato" panose="020F0502020204030203" pitchFamily="34" charset="0"/>
                <a:ea typeface="Lato" panose="020F0502020204030203" pitchFamily="34" charset="0"/>
                <a:cs typeface="Lato" panose="020F0502020204030203" pitchFamily="34" charset="0"/>
              </a:rPr>
              <a:t>The algorithm we have used is the centroid tracking algorithm. It is based on the Euclidean distance between existing object centroids and new object centroids between video frames.</a:t>
            </a:r>
          </a:p>
          <a:p>
            <a:pPr algn="just"/>
            <a:endParaRPr lang="en-IN" dirty="0"/>
          </a:p>
        </p:txBody>
      </p:sp>
      <p:sp>
        <p:nvSpPr>
          <p:cNvPr id="5" name="TextBox 4">
            <a:extLst>
              <a:ext uri="{FF2B5EF4-FFF2-40B4-BE49-F238E27FC236}">
                <a16:creationId xmlns:a16="http://schemas.microsoft.com/office/drawing/2014/main" id="{10447DFE-CD73-4091-9D07-E8D262247395}"/>
              </a:ext>
            </a:extLst>
          </p:cNvPr>
          <p:cNvSpPr txBox="1"/>
          <p:nvPr/>
        </p:nvSpPr>
        <p:spPr>
          <a:xfrm>
            <a:off x="90682" y="1845041"/>
            <a:ext cx="8796377" cy="2318007"/>
          </a:xfrm>
          <a:prstGeom prst="rect">
            <a:avLst/>
          </a:prstGeom>
          <a:noFill/>
        </p:spPr>
        <p:txBody>
          <a:bodyPr wrap="square" rtlCol="0">
            <a:spAutoFit/>
          </a:bodyPr>
          <a:lstStyle/>
          <a:p>
            <a:pPr>
              <a:lnSpc>
                <a:spcPct val="150000"/>
              </a:lnSpc>
            </a:pPr>
            <a:r>
              <a:rPr lang="en-US" b="1" dirty="0">
                <a:latin typeface="Lato" panose="020F0502020204030203" pitchFamily="34" charset="0"/>
                <a:ea typeface="Lato" panose="020F0502020204030203" pitchFamily="34" charset="0"/>
                <a:cs typeface="Lato" panose="020F0502020204030203" pitchFamily="34" charset="0"/>
              </a:rPr>
              <a:t>The Centroid Tracking Algorithm :</a:t>
            </a:r>
          </a:p>
          <a:p>
            <a:pPr>
              <a:lnSpc>
                <a:spcPct val="150000"/>
              </a:lnSpc>
            </a:pPr>
            <a:r>
              <a:rPr lang="en-US" sz="1200" dirty="0">
                <a:latin typeface="Lato" panose="020F0502020204030203" pitchFamily="34" charset="0"/>
                <a:ea typeface="Lato" panose="020F0502020204030203" pitchFamily="34" charset="0"/>
                <a:cs typeface="Lato" panose="020F0502020204030203" pitchFamily="34" charset="0"/>
              </a:rPr>
              <a:t>The centroid tracking algorithm consists of several steps.</a:t>
            </a:r>
          </a:p>
          <a:p>
            <a:pPr>
              <a:lnSpc>
                <a:spcPct val="150000"/>
              </a:lnSpc>
            </a:pPr>
            <a:endParaRPr lang="en-US" sz="1200" dirty="0">
              <a:latin typeface="Lato" panose="020F0502020204030203" pitchFamily="34" charset="0"/>
              <a:ea typeface="Lato" panose="020F0502020204030203" pitchFamily="34" charset="0"/>
              <a:cs typeface="Lato" panose="020F0502020204030203" pitchFamily="34" charset="0"/>
            </a:endParaRPr>
          </a:p>
          <a:p>
            <a:pPr marL="228600" indent="-228600">
              <a:lnSpc>
                <a:spcPct val="150000"/>
              </a:lnSpc>
              <a:buAutoNum type="arabicPeriod"/>
            </a:pPr>
            <a:r>
              <a:rPr lang="en-US" sz="1200" dirty="0">
                <a:latin typeface="Lato" panose="020F0502020204030203" pitchFamily="34" charset="0"/>
                <a:ea typeface="Lato" panose="020F0502020204030203" pitchFamily="34" charset="0"/>
                <a:cs typeface="Lato" panose="020F0502020204030203" pitchFamily="34" charset="0"/>
              </a:rPr>
              <a:t>Calculate centroids using bounding box coordinates.</a:t>
            </a:r>
          </a:p>
          <a:p>
            <a:pPr marL="228600" indent="-228600">
              <a:lnSpc>
                <a:spcPct val="150000"/>
              </a:lnSpc>
              <a:buAutoNum type="arabicPeriod"/>
            </a:pPr>
            <a:r>
              <a:rPr lang="en-US" sz="1200" dirty="0">
                <a:latin typeface="Lato" panose="020F0502020204030203" pitchFamily="34" charset="0"/>
                <a:ea typeface="Lato" panose="020F0502020204030203" pitchFamily="34" charset="0"/>
                <a:cs typeface="Lato" panose="020F0502020204030203" pitchFamily="34" charset="0"/>
              </a:rPr>
              <a:t>Calculate the Euclidean distance between existing items and new bounding boxes.</a:t>
            </a:r>
          </a:p>
          <a:p>
            <a:pPr marL="228600" indent="-228600">
              <a:lnSpc>
                <a:spcPct val="150000"/>
              </a:lnSpc>
              <a:buAutoNum type="arabicPeriod"/>
            </a:pPr>
            <a:r>
              <a:rPr lang="en-US" sz="1200" dirty="0">
                <a:latin typeface="Lato" panose="020F0502020204030203" pitchFamily="34" charset="0"/>
                <a:ea typeface="Lato" panose="020F0502020204030203" pitchFamily="34" charset="0"/>
                <a:cs typeface="Lato" panose="020F0502020204030203" pitchFamily="34" charset="0"/>
              </a:rPr>
              <a:t>Update (x, y)-coordinates of existing objects</a:t>
            </a:r>
          </a:p>
          <a:p>
            <a:pPr marL="228600" indent="-228600">
              <a:lnSpc>
                <a:spcPct val="150000"/>
              </a:lnSpc>
              <a:buAutoNum type="arabicPeriod"/>
            </a:pPr>
            <a:r>
              <a:rPr lang="en-US" sz="1200" dirty="0">
                <a:latin typeface="Lato" panose="020F0502020204030203" pitchFamily="34" charset="0"/>
                <a:ea typeface="Lato" panose="020F0502020204030203" pitchFamily="34" charset="0"/>
                <a:cs typeface="Lato" panose="020F0502020204030203" pitchFamily="34" charset="0"/>
              </a:rPr>
              <a:t>Register new objects</a:t>
            </a:r>
          </a:p>
          <a:p>
            <a:pPr marL="228600" indent="-228600">
              <a:lnSpc>
                <a:spcPct val="150000"/>
              </a:lnSpc>
              <a:buAutoNum type="arabicPeriod"/>
            </a:pPr>
            <a:r>
              <a:rPr lang="en-US" sz="1200" dirty="0">
                <a:latin typeface="Lato" panose="020F0502020204030203" pitchFamily="34" charset="0"/>
                <a:ea typeface="Lato" panose="020F0502020204030203" pitchFamily="34" charset="0"/>
                <a:cs typeface="Lato" panose="020F0502020204030203" pitchFamily="34" charset="0"/>
              </a:rPr>
              <a:t>Deregister old objects</a:t>
            </a:r>
          </a:p>
        </p:txBody>
      </p:sp>
    </p:spTree>
    <p:extLst>
      <p:ext uri="{BB962C8B-B14F-4D97-AF65-F5344CB8AC3E}">
        <p14:creationId xmlns:p14="http://schemas.microsoft.com/office/powerpoint/2010/main" val="135890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14" name="Google Shape;261;p38">
            <a:extLst>
              <a:ext uri="{FF2B5EF4-FFF2-40B4-BE49-F238E27FC236}">
                <a16:creationId xmlns:a16="http://schemas.microsoft.com/office/drawing/2014/main" id="{97D7EB18-705D-4575-90D3-E4CBC05D4830}"/>
              </a:ext>
            </a:extLst>
          </p:cNvPr>
          <p:cNvSpPr txBox="1">
            <a:spLocks noGrp="1"/>
          </p:cNvSpPr>
          <p:nvPr>
            <p:ph type="title"/>
          </p:nvPr>
        </p:nvSpPr>
        <p:spPr>
          <a:xfrm>
            <a:off x="90683" y="311472"/>
            <a:ext cx="89550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Vidaloka" panose="020B0604020202020204" charset="0"/>
                <a:ea typeface="Lato" panose="020F0502020204030203" pitchFamily="34" charset="0"/>
                <a:cs typeface="Lato" panose="020F0502020204030203" pitchFamily="34" charset="0"/>
              </a:rPr>
              <a:t>FLOW CHART</a:t>
            </a:r>
            <a:endParaRPr sz="3000" dirty="0">
              <a:latin typeface="Vidaloka" panose="020B060402020202020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0326354A-F572-4931-8E47-9EE915AED8FF}"/>
              </a:ext>
            </a:extLst>
          </p:cNvPr>
          <p:cNvPicPr>
            <a:picLocks noChangeAspect="1"/>
          </p:cNvPicPr>
          <p:nvPr/>
        </p:nvPicPr>
        <p:blipFill>
          <a:blip r:embed="rId3"/>
          <a:stretch>
            <a:fillRect/>
          </a:stretch>
        </p:blipFill>
        <p:spPr>
          <a:xfrm>
            <a:off x="1314340" y="1106574"/>
            <a:ext cx="6515320" cy="34291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14" name="Google Shape;261;p38">
            <a:extLst>
              <a:ext uri="{FF2B5EF4-FFF2-40B4-BE49-F238E27FC236}">
                <a16:creationId xmlns:a16="http://schemas.microsoft.com/office/drawing/2014/main" id="{97D7EB18-705D-4575-90D3-E4CBC05D4830}"/>
              </a:ext>
            </a:extLst>
          </p:cNvPr>
          <p:cNvSpPr txBox="1">
            <a:spLocks noGrp="1"/>
          </p:cNvSpPr>
          <p:nvPr>
            <p:ph type="title"/>
          </p:nvPr>
        </p:nvSpPr>
        <p:spPr>
          <a:xfrm>
            <a:off x="90683" y="311472"/>
            <a:ext cx="89550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latin typeface="Vidaloka" panose="020B0604020202020204" charset="0"/>
                <a:ea typeface="Lato" panose="020F0502020204030203" pitchFamily="34" charset="0"/>
                <a:cs typeface="Lato" panose="020F0502020204030203" pitchFamily="34" charset="0"/>
              </a:rPr>
              <a:t>EVALUATION</a:t>
            </a:r>
            <a:endParaRPr sz="3000" dirty="0">
              <a:latin typeface="Vidaloka" panose="020B060402020202020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27374E09-B734-4DF2-9D04-D6A623D56150}"/>
              </a:ext>
            </a:extLst>
          </p:cNvPr>
          <p:cNvSpPr txBox="1"/>
          <p:nvPr/>
        </p:nvSpPr>
        <p:spPr>
          <a:xfrm>
            <a:off x="415636" y="1224239"/>
            <a:ext cx="7881977" cy="3046988"/>
          </a:xfrm>
          <a:prstGeom prst="rect">
            <a:avLst/>
          </a:prstGeom>
          <a:noFill/>
        </p:spPr>
        <p:txBody>
          <a:bodyPr wrap="square" rtlCol="0">
            <a:spAutoFit/>
          </a:bodyPr>
          <a:lstStyle/>
          <a:p>
            <a:pPr>
              <a:lnSpc>
                <a:spcPct val="150000"/>
              </a:lnSpc>
            </a:pPr>
            <a:r>
              <a:rPr lang="en-IN" sz="1200" dirty="0">
                <a:latin typeface="Lato" panose="020F0502020204030203" pitchFamily="34" charset="0"/>
                <a:ea typeface="Lato" panose="020F0502020204030203" pitchFamily="34" charset="0"/>
                <a:cs typeface="Lato" panose="020F0502020204030203" pitchFamily="34" charset="0"/>
              </a:rPr>
              <a:t>QUANTITATIVE ANALYSIS</a:t>
            </a:r>
          </a:p>
          <a:p>
            <a:pPr>
              <a:lnSpc>
                <a:spcPct val="150000"/>
              </a:lnSpc>
            </a:pPr>
            <a:endParaRPr lang="en-IN" sz="1200" dirty="0">
              <a:latin typeface="Lato" panose="020F0502020204030203" pitchFamily="34" charset="0"/>
              <a:ea typeface="Lato" panose="020F0502020204030203" pitchFamily="34" charset="0"/>
              <a:cs typeface="Lato" panose="020F0502020204030203" pitchFamily="34" charset="0"/>
            </a:endParaRPr>
          </a:p>
          <a:p>
            <a:pPr marL="171450" indent="-171450">
              <a:lnSpc>
                <a:spcPct val="150000"/>
              </a:lnSpc>
              <a:buFont typeface="Arial" panose="020B0604020202020204" pitchFamily="34" charset="0"/>
              <a:buChar char="•"/>
            </a:pPr>
            <a:r>
              <a:rPr lang="en-IN" sz="1200" dirty="0">
                <a:latin typeface="Lato" panose="020F0502020204030203" pitchFamily="34" charset="0"/>
                <a:ea typeface="Lato" panose="020F0502020204030203" pitchFamily="34" charset="0"/>
                <a:cs typeface="Lato" panose="020F0502020204030203" pitchFamily="34" charset="0"/>
              </a:rPr>
              <a:t>FPS: Can be seen at the Command Prompt</a:t>
            </a:r>
          </a:p>
          <a:p>
            <a:pPr marL="171450" indent="-171450">
              <a:lnSpc>
                <a:spcPct val="150000"/>
              </a:lnSpc>
              <a:buFont typeface="Arial" panose="020B0604020202020204" pitchFamily="34" charset="0"/>
              <a:buChar char="•"/>
            </a:pPr>
            <a:r>
              <a:rPr lang="en-IN" sz="1200" dirty="0">
                <a:latin typeface="Lato" panose="020F0502020204030203" pitchFamily="34" charset="0"/>
                <a:ea typeface="Lato" panose="020F0502020204030203" pitchFamily="34" charset="0"/>
                <a:cs typeface="Lato" panose="020F0502020204030203" pitchFamily="34" charset="0"/>
              </a:rPr>
              <a:t>Time Duration for compilation of the Video :  Can be seen at the Command Prompt</a:t>
            </a:r>
          </a:p>
          <a:p>
            <a:pPr marL="171450" indent="-171450">
              <a:lnSpc>
                <a:spcPct val="150000"/>
              </a:lnSpc>
              <a:buFont typeface="Arial" panose="020B0604020202020204" pitchFamily="34" charset="0"/>
              <a:buChar char="•"/>
            </a:pPr>
            <a:r>
              <a:rPr lang="en-IN" sz="1200" dirty="0">
                <a:latin typeface="Lato" panose="020F0502020204030203" pitchFamily="34" charset="0"/>
                <a:ea typeface="Lato" panose="020F0502020204030203" pitchFamily="34" charset="0"/>
                <a:cs typeface="Lato" panose="020F0502020204030203" pitchFamily="34" charset="0"/>
              </a:rPr>
              <a:t>People Count : Can be seen at the </a:t>
            </a:r>
            <a:r>
              <a:rPr lang="en-IN" sz="1200" dirty="0" err="1">
                <a:latin typeface="Lato" panose="020F0502020204030203" pitchFamily="34" charset="0"/>
                <a:ea typeface="Lato" panose="020F0502020204030203" pitchFamily="34" charset="0"/>
                <a:cs typeface="Lato" panose="020F0502020204030203" pitchFamily="34" charset="0"/>
              </a:rPr>
              <a:t>Analyzing</a:t>
            </a:r>
            <a:r>
              <a:rPr lang="en-IN" sz="1200" dirty="0">
                <a:latin typeface="Lato" panose="020F0502020204030203" pitchFamily="34" charset="0"/>
                <a:ea typeface="Lato" panose="020F0502020204030203" pitchFamily="34" charset="0"/>
                <a:cs typeface="Lato" panose="020F0502020204030203" pitchFamily="34" charset="0"/>
              </a:rPr>
              <a:t> Window</a:t>
            </a:r>
          </a:p>
          <a:p>
            <a:pPr>
              <a:lnSpc>
                <a:spcPct val="150000"/>
              </a:lnSpc>
            </a:pPr>
            <a:endParaRPr lang="en-IN" sz="1200" dirty="0">
              <a:latin typeface="Lato" panose="020F0502020204030203" pitchFamily="34" charset="0"/>
              <a:ea typeface="Lato" panose="020F0502020204030203" pitchFamily="34" charset="0"/>
              <a:cs typeface="Lato" panose="020F0502020204030203" pitchFamily="34" charset="0"/>
            </a:endParaRPr>
          </a:p>
          <a:p>
            <a:pPr>
              <a:lnSpc>
                <a:spcPct val="150000"/>
              </a:lnSpc>
            </a:pPr>
            <a:r>
              <a:rPr lang="en-IN" sz="1200" dirty="0">
                <a:latin typeface="Lato" panose="020F0502020204030203" pitchFamily="34" charset="0"/>
                <a:ea typeface="Lato" panose="020F0502020204030203" pitchFamily="34" charset="0"/>
                <a:cs typeface="Lato" panose="020F0502020204030203" pitchFamily="34" charset="0"/>
              </a:rPr>
              <a:t>QUALITATIVE ANALYSIS</a:t>
            </a:r>
          </a:p>
          <a:p>
            <a:pPr>
              <a:lnSpc>
                <a:spcPct val="150000"/>
              </a:lnSpc>
            </a:pPr>
            <a:endParaRPr lang="en-IN" sz="1200" dirty="0">
              <a:latin typeface="Lato" panose="020F0502020204030203" pitchFamily="34" charset="0"/>
              <a:ea typeface="Lato" panose="020F0502020204030203" pitchFamily="34" charset="0"/>
              <a:cs typeface="Lato" panose="020F0502020204030203" pitchFamily="34" charset="0"/>
            </a:endParaRPr>
          </a:p>
          <a:p>
            <a:pPr marL="171450" indent="-171450">
              <a:lnSpc>
                <a:spcPct val="150000"/>
              </a:lnSpc>
              <a:buFont typeface="Arial" panose="020B0604020202020204" pitchFamily="34" charset="0"/>
              <a:buChar char="•"/>
            </a:pPr>
            <a:r>
              <a:rPr lang="en-IN" sz="1200" dirty="0">
                <a:latin typeface="Lato" panose="020F0502020204030203" pitchFamily="34" charset="0"/>
                <a:ea typeface="Lato" panose="020F0502020204030203" pitchFamily="34" charset="0"/>
                <a:cs typeface="Lato" panose="020F0502020204030203" pitchFamily="34" charset="0"/>
              </a:rPr>
              <a:t>People Recognition</a:t>
            </a:r>
          </a:p>
          <a:p>
            <a:pPr marL="171450" indent="-171450">
              <a:lnSpc>
                <a:spcPct val="150000"/>
              </a:lnSpc>
              <a:buFont typeface="Arial" panose="020B0604020202020204" pitchFamily="34" charset="0"/>
              <a:buChar char="•"/>
            </a:pPr>
            <a:r>
              <a:rPr lang="en-IN" sz="1200" dirty="0">
                <a:latin typeface="Lato" panose="020F0502020204030203" pitchFamily="34" charset="0"/>
                <a:ea typeface="Lato" panose="020F0502020204030203" pitchFamily="34" charset="0"/>
                <a:cs typeface="Lato" panose="020F0502020204030203" pitchFamily="34" charset="0"/>
              </a:rPr>
              <a:t>People Tracking</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77269"/>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3146</TotalTime>
  <Words>1126</Words>
  <Application>Microsoft Office PowerPoint</Application>
  <PresentationFormat>On-screen Show (16:9)</PresentationFormat>
  <Paragraphs>89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proxima-nova</vt:lpstr>
      <vt:lpstr>Times New Roman</vt:lpstr>
      <vt:lpstr>Vidaloka</vt:lpstr>
      <vt:lpstr>Arial</vt:lpstr>
      <vt:lpstr>Montserrat</vt:lpstr>
      <vt:lpstr>Lato</vt:lpstr>
      <vt:lpstr>Crimson Text</vt:lpstr>
      <vt:lpstr>Minimalist Business Slides by Slidesgo</vt:lpstr>
      <vt:lpstr>Counting Crowds in Real Time using OpenCV</vt:lpstr>
      <vt:lpstr>INTRODUCTION</vt:lpstr>
      <vt:lpstr>RELATED WORK</vt:lpstr>
      <vt:lpstr>METHODOLOGY</vt:lpstr>
      <vt:lpstr>PowerPoint Presentation</vt:lpstr>
      <vt:lpstr>PowerPoint Presentation</vt:lpstr>
      <vt:lpstr>PowerPoint Presentation</vt:lpstr>
      <vt:lpstr>FLOW CHART</vt:lpstr>
      <vt:lpstr>EVALUATION</vt:lpstr>
      <vt:lpstr> RESULTS</vt:lpstr>
      <vt:lpstr> RESULTS</vt:lpstr>
      <vt:lpstr>PLAN FOR COMPLETION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Crowds in Real Time using OpenCV</dc:title>
  <dc:creator>Manne</dc:creator>
  <cp:lastModifiedBy>MANNE SAISANDEEP 17071a04l8</cp:lastModifiedBy>
  <cp:revision>12</cp:revision>
  <dcterms:modified xsi:type="dcterms:W3CDTF">2022-05-11T03:50:03Z</dcterms:modified>
</cp:coreProperties>
</file>