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7" r:id="rId9"/>
    <p:sldId id="269" r:id="rId10"/>
    <p:sldId id="265" r:id="rId11"/>
    <p:sldId id="266" r:id="rId12"/>
  </p:sldIdLst>
  <p:sldSz cx="18288000" cy="10287000"/>
  <p:notesSz cx="6858000" cy="9144000"/>
  <p:embeddedFontLst>
    <p:embeddedFont>
      <p:font typeface="Cambria" panose="02040503050406030204" pitchFamily="18" charset="0"/>
      <p:regular r:id="rId14"/>
      <p:bold r:id="rId15"/>
      <p:italic r:id="rId16"/>
      <p:boldItalic r:id="rId17"/>
    </p:embeddedFont>
    <p:embeddedFont>
      <p:font typeface="Clear Sans Regular Bold" panose="020B0604020202020204" charset="0"/>
      <p:regular r:id="rId18"/>
    </p:embeddedFont>
    <p:embeddedFont>
      <p:font typeface="Verdana" panose="020B060403050404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84162" autoAdjust="0"/>
  </p:normalViewPr>
  <p:slideViewPr>
    <p:cSldViewPr>
      <p:cViewPr varScale="1">
        <p:scale>
          <a:sx n="44" d="100"/>
          <a:sy n="44" d="100"/>
        </p:scale>
        <p:origin x="9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9487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alpha val="72000"/>
          </a:srgbClr>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1402005" y="1106493"/>
            <a:ext cx="7301968" cy="7317534"/>
          </a:xfrm>
          <a:prstGeom prst="rect">
            <a:avLst/>
          </a:prstGeom>
        </p:spPr>
      </p:pic>
      <p:sp>
        <p:nvSpPr>
          <p:cNvPr id="24" name="TextBox 24"/>
          <p:cNvSpPr txBox="1"/>
          <p:nvPr/>
        </p:nvSpPr>
        <p:spPr>
          <a:xfrm>
            <a:off x="2312375" y="3305349"/>
            <a:ext cx="5482998" cy="3323987"/>
          </a:xfrm>
          <a:prstGeom prst="rect">
            <a:avLst/>
          </a:prstGeom>
        </p:spPr>
        <p:txBody>
          <a:bodyPr lIns="0" tIns="0" rIns="0" bIns="0" rtlCol="0" anchor="t">
            <a:spAutoFit/>
          </a:bodyPr>
          <a:lstStyle/>
          <a:p>
            <a:r>
              <a:rPr lang="en-US" sz="7200" b="1" spc="-105" dirty="0">
                <a:solidFill>
                  <a:srgbClr val="FFFFFF"/>
                </a:solidFill>
                <a:latin typeface="Graphik Regular" panose="020B0503030202060203" pitchFamily="34" charset="0"/>
              </a:rPr>
              <a:t>Forage Accenture Project Task3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E376212A-6AAE-0999-2391-9E0F969BAAAD}"/>
              </a:ext>
            </a:extLst>
          </p:cNvPr>
          <p:cNvSpPr txBox="1"/>
          <p:nvPr/>
        </p:nvSpPr>
        <p:spPr>
          <a:xfrm>
            <a:off x="10752597" y="2680308"/>
            <a:ext cx="6849603" cy="295465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latin typeface="Cambria" panose="02040503050406030204" pitchFamily="18" charset="0"/>
                <a:ea typeface="Cambria" panose="02040503050406030204" pitchFamily="18" charset="0"/>
              </a:rPr>
              <a:t>Most of the users are active during Late Night and Afternoon sessions during 00:00 AM to 06:00 AM and from 12:00 PM to 06:00 PM.</a:t>
            </a:r>
          </a:p>
          <a:p>
            <a:pPr marL="457200" indent="-457200">
              <a:buFont typeface="Wingdings" panose="05000000000000000000" pitchFamily="2" charset="2"/>
              <a:buChar char="v"/>
            </a:pPr>
            <a:r>
              <a:rPr lang="en-US" sz="2800" dirty="0">
                <a:latin typeface="Cambria" panose="02040503050406030204" pitchFamily="18" charset="0"/>
                <a:ea typeface="Cambria" panose="02040503050406030204" pitchFamily="18" charset="0"/>
              </a:rPr>
              <a:t>Top 5 Categories are Technology, Animals, Travel, Science and Culture</a:t>
            </a:r>
            <a:r>
              <a:rPr lang="en-US" dirty="0"/>
              <a: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15476" y="1383832"/>
            <a:ext cx="11511540" cy="5930899"/>
            <a:chOff x="0" y="0"/>
            <a:chExt cx="11564591" cy="4370744"/>
          </a:xfrm>
        </p:grpSpPr>
        <p:sp>
          <p:nvSpPr>
            <p:cNvPr id="3" name="TextBox 3"/>
            <p:cNvSpPr txBox="1"/>
            <p:nvPr/>
          </p:nvSpPr>
          <p:spPr>
            <a:xfrm>
              <a:off x="0" y="0"/>
              <a:ext cx="11564591" cy="907257"/>
            </a:xfrm>
            <a:prstGeom prst="rect">
              <a:avLst/>
            </a:prstGeom>
          </p:spPr>
          <p:txBody>
            <a:bodyPr lIns="0" tIns="0" rIns="0" bIns="0" rtlCol="0" anchor="t">
              <a:spAutoFit/>
            </a:bodyPr>
            <a:lstStyle/>
            <a:p>
              <a:pPr>
                <a:lnSpc>
                  <a:spcPts val="9600"/>
                </a:lnSpc>
              </a:pPr>
              <a:r>
                <a:rPr lang="en-US" sz="8000" spc="-80" dirty="0">
                  <a:solidFill>
                    <a:srgbClr val="000000"/>
                  </a:solidFill>
                  <a:latin typeface="Verdana" panose="020B0604030504040204" pitchFamily="34" charset="0"/>
                  <a:ea typeface="Verdana" panose="020B0604030504040204" pitchFamily="34" charset="0"/>
                </a:rPr>
                <a:t>Today's agenda</a:t>
              </a:r>
            </a:p>
          </p:txBody>
        </p:sp>
        <p:sp>
          <p:nvSpPr>
            <p:cNvPr id="4" name="TextBox 4"/>
            <p:cNvSpPr txBox="1"/>
            <p:nvPr/>
          </p:nvSpPr>
          <p:spPr>
            <a:xfrm>
              <a:off x="0" y="1648973"/>
              <a:ext cx="11564591" cy="2721771"/>
            </a:xfrm>
            <a:prstGeom prst="rect">
              <a:avLst/>
            </a:prstGeom>
          </p:spPr>
          <p:txBody>
            <a:bodyPr lIns="0" tIns="0" rIns="0" bIns="0" rtlCol="0" anchor="t">
              <a:spAutoFit/>
            </a:bodyPr>
            <a:lstStyle/>
            <a:p>
              <a:r>
                <a:rPr lang="en-US" sz="4000" spc="-19" dirty="0">
                  <a:solidFill>
                    <a:srgbClr val="000000"/>
                  </a:solidFill>
                  <a:latin typeface="Graphik Regular" panose="020B0503030202060203" pitchFamily="34" charset="0"/>
                </a:rPr>
                <a:t>Project recap</a:t>
              </a:r>
            </a:p>
            <a:p>
              <a:r>
                <a:rPr lang="en-US" sz="4000" spc="-19" dirty="0">
                  <a:solidFill>
                    <a:srgbClr val="000000"/>
                  </a:solidFill>
                  <a:latin typeface="Graphik Regular" panose="020B0503030202060203" pitchFamily="34" charset="0"/>
                </a:rPr>
                <a:t>Problem</a:t>
              </a:r>
            </a:p>
            <a:p>
              <a:r>
                <a:rPr lang="en-US" sz="4000" spc="-19" dirty="0">
                  <a:solidFill>
                    <a:srgbClr val="000000"/>
                  </a:solidFill>
                  <a:latin typeface="Graphik Regular" panose="020B0503030202060203" pitchFamily="34" charset="0"/>
                </a:rPr>
                <a:t>The Analytics team</a:t>
              </a:r>
            </a:p>
            <a:p>
              <a:r>
                <a:rPr lang="en-US" sz="4000" spc="-19" dirty="0">
                  <a:solidFill>
                    <a:srgbClr val="000000"/>
                  </a:solidFill>
                  <a:latin typeface="Graphik Regular" panose="020B0503030202060203" pitchFamily="34" charset="0"/>
                </a:rPr>
                <a:t>Process</a:t>
              </a:r>
            </a:p>
            <a:p>
              <a:r>
                <a:rPr lang="en-US" sz="4000" spc="-19" dirty="0">
                  <a:solidFill>
                    <a:srgbClr val="000000"/>
                  </a:solidFill>
                  <a:latin typeface="Graphik Regular" panose="020B0503030202060203" pitchFamily="34" charset="0"/>
                </a:rPr>
                <a:t>Insights</a:t>
              </a:r>
            </a:p>
            <a:p>
              <a:r>
                <a:rPr lang="en-US" sz="40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dirty="0" err="1"/>
              <a:t>uuhhkj</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1F536EE6-B03A-E3AF-BA23-478BDB0D958E}"/>
              </a:ext>
            </a:extLst>
          </p:cNvPr>
          <p:cNvSpPr txBox="1"/>
          <p:nvPr/>
        </p:nvSpPr>
        <p:spPr>
          <a:xfrm>
            <a:off x="8436952" y="2697598"/>
            <a:ext cx="7412648" cy="5016758"/>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Client name: Social Buzz</a:t>
            </a:r>
          </a:p>
          <a:p>
            <a:r>
              <a:rPr lang="en-US" sz="2000" b="1" dirty="0">
                <a:latin typeface="Cambria" panose="02040503050406030204" pitchFamily="18" charset="0"/>
                <a:ea typeface="Cambria" panose="02040503050406030204" pitchFamily="18" charset="0"/>
              </a:rPr>
              <a:t>Client industry: Social media &amp; content creation</a:t>
            </a:r>
          </a:p>
          <a:p>
            <a:r>
              <a:rPr lang="en-US" sz="2000" b="1" dirty="0">
                <a:latin typeface="Cambria" panose="02040503050406030204" pitchFamily="18" charset="0"/>
                <a:ea typeface="Cambria" panose="02040503050406030204" pitchFamily="18" charset="0"/>
              </a:rPr>
              <a:t>Year established: 2010</a:t>
            </a:r>
          </a:p>
          <a:p>
            <a:r>
              <a:rPr lang="en-US" sz="2000" b="1" dirty="0">
                <a:latin typeface="Cambria" panose="02040503050406030204" pitchFamily="18" charset="0"/>
                <a:ea typeface="Cambria" panose="02040503050406030204" pitchFamily="18" charset="0"/>
              </a:rPr>
              <a:t>Location of HQ: San Francisco</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Social Buzz is a social media &amp; content creation company which emphasizes content by keeping all users anonymous, only tracking user reactions on every piece of content. There are over 100 ways that users can react to content, spanning beyond the traditional reactions of likes, dislikes, and comments. This ensures that trending content, as opposed to individual users, is at the forefront of user feeds.</a:t>
            </a:r>
          </a:p>
          <a:p>
            <a:r>
              <a:rPr lang="en-US" sz="2000" dirty="0">
                <a:latin typeface="Cambria" panose="02040503050406030204" pitchFamily="18" charset="0"/>
                <a:ea typeface="Cambria" panose="02040503050406030204" pitchFamily="18" charset="0"/>
              </a:rPr>
              <a:t>Over the past 5 years, Social Buzz has reached over 500 million active users each month. They have scaled quicker than anticipated and need the help of an advisory firm to oversee</a:t>
            </a:r>
          </a:p>
          <a:p>
            <a:r>
              <a:rPr lang="en-US" sz="2000" dirty="0">
                <a:latin typeface="Cambria" panose="02040503050406030204" pitchFamily="18" charset="0"/>
                <a:ea typeface="Cambria" panose="02040503050406030204" pitchFamily="18" charset="0"/>
              </a:rPr>
              <a:t>their scaling process effectively.</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EF543491-574D-6AF4-0A0C-727FFA9F5235}"/>
              </a:ext>
            </a:extLst>
          </p:cNvPr>
          <p:cNvSpPr txBox="1"/>
          <p:nvPr/>
        </p:nvSpPr>
        <p:spPr>
          <a:xfrm>
            <a:off x="2107520" y="4961740"/>
            <a:ext cx="7519534"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Social Buzz has reached over 500 million active users each month.</a:t>
            </a:r>
          </a:p>
          <a:p>
            <a:pPr marL="342900" indent="-342900">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Every day over 100,000 pieces of content, ranging</a:t>
            </a:r>
          </a:p>
          <a:p>
            <a:r>
              <a:rPr lang="en-US" sz="2400" b="1" dirty="0">
                <a:latin typeface="Cambria" panose="02040503050406030204" pitchFamily="18" charset="0"/>
                <a:ea typeface="Cambria" panose="02040503050406030204" pitchFamily="18" charset="0"/>
              </a:rPr>
              <a:t>from text, images, videos and GIFs are posted.</a:t>
            </a: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Here they don’t have enough employee to capitalize this ever-growing content data.</a:t>
            </a: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Task is to find out important information about the content data so that they can focus on most important contents on their platform.</a:t>
            </a:r>
          </a:p>
          <a:p>
            <a:endParaRPr lang="en-IN" sz="24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60466CB-CD78-239D-1093-DC666B244FB7}"/>
              </a:ext>
            </a:extLst>
          </p:cNvPr>
          <p:cNvSpPr txBox="1"/>
          <p:nvPr/>
        </p:nvSpPr>
        <p:spPr>
          <a:xfrm>
            <a:off x="4260753" y="1394047"/>
            <a:ext cx="3929077" cy="584775"/>
          </a:xfrm>
          <a:prstGeom prst="rect">
            <a:avLst/>
          </a:prstGeom>
          <a:noFill/>
        </p:spPr>
        <p:txBody>
          <a:bodyPr wrap="square" rtlCol="0">
            <a:spAutoFit/>
          </a:bodyPr>
          <a:lstStyle/>
          <a:p>
            <a:r>
              <a:rPr lang="en-US" sz="3200" dirty="0">
                <a:solidFill>
                  <a:schemeClr val="bg1"/>
                </a:solidFill>
                <a:latin typeface="Cambria" panose="02040503050406030204" pitchFamily="18" charset="0"/>
                <a:ea typeface="Cambria" panose="02040503050406030204" pitchFamily="18" charset="0"/>
              </a:rPr>
              <a:t>Data Understanding</a:t>
            </a:r>
            <a:endParaRPr lang="en-IN" sz="3200" dirty="0">
              <a:solidFill>
                <a:schemeClr val="bg1"/>
              </a:solidFill>
              <a:latin typeface="Cambria" panose="02040503050406030204" pitchFamily="18" charset="0"/>
              <a:ea typeface="Cambria" panose="02040503050406030204" pitchFamily="18" charset="0"/>
            </a:endParaRPr>
          </a:p>
        </p:txBody>
      </p:sp>
      <p:sp>
        <p:nvSpPr>
          <p:cNvPr id="40" name="TextBox 39">
            <a:extLst>
              <a:ext uri="{FF2B5EF4-FFF2-40B4-BE49-F238E27FC236}">
                <a16:creationId xmlns:a16="http://schemas.microsoft.com/office/drawing/2014/main" id="{379FF038-AE77-4400-DC82-9379E0BDAA84}"/>
              </a:ext>
            </a:extLst>
          </p:cNvPr>
          <p:cNvSpPr txBox="1"/>
          <p:nvPr/>
        </p:nvSpPr>
        <p:spPr>
          <a:xfrm>
            <a:off x="6376279" y="2980173"/>
            <a:ext cx="3929077" cy="584775"/>
          </a:xfrm>
          <a:prstGeom prst="rect">
            <a:avLst/>
          </a:prstGeom>
          <a:noFill/>
        </p:spPr>
        <p:txBody>
          <a:bodyPr wrap="square" rtlCol="0">
            <a:spAutoFit/>
          </a:bodyPr>
          <a:lstStyle/>
          <a:p>
            <a:r>
              <a:rPr lang="en-US" sz="3200" dirty="0">
                <a:solidFill>
                  <a:schemeClr val="bg1"/>
                </a:solidFill>
                <a:latin typeface="Cambria" panose="02040503050406030204" pitchFamily="18" charset="0"/>
                <a:ea typeface="Cambria" panose="02040503050406030204" pitchFamily="18" charset="0"/>
              </a:rPr>
              <a:t>Data Cleaning</a:t>
            </a:r>
            <a:endParaRPr lang="en-IN" sz="3200" dirty="0">
              <a:solidFill>
                <a:schemeClr val="bg1"/>
              </a:solidFill>
              <a:latin typeface="Cambria" panose="02040503050406030204" pitchFamily="18" charset="0"/>
              <a:ea typeface="Cambria" panose="02040503050406030204" pitchFamily="18" charset="0"/>
            </a:endParaRPr>
          </a:p>
        </p:txBody>
      </p:sp>
      <p:sp>
        <p:nvSpPr>
          <p:cNvPr id="41" name="TextBox 40">
            <a:extLst>
              <a:ext uri="{FF2B5EF4-FFF2-40B4-BE49-F238E27FC236}">
                <a16:creationId xmlns:a16="http://schemas.microsoft.com/office/drawing/2014/main" id="{28AFA74C-D47C-9020-848F-644F60E09AD3}"/>
              </a:ext>
            </a:extLst>
          </p:cNvPr>
          <p:cNvSpPr txBox="1"/>
          <p:nvPr/>
        </p:nvSpPr>
        <p:spPr>
          <a:xfrm>
            <a:off x="7837734" y="4774168"/>
            <a:ext cx="3929077" cy="584775"/>
          </a:xfrm>
          <a:prstGeom prst="rect">
            <a:avLst/>
          </a:prstGeom>
          <a:noFill/>
        </p:spPr>
        <p:txBody>
          <a:bodyPr wrap="square" rtlCol="0">
            <a:spAutoFit/>
          </a:bodyPr>
          <a:lstStyle/>
          <a:p>
            <a:r>
              <a:rPr lang="en-US" sz="3200" dirty="0">
                <a:solidFill>
                  <a:schemeClr val="bg1"/>
                </a:solidFill>
                <a:latin typeface="Cambria" panose="02040503050406030204" pitchFamily="18" charset="0"/>
                <a:ea typeface="Cambria" panose="02040503050406030204" pitchFamily="18" charset="0"/>
              </a:rPr>
              <a:t>Data Modeling</a:t>
            </a:r>
            <a:endParaRPr lang="en-IN" sz="3200" dirty="0">
              <a:solidFill>
                <a:schemeClr val="bg1"/>
              </a:solidFill>
              <a:latin typeface="Cambria" panose="02040503050406030204" pitchFamily="18" charset="0"/>
              <a:ea typeface="Cambria" panose="02040503050406030204" pitchFamily="18" charset="0"/>
            </a:endParaRPr>
          </a:p>
        </p:txBody>
      </p:sp>
      <p:sp>
        <p:nvSpPr>
          <p:cNvPr id="44" name="TextBox 43">
            <a:extLst>
              <a:ext uri="{FF2B5EF4-FFF2-40B4-BE49-F238E27FC236}">
                <a16:creationId xmlns:a16="http://schemas.microsoft.com/office/drawing/2014/main" id="{BF83FD37-2858-5CE7-CF8D-3E77645A4D53}"/>
              </a:ext>
            </a:extLst>
          </p:cNvPr>
          <p:cNvSpPr txBox="1"/>
          <p:nvPr/>
        </p:nvSpPr>
        <p:spPr>
          <a:xfrm>
            <a:off x="9835112" y="6394258"/>
            <a:ext cx="3929077" cy="584775"/>
          </a:xfrm>
          <a:prstGeom prst="rect">
            <a:avLst/>
          </a:prstGeom>
          <a:noFill/>
        </p:spPr>
        <p:txBody>
          <a:bodyPr wrap="square" rtlCol="0">
            <a:spAutoFit/>
          </a:bodyPr>
          <a:lstStyle/>
          <a:p>
            <a:r>
              <a:rPr lang="en-US" sz="3200" dirty="0">
                <a:solidFill>
                  <a:schemeClr val="bg1"/>
                </a:solidFill>
                <a:latin typeface="Cambria" panose="02040503050406030204" pitchFamily="18" charset="0"/>
                <a:ea typeface="Cambria" panose="02040503050406030204" pitchFamily="18" charset="0"/>
              </a:rPr>
              <a:t>Data Analysis</a:t>
            </a:r>
            <a:endParaRPr lang="en-IN" sz="3200" dirty="0">
              <a:solidFill>
                <a:schemeClr val="bg1"/>
              </a:solidFill>
              <a:latin typeface="Cambria" panose="02040503050406030204" pitchFamily="18" charset="0"/>
              <a:ea typeface="Cambria" panose="02040503050406030204" pitchFamily="18" charset="0"/>
            </a:endParaRPr>
          </a:p>
        </p:txBody>
      </p:sp>
      <p:sp>
        <p:nvSpPr>
          <p:cNvPr id="45" name="TextBox 44">
            <a:extLst>
              <a:ext uri="{FF2B5EF4-FFF2-40B4-BE49-F238E27FC236}">
                <a16:creationId xmlns:a16="http://schemas.microsoft.com/office/drawing/2014/main" id="{1C708BDC-88AB-ECFD-2C72-FB2CA91C12DB}"/>
              </a:ext>
            </a:extLst>
          </p:cNvPr>
          <p:cNvSpPr txBox="1"/>
          <p:nvPr/>
        </p:nvSpPr>
        <p:spPr>
          <a:xfrm>
            <a:off x="11665546" y="7858336"/>
            <a:ext cx="3929077" cy="584775"/>
          </a:xfrm>
          <a:prstGeom prst="rect">
            <a:avLst/>
          </a:prstGeom>
          <a:noFill/>
        </p:spPr>
        <p:txBody>
          <a:bodyPr wrap="square" rtlCol="0">
            <a:spAutoFit/>
          </a:bodyPr>
          <a:lstStyle/>
          <a:p>
            <a:r>
              <a:rPr lang="en-US" sz="3200" dirty="0">
                <a:solidFill>
                  <a:schemeClr val="bg1"/>
                </a:solidFill>
                <a:latin typeface="Cambria" panose="02040503050406030204" pitchFamily="18" charset="0"/>
                <a:ea typeface="Cambria" panose="02040503050406030204" pitchFamily="18" charset="0"/>
              </a:rPr>
              <a:t>Insights Sharing</a:t>
            </a:r>
            <a:endParaRPr lang="en-IN" sz="3200" dirty="0">
              <a:solidFill>
                <a:schemeClr val="bg1"/>
              </a:solidFill>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80DDFBCF-5734-B52E-5D6B-15E637D2A782}"/>
              </a:ext>
            </a:extLst>
          </p:cNvPr>
          <p:cNvSpPr txBox="1"/>
          <p:nvPr/>
        </p:nvSpPr>
        <p:spPr>
          <a:xfrm>
            <a:off x="1028700" y="2304689"/>
            <a:ext cx="16192500" cy="546559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Cambria" panose="02040503050406030204" pitchFamily="18" charset="0"/>
                <a:ea typeface="Cambria" panose="02040503050406030204" pitchFamily="18" charset="0"/>
              </a:rPr>
              <a:t>There are four Content Type Audio, GIF, Photo &amp; Video across 16 different Categories in which Video has the most Reaction Score followed by Photo, GIF and Audio.</a:t>
            </a:r>
          </a:p>
          <a:p>
            <a:pPr marL="342900" indent="-342900">
              <a:buFont typeface="Wingdings" panose="05000000000000000000" pitchFamily="2" charset="2"/>
              <a:buChar char="Ø"/>
            </a:pPr>
            <a:r>
              <a:rPr lang="en-US" sz="2800" dirty="0">
                <a:latin typeface="Cambria" panose="02040503050406030204" pitchFamily="18" charset="0"/>
                <a:ea typeface="Cambria" panose="02040503050406030204" pitchFamily="18" charset="0"/>
              </a:rPr>
              <a:t>In Late Night most of the users are active almost 30% of total as well as it is observed almost all the users are active all the phase of Day </a:t>
            </a:r>
            <a:r>
              <a:rPr lang="en-IN" sz="2800" dirty="0">
                <a:solidFill>
                  <a:srgbClr val="001D35"/>
                </a:solidFill>
                <a:effectLst/>
                <a:highlight>
                  <a:srgbClr val="FFFFFF"/>
                </a:highlight>
                <a:latin typeface="Cambria" panose="02040503050406030204" pitchFamily="18" charset="0"/>
                <a:ea typeface="Cambria" panose="02040503050406030204" pitchFamily="18" charset="0"/>
              </a:rPr>
              <a:t>Morning, </a:t>
            </a:r>
            <a:r>
              <a:rPr lang="en-IN" sz="2800" dirty="0">
                <a:effectLst/>
                <a:highlight>
                  <a:srgbClr val="FFFFFF"/>
                </a:highlight>
                <a:latin typeface="Cambria" panose="02040503050406030204" pitchFamily="18" charset="0"/>
                <a:ea typeface="Cambria" panose="02040503050406030204" pitchFamily="18" charset="0"/>
              </a:rPr>
              <a:t>Afternoon, Evening, Late Evening &amp; Late night once.</a:t>
            </a:r>
          </a:p>
          <a:p>
            <a:pPr marL="342900" indent="-342900">
              <a:buFont typeface="Wingdings" panose="05000000000000000000" pitchFamily="2" charset="2"/>
              <a:buChar char="Ø"/>
            </a:pPr>
            <a:r>
              <a:rPr lang="en-US" sz="2800" dirty="0">
                <a:latin typeface="Cambria" panose="02040503050406030204" pitchFamily="18" charset="0"/>
                <a:ea typeface="Cambria" panose="02040503050406030204" pitchFamily="18" charset="0"/>
              </a:rPr>
              <a:t>There are 16 Reaction Types and 3 Reaction Type Sentiments for different contents.</a:t>
            </a:r>
          </a:p>
          <a:p>
            <a:pPr marL="342900" indent="-342900">
              <a:buFont typeface="Wingdings" panose="05000000000000000000" pitchFamily="2" charset="2"/>
              <a:buChar char="Ø"/>
            </a:pPr>
            <a:r>
              <a:rPr lang="en-US" sz="2800" dirty="0">
                <a:latin typeface="Cambria" panose="02040503050406030204" pitchFamily="18" charset="0"/>
                <a:ea typeface="Cambria" panose="02040503050406030204" pitchFamily="18" charset="0"/>
              </a:rPr>
              <a:t>December has the highest reaction score which is almost flat for all other months as well as Technology has the highest score in Category.</a:t>
            </a:r>
          </a:p>
          <a:p>
            <a:pPr marL="342900" indent="-342900">
              <a:buFont typeface="Wingdings" panose="05000000000000000000" pitchFamily="2" charset="2"/>
              <a:buChar char="Ø"/>
            </a:pPr>
            <a:r>
              <a:rPr lang="en-US" sz="2800" dirty="0">
                <a:latin typeface="Cambria" panose="02040503050406030204" pitchFamily="18" charset="0"/>
                <a:ea typeface="Cambria" panose="02040503050406030204" pitchFamily="18" charset="0"/>
              </a:rPr>
              <a:t>Reaction Type Sentiment is Positive more than 84% of times and Neutral and Negative are 8.73% and 6.54% times respectively.</a:t>
            </a:r>
          </a:p>
          <a:p>
            <a:pPr marL="342900" indent="-3429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342900" lvl="0" indent="-342900">
              <a:lnSpc>
                <a:spcPts val="1650"/>
              </a:lnSpc>
              <a:spcAft>
                <a:spcPts val="600"/>
              </a:spcAft>
              <a:buSzPts val="1000"/>
              <a:buFont typeface="Wingdings" panose="05000000000000000000" pitchFamily="2" charset="2"/>
              <a:buChar char="Ø"/>
              <a:tabLst>
                <a:tab pos="457200" algn="l"/>
              </a:tabLst>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F7D068FD-45DE-7101-811E-F7FBC62314F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724116" y="1209026"/>
            <a:ext cx="14712356" cy="80050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E2EA0A79-194D-C267-809A-C16589D8A92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366217" y="1948110"/>
            <a:ext cx="5296797" cy="6881772"/>
          </a:xfrm>
          <a:prstGeom prst="rect">
            <a:avLst/>
          </a:prstGeom>
        </p:spPr>
      </p:pic>
      <p:pic>
        <p:nvPicPr>
          <p:cNvPr id="30" name="Picture 29">
            <a:extLst>
              <a:ext uri="{FF2B5EF4-FFF2-40B4-BE49-F238E27FC236}">
                <a16:creationId xmlns:a16="http://schemas.microsoft.com/office/drawing/2014/main" id="{30EBDDED-6E2F-0B57-FB9F-A25229A5730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526353" y="1941947"/>
            <a:ext cx="5197675" cy="6881772"/>
          </a:xfrm>
          <a:prstGeom prst="rect">
            <a:avLst/>
          </a:prstGeom>
        </p:spPr>
      </p:pic>
      <p:pic>
        <p:nvPicPr>
          <p:cNvPr id="32" name="Picture 31">
            <a:extLst>
              <a:ext uri="{FF2B5EF4-FFF2-40B4-BE49-F238E27FC236}">
                <a16:creationId xmlns:a16="http://schemas.microsoft.com/office/drawing/2014/main" id="{C6161BED-7795-7C8F-2584-2D10887991C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2859943" y="1941948"/>
            <a:ext cx="5049584" cy="6869044"/>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D24F6024-FD28-F4C1-1EE8-604CFC1A10F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506647" y="995085"/>
            <a:ext cx="14491653" cy="7825372"/>
          </a:xfrm>
          <a:prstGeom prst="rect">
            <a:avLst/>
          </a:prstGeom>
        </p:spPr>
      </p:pic>
    </p:spTree>
    <p:extLst>
      <p:ext uri="{BB962C8B-B14F-4D97-AF65-F5344CB8AC3E}">
        <p14:creationId xmlns:p14="http://schemas.microsoft.com/office/powerpoint/2010/main" val="266794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449</Words>
  <Application>Microsoft Office PowerPoint</Application>
  <PresentationFormat>Custom</PresentationFormat>
  <Paragraphs>74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Verdana</vt:lpstr>
      <vt:lpstr>Graphik Regular</vt:lpstr>
      <vt:lpstr>Cambria</vt:lpstr>
      <vt:lpstr>Arial</vt:lpstr>
      <vt:lpstr>Calibri</vt:lpstr>
      <vt:lpstr>Wingdings</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Sandeep Kumar</cp:lastModifiedBy>
  <cp:revision>13</cp:revision>
  <dcterms:created xsi:type="dcterms:W3CDTF">2006-08-16T00:00:00Z</dcterms:created>
  <dcterms:modified xsi:type="dcterms:W3CDTF">2024-08-19T11:21:11Z</dcterms:modified>
  <dc:identifier>DAEhDyfaYKE</dc:identifier>
</cp:coreProperties>
</file>