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5" r:id="rId6"/>
    <p:sldId id="266" r:id="rId7"/>
    <p:sldId id="268" r:id="rId8"/>
    <p:sldId id="274" r:id="rId9"/>
    <p:sldId id="269" r:id="rId10"/>
    <p:sldId id="276" r:id="rId11"/>
    <p:sldId id="270" r:id="rId12"/>
    <p:sldId id="272" r:id="rId13"/>
    <p:sldId id="279" r:id="rId14"/>
    <p:sldId id="280" r:id="rId15"/>
    <p:sldId id="28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Kumar" initials="SK" lastIdx="1" clrIdx="0">
    <p:extLst>
      <p:ext uri="{19B8F6BF-5375-455C-9EA6-DF929625EA0E}">
        <p15:presenceInfo xmlns:p15="http://schemas.microsoft.com/office/powerpoint/2012/main" userId="1d1da38a85afe8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2" d="100"/>
          <a:sy n="72" d="100"/>
        </p:scale>
        <p:origin x="4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Excel_Day_of_wee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BikeSharingProject\python%20Analyzed%20Data\Excel_rideble_typ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000" b="0" i="0" u="sng" dirty="0">
                <a:solidFill>
                  <a:schemeClr val="tx1"/>
                </a:solidFill>
                <a:latin typeface="Sitka Small" panose="02000505000000020004" pitchFamily="2" charset="0"/>
                <a:ea typeface="Cambria Math" panose="02040503050406030204" pitchFamily="18" charset="0"/>
              </a:rPr>
              <a:t>Rider Count on each day of week </a:t>
            </a:r>
          </a:p>
        </c:rich>
      </c:tx>
      <c:layout>
        <c:manualLayout>
          <c:xMode val="edge"/>
          <c:yMode val="edge"/>
          <c:x val="5.7556500977315494E-4"/>
          <c:y val="2.433762844566682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53853360397939"/>
          <c:y val="0.12061812498156832"/>
          <c:w val="0.78443124078249793"/>
          <c:h val="0.70803046447778029"/>
        </c:manualLayout>
      </c:layout>
      <c:barChart>
        <c:barDir val="col"/>
        <c:grouping val="clustered"/>
        <c:varyColors val="0"/>
        <c:ser>
          <c:idx val="0"/>
          <c:order val="0"/>
          <c:spPr>
            <a:solidFill>
              <a:schemeClr val="accent1"/>
            </a:solidFill>
            <a:ln>
              <a:noFill/>
            </a:ln>
            <a:effectLst/>
          </c:spPr>
          <c:invertIfNegative val="0"/>
          <c:cat>
            <c:strRef>
              <c:f>Day_of_week!$A$34:$A$40</c:f>
              <c:strCache>
                <c:ptCount val="7"/>
                <c:pt idx="0">
                  <c:v>Sunday</c:v>
                </c:pt>
                <c:pt idx="1">
                  <c:v>Monday</c:v>
                </c:pt>
                <c:pt idx="2">
                  <c:v>Tuesday</c:v>
                </c:pt>
                <c:pt idx="3">
                  <c:v>Wednesday</c:v>
                </c:pt>
                <c:pt idx="4">
                  <c:v>Thursday</c:v>
                </c:pt>
                <c:pt idx="5">
                  <c:v>Friday</c:v>
                </c:pt>
                <c:pt idx="6">
                  <c:v>Saturday</c:v>
                </c:pt>
              </c:strCache>
            </c:strRef>
          </c:cat>
          <c:val>
            <c:numRef>
              <c:f>Day_of_week!$B$4:$B$10</c:f>
              <c:numCache>
                <c:formatCode>General</c:formatCode>
                <c:ptCount val="7"/>
                <c:pt idx="0">
                  <c:v>1</c:v>
                </c:pt>
                <c:pt idx="1">
                  <c:v>2</c:v>
                </c:pt>
                <c:pt idx="2">
                  <c:v>3</c:v>
                </c:pt>
                <c:pt idx="3">
                  <c:v>4</c:v>
                </c:pt>
                <c:pt idx="4">
                  <c:v>5</c:v>
                </c:pt>
                <c:pt idx="5">
                  <c:v>6</c:v>
                </c:pt>
                <c:pt idx="6">
                  <c:v>7</c:v>
                </c:pt>
              </c:numCache>
            </c:numRef>
          </c:val>
          <c:extLst>
            <c:ext xmlns:c16="http://schemas.microsoft.com/office/drawing/2014/chart" uri="{C3380CC4-5D6E-409C-BE32-E72D297353CC}">
              <c16:uniqueId val="{00000000-F835-482B-AC39-40B68FDFA939}"/>
            </c:ext>
          </c:extLst>
        </c:ser>
        <c:ser>
          <c:idx val="1"/>
          <c:order val="1"/>
          <c:tx>
            <c:v>casual</c:v>
          </c:tx>
          <c:spPr>
            <a:solidFill>
              <a:schemeClr val="accent2"/>
            </a:solidFill>
            <a:ln>
              <a:noFill/>
            </a:ln>
            <a:effectLst/>
          </c:spPr>
          <c:invertIfNegative val="0"/>
          <c:cat>
            <c:strRef>
              <c:f>Day_of_week!$A$34:$A$40</c:f>
              <c:strCache>
                <c:ptCount val="7"/>
                <c:pt idx="0">
                  <c:v>Sunday</c:v>
                </c:pt>
                <c:pt idx="1">
                  <c:v>Monday</c:v>
                </c:pt>
                <c:pt idx="2">
                  <c:v>Tuesday</c:v>
                </c:pt>
                <c:pt idx="3">
                  <c:v>Wednesday</c:v>
                </c:pt>
                <c:pt idx="4">
                  <c:v>Thursday</c:v>
                </c:pt>
                <c:pt idx="5">
                  <c:v>Friday</c:v>
                </c:pt>
                <c:pt idx="6">
                  <c:v>Saturday</c:v>
                </c:pt>
              </c:strCache>
            </c:strRef>
          </c:cat>
          <c:val>
            <c:numRef>
              <c:f>Day_of_week!$C$4:$C$10</c:f>
              <c:numCache>
                <c:formatCode>General</c:formatCode>
                <c:ptCount val="7"/>
                <c:pt idx="0">
                  <c:v>391113</c:v>
                </c:pt>
                <c:pt idx="1">
                  <c:v>279827</c:v>
                </c:pt>
                <c:pt idx="2">
                  <c:v>263516</c:v>
                </c:pt>
                <c:pt idx="3">
                  <c:v>278845</c:v>
                </c:pt>
                <c:pt idx="4">
                  <c:v>313123</c:v>
                </c:pt>
                <c:pt idx="5">
                  <c:v>339727</c:v>
                </c:pt>
                <c:pt idx="6">
                  <c:v>475473</c:v>
                </c:pt>
              </c:numCache>
            </c:numRef>
          </c:val>
          <c:extLst>
            <c:ext xmlns:c16="http://schemas.microsoft.com/office/drawing/2014/chart" uri="{C3380CC4-5D6E-409C-BE32-E72D297353CC}">
              <c16:uniqueId val="{00000001-F835-482B-AC39-40B68FDFA939}"/>
            </c:ext>
          </c:extLst>
        </c:ser>
        <c:ser>
          <c:idx val="2"/>
          <c:order val="2"/>
          <c:tx>
            <c:v>member</c:v>
          </c:tx>
          <c:spPr>
            <a:solidFill>
              <a:schemeClr val="accent3"/>
            </a:solidFill>
            <a:ln>
              <a:noFill/>
            </a:ln>
            <a:effectLst/>
          </c:spPr>
          <c:invertIfNegative val="0"/>
          <c:cat>
            <c:strRef>
              <c:f>Day_of_week!$A$34:$A$40</c:f>
              <c:strCache>
                <c:ptCount val="7"/>
                <c:pt idx="0">
                  <c:v>Sunday</c:v>
                </c:pt>
                <c:pt idx="1">
                  <c:v>Monday</c:v>
                </c:pt>
                <c:pt idx="2">
                  <c:v>Tuesday</c:v>
                </c:pt>
                <c:pt idx="3">
                  <c:v>Wednesday</c:v>
                </c:pt>
                <c:pt idx="4">
                  <c:v>Thursday</c:v>
                </c:pt>
                <c:pt idx="5">
                  <c:v>Friday</c:v>
                </c:pt>
                <c:pt idx="6">
                  <c:v>Saturday</c:v>
                </c:pt>
              </c:strCache>
            </c:strRef>
          </c:cat>
          <c:val>
            <c:numRef>
              <c:f>Day_of_week!$C$11:$C$17</c:f>
              <c:numCache>
                <c:formatCode>General</c:formatCode>
                <c:ptCount val="7"/>
                <c:pt idx="0">
                  <c:v>390401</c:v>
                </c:pt>
                <c:pt idx="1">
                  <c:v>476845</c:v>
                </c:pt>
                <c:pt idx="2">
                  <c:v>518547</c:v>
                </c:pt>
                <c:pt idx="3">
                  <c:v>537635</c:v>
                </c:pt>
                <c:pt idx="4">
                  <c:v>540237</c:v>
                </c:pt>
                <c:pt idx="5">
                  <c:v>476806</c:v>
                </c:pt>
                <c:pt idx="6">
                  <c:v>445355</c:v>
                </c:pt>
              </c:numCache>
            </c:numRef>
          </c:val>
          <c:extLst>
            <c:ext xmlns:c16="http://schemas.microsoft.com/office/drawing/2014/chart" uri="{C3380CC4-5D6E-409C-BE32-E72D297353CC}">
              <c16:uniqueId val="{00000002-F835-482B-AC39-40B68FDFA939}"/>
            </c:ext>
          </c:extLst>
        </c:ser>
        <c:dLbls>
          <c:dLblPos val="outEnd"/>
          <c:showLegendKey val="0"/>
          <c:showVal val="0"/>
          <c:showCatName val="0"/>
          <c:showSerName val="0"/>
          <c:showPercent val="0"/>
          <c:showBubbleSize val="0"/>
        </c:dLbls>
        <c:gapWidth val="219"/>
        <c:overlap val="-27"/>
        <c:axId val="491017696"/>
        <c:axId val="491012448"/>
      </c:barChart>
      <c:catAx>
        <c:axId val="49101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012448"/>
        <c:crosses val="autoZero"/>
        <c:auto val="1"/>
        <c:lblAlgn val="ctr"/>
        <c:lblOffset val="100"/>
        <c:noMultiLvlLbl val="0"/>
      </c:catAx>
      <c:valAx>
        <c:axId val="491012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b="1" dirty="0"/>
                  <a:t>Riders Count</a:t>
                </a:r>
              </a:p>
            </c:rich>
          </c:tx>
          <c:layout>
            <c:manualLayout>
              <c:xMode val="edge"/>
              <c:yMode val="edge"/>
              <c:x val="6.5093148686546686E-3"/>
              <c:y val="0.2545190855873905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1017696"/>
        <c:crosses val="autoZero"/>
        <c:crossBetween val="between"/>
      </c:valAx>
      <c:spPr>
        <a:noFill/>
        <a:ln>
          <a:noFill/>
        </a:ln>
        <a:effectLst/>
      </c:spPr>
    </c:plotArea>
    <c:legend>
      <c:legendPos val="r"/>
      <c:legendEntry>
        <c:idx val="0"/>
        <c:delete val="1"/>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8343301065951396"/>
          <c:y val="2.7166350756584075E-2"/>
          <c:w val="0.10775714964973615"/>
          <c:h val="0.137244294407117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cap="all" spc="120" normalizeH="0" baseline="0">
                <a:solidFill>
                  <a:sysClr val="windowText" lastClr="000000">
                    <a:lumMod val="65000"/>
                    <a:lumOff val="35000"/>
                  </a:sysClr>
                </a:solidFill>
                <a:latin typeface="+mn-lt"/>
                <a:ea typeface="+mn-ea"/>
                <a:cs typeface="+mn-cs"/>
              </a:defRPr>
            </a:pPr>
            <a:r>
              <a:rPr lang="en-IN" sz="2000" b="0" i="0" u="none" cap="all" baseline="0" dirty="0">
                <a:solidFill>
                  <a:schemeClr val="tx1"/>
                </a:solidFill>
                <a:effectLst/>
                <a:latin typeface="Sitka Small" panose="02000505000000020004" pitchFamily="2" charset="0"/>
              </a:rPr>
              <a:t>Bike Preferences of member riders in each season</a:t>
            </a: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en-IN" sz="1800" dirty="0"/>
          </a:p>
        </c:rich>
      </c:tx>
      <c:layout>
        <c:manualLayout>
          <c:xMode val="edge"/>
          <c:yMode val="edge"/>
          <c:x val="0"/>
          <c:y val="2.59936441812138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cap="all" spc="120" normalizeH="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rideable_type_Season!$B$16</c:f>
              <c:strCache>
                <c:ptCount val="1"/>
                <c:pt idx="0">
                  <c:v>Autumn</c:v>
                </c:pt>
              </c:strCache>
            </c:strRef>
          </c:tx>
          <c:spPr>
            <a:solidFill>
              <a:schemeClr val="accent1"/>
            </a:solidFill>
            <a:ln>
              <a:noFill/>
            </a:ln>
            <a:effectLst/>
          </c:spPr>
          <c:invertIfNegative val="0"/>
          <c:cat>
            <c:strRef>
              <c:f>rideable_type_Season!$C$16:$C$17</c:f>
              <c:strCache>
                <c:ptCount val="2"/>
                <c:pt idx="0">
                  <c:v>classic_bike</c:v>
                </c:pt>
                <c:pt idx="1">
                  <c:v>electric_bike</c:v>
                </c:pt>
              </c:strCache>
            </c:strRef>
          </c:cat>
          <c:val>
            <c:numRef>
              <c:f>rideable_type_Season!$D$16:$D$17</c:f>
              <c:numCache>
                <c:formatCode>General</c:formatCode>
                <c:ptCount val="2"/>
                <c:pt idx="0">
                  <c:v>464050</c:v>
                </c:pt>
                <c:pt idx="1">
                  <c:v>526961</c:v>
                </c:pt>
              </c:numCache>
            </c:numRef>
          </c:val>
          <c:extLst>
            <c:ext xmlns:c16="http://schemas.microsoft.com/office/drawing/2014/chart" uri="{C3380CC4-5D6E-409C-BE32-E72D297353CC}">
              <c16:uniqueId val="{00000000-8878-47E2-B32E-B83BCCCE4C46}"/>
            </c:ext>
          </c:extLst>
        </c:ser>
        <c:ser>
          <c:idx val="1"/>
          <c:order val="1"/>
          <c:tx>
            <c:strRef>
              <c:f>rideable_type_Season!$B$18</c:f>
              <c:strCache>
                <c:ptCount val="1"/>
                <c:pt idx="0">
                  <c:v>Spring</c:v>
                </c:pt>
              </c:strCache>
            </c:strRef>
          </c:tx>
          <c:spPr>
            <a:solidFill>
              <a:schemeClr val="accent2"/>
            </a:solidFill>
            <a:ln>
              <a:noFill/>
            </a:ln>
            <a:effectLst/>
          </c:spPr>
          <c:invertIfNegative val="0"/>
          <c:cat>
            <c:strRef>
              <c:f>rideable_type_Season!$C$16:$C$17</c:f>
              <c:strCache>
                <c:ptCount val="2"/>
                <c:pt idx="0">
                  <c:v>classic_bike</c:v>
                </c:pt>
                <c:pt idx="1">
                  <c:v>electric_bike</c:v>
                </c:pt>
              </c:strCache>
            </c:strRef>
          </c:cat>
          <c:val>
            <c:numRef>
              <c:f>rideable_type_Season!$D$18:$D$19</c:f>
              <c:numCache>
                <c:formatCode>General</c:formatCode>
                <c:ptCount val="2"/>
                <c:pt idx="0">
                  <c:v>416069</c:v>
                </c:pt>
                <c:pt idx="1">
                  <c:v>377243</c:v>
                </c:pt>
              </c:numCache>
            </c:numRef>
          </c:val>
          <c:extLst>
            <c:ext xmlns:c16="http://schemas.microsoft.com/office/drawing/2014/chart" uri="{C3380CC4-5D6E-409C-BE32-E72D297353CC}">
              <c16:uniqueId val="{00000001-8878-47E2-B32E-B83BCCCE4C46}"/>
            </c:ext>
          </c:extLst>
        </c:ser>
        <c:ser>
          <c:idx val="2"/>
          <c:order val="2"/>
          <c:tx>
            <c:strRef>
              <c:f>rideable_type_Season!$B$20</c:f>
              <c:strCache>
                <c:ptCount val="1"/>
                <c:pt idx="0">
                  <c:v>Summer</c:v>
                </c:pt>
              </c:strCache>
            </c:strRef>
          </c:tx>
          <c:spPr>
            <a:solidFill>
              <a:schemeClr val="accent3"/>
            </a:solidFill>
            <a:ln>
              <a:noFill/>
            </a:ln>
            <a:effectLst/>
          </c:spPr>
          <c:invertIfNegative val="0"/>
          <c:cat>
            <c:strRef>
              <c:f>rideable_type_Season!$C$16:$C$17</c:f>
              <c:strCache>
                <c:ptCount val="2"/>
                <c:pt idx="0">
                  <c:v>classic_bike</c:v>
                </c:pt>
                <c:pt idx="1">
                  <c:v>electric_bike</c:v>
                </c:pt>
              </c:strCache>
            </c:strRef>
          </c:cat>
          <c:val>
            <c:numRef>
              <c:f>rideable_type_Season!$D$20:$D$21</c:f>
              <c:numCache>
                <c:formatCode>General</c:formatCode>
                <c:ptCount val="2"/>
                <c:pt idx="0">
                  <c:v>668896</c:v>
                </c:pt>
                <c:pt idx="1">
                  <c:v>575436</c:v>
                </c:pt>
              </c:numCache>
            </c:numRef>
          </c:val>
          <c:extLst>
            <c:ext xmlns:c16="http://schemas.microsoft.com/office/drawing/2014/chart" uri="{C3380CC4-5D6E-409C-BE32-E72D297353CC}">
              <c16:uniqueId val="{00000002-8878-47E2-B32E-B83BCCCE4C46}"/>
            </c:ext>
          </c:extLst>
        </c:ser>
        <c:ser>
          <c:idx val="3"/>
          <c:order val="3"/>
          <c:tx>
            <c:strRef>
              <c:f>rideable_type_Season!$B$22</c:f>
              <c:strCache>
                <c:ptCount val="1"/>
                <c:pt idx="0">
                  <c:v>Winter</c:v>
                </c:pt>
              </c:strCache>
            </c:strRef>
          </c:tx>
          <c:spPr>
            <a:solidFill>
              <a:schemeClr val="accent4"/>
            </a:solidFill>
            <a:ln>
              <a:noFill/>
            </a:ln>
            <a:effectLst/>
          </c:spPr>
          <c:invertIfNegative val="0"/>
          <c:cat>
            <c:strRef>
              <c:f>rideable_type_Season!$C$16:$C$17</c:f>
              <c:strCache>
                <c:ptCount val="2"/>
                <c:pt idx="0">
                  <c:v>classic_bike</c:v>
                </c:pt>
                <c:pt idx="1">
                  <c:v>electric_bike</c:v>
                </c:pt>
              </c:strCache>
            </c:strRef>
          </c:cat>
          <c:val>
            <c:numRef>
              <c:f>rideable_type_Season!$D$22:$D$23</c:f>
              <c:numCache>
                <c:formatCode>General</c:formatCode>
                <c:ptCount val="2"/>
                <c:pt idx="0">
                  <c:v>180157</c:v>
                </c:pt>
                <c:pt idx="1">
                  <c:v>177014</c:v>
                </c:pt>
              </c:numCache>
            </c:numRef>
          </c:val>
          <c:extLst>
            <c:ext xmlns:c16="http://schemas.microsoft.com/office/drawing/2014/chart" uri="{C3380CC4-5D6E-409C-BE32-E72D297353CC}">
              <c16:uniqueId val="{00000003-8878-47E2-B32E-B83BCCCE4C46}"/>
            </c:ext>
          </c:extLst>
        </c:ser>
        <c:dLbls>
          <c:dLblPos val="outEnd"/>
          <c:showLegendKey val="0"/>
          <c:showVal val="0"/>
          <c:showCatName val="0"/>
          <c:showSerName val="0"/>
          <c:showPercent val="0"/>
          <c:showBubbleSize val="0"/>
        </c:dLbls>
        <c:gapWidth val="444"/>
        <c:overlap val="-90"/>
        <c:axId val="559260384"/>
        <c:axId val="559259304"/>
      </c:barChart>
      <c:catAx>
        <c:axId val="559260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en-US"/>
          </a:p>
        </c:txPr>
        <c:crossAx val="559259304"/>
        <c:crosses val="autoZero"/>
        <c:auto val="1"/>
        <c:lblAlgn val="ctr"/>
        <c:lblOffset val="100"/>
        <c:noMultiLvlLbl val="0"/>
      </c:catAx>
      <c:valAx>
        <c:axId val="559259304"/>
        <c:scaling>
          <c:orientation val="minMax"/>
        </c:scaling>
        <c:delete val="1"/>
        <c:axPos val="l"/>
        <c:numFmt formatCode="General" sourceLinked="1"/>
        <c:majorTickMark val="none"/>
        <c:minorTickMark val="none"/>
        <c:tickLblPos val="nextTo"/>
        <c:crossAx val="559260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accent5">
                    <a:lumMod val="75000"/>
                  </a:schemeClr>
                </a:solidFill>
                <a:latin typeface="Bahnschrift Light SemiCondensed" panose="020B0502040204020203" pitchFamily="34" charset="0"/>
                <a:ea typeface="+mn-ea"/>
                <a:cs typeface="+mn-cs"/>
              </a:defRPr>
            </a:pPr>
            <a:r>
              <a:rPr lang="en-IN" sz="2000" b="0" u="none" dirty="0">
                <a:solidFill>
                  <a:schemeClr val="tx1"/>
                </a:solidFill>
                <a:latin typeface="Sitka Small" panose="02000505000000020004" pitchFamily="2" charset="0"/>
              </a:rPr>
              <a:t>Bike</a:t>
            </a:r>
            <a:r>
              <a:rPr lang="en-IN" sz="2000" b="0" u="none" baseline="0" dirty="0">
                <a:solidFill>
                  <a:schemeClr val="tx1"/>
                </a:solidFill>
                <a:latin typeface="Sitka Small" panose="02000505000000020004" pitchFamily="2" charset="0"/>
              </a:rPr>
              <a:t> Preferences of Casual riders in each season</a:t>
            </a:r>
          </a:p>
        </c:rich>
      </c:tx>
      <c:layout>
        <c:manualLayout>
          <c:xMode val="edge"/>
          <c:yMode val="edge"/>
          <c:x val="1.1688396093345474E-2"/>
          <c:y val="1.3377819298011477E-2"/>
        </c:manualLayout>
      </c:layout>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accent5">
                  <a:lumMod val="75000"/>
                </a:schemeClr>
              </a:solidFill>
              <a:latin typeface="Bahnschrift Light SemiCondensed" panose="020B0502040204020203" pitchFamily="34" charset="0"/>
              <a:ea typeface="+mn-ea"/>
              <a:cs typeface="+mn-cs"/>
            </a:defRPr>
          </a:pPr>
          <a:endParaRPr lang="en-US"/>
        </a:p>
      </c:txPr>
    </c:title>
    <c:autoTitleDeleted val="0"/>
    <c:plotArea>
      <c:layout/>
      <c:barChart>
        <c:barDir val="col"/>
        <c:grouping val="clustered"/>
        <c:varyColors val="0"/>
        <c:ser>
          <c:idx val="0"/>
          <c:order val="0"/>
          <c:tx>
            <c:strRef>
              <c:f>rideable_type_Season!$B$4</c:f>
              <c:strCache>
                <c:ptCount val="1"/>
                <c:pt idx="0">
                  <c:v>Autumn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rideable_type_Season!$C$4:$C$6</c:f>
              <c:strCache>
                <c:ptCount val="3"/>
                <c:pt idx="0">
                  <c:v>classic_bike</c:v>
                </c:pt>
                <c:pt idx="1">
                  <c:v>docked_bike</c:v>
                </c:pt>
                <c:pt idx="2">
                  <c:v>electric_bike</c:v>
                </c:pt>
              </c:strCache>
            </c:strRef>
          </c:cat>
          <c:val>
            <c:numRef>
              <c:f>rideable_type_Season!$D$4:$D$6</c:f>
              <c:numCache>
                <c:formatCode>General</c:formatCode>
                <c:ptCount val="3"/>
                <c:pt idx="0">
                  <c:v>199438</c:v>
                </c:pt>
                <c:pt idx="1">
                  <c:v>37664</c:v>
                </c:pt>
                <c:pt idx="2">
                  <c:v>368116</c:v>
                </c:pt>
              </c:numCache>
            </c:numRef>
          </c:val>
          <c:extLst>
            <c:ext xmlns:c16="http://schemas.microsoft.com/office/drawing/2014/chart" uri="{C3380CC4-5D6E-409C-BE32-E72D297353CC}">
              <c16:uniqueId val="{00000000-783B-42F3-8FCB-07A000A79A6D}"/>
            </c:ext>
          </c:extLst>
        </c:ser>
        <c:ser>
          <c:idx val="1"/>
          <c:order val="1"/>
          <c:tx>
            <c:strRef>
              <c:f>rideable_type_Season!$B$7</c:f>
              <c:strCache>
                <c:ptCount val="1"/>
                <c:pt idx="0">
                  <c:v>Spring</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rideable_type_Season!$C$4:$C$6</c:f>
              <c:strCache>
                <c:ptCount val="3"/>
                <c:pt idx="0">
                  <c:v>classic_bike</c:v>
                </c:pt>
                <c:pt idx="1">
                  <c:v>docked_bike</c:v>
                </c:pt>
                <c:pt idx="2">
                  <c:v>electric_bike</c:v>
                </c:pt>
              </c:strCache>
            </c:strRef>
          </c:cat>
          <c:val>
            <c:numRef>
              <c:f>rideable_type_Season!$D$7:$D$9</c:f>
              <c:numCache>
                <c:formatCode>General</c:formatCode>
                <c:ptCount val="3"/>
                <c:pt idx="0">
                  <c:v>208382</c:v>
                </c:pt>
                <c:pt idx="1">
                  <c:v>46322</c:v>
                </c:pt>
                <c:pt idx="2">
                  <c:v>240825</c:v>
                </c:pt>
              </c:numCache>
            </c:numRef>
          </c:val>
          <c:extLst>
            <c:ext xmlns:c16="http://schemas.microsoft.com/office/drawing/2014/chart" uri="{C3380CC4-5D6E-409C-BE32-E72D297353CC}">
              <c16:uniqueId val="{00000001-783B-42F3-8FCB-07A000A79A6D}"/>
            </c:ext>
          </c:extLst>
        </c:ser>
        <c:ser>
          <c:idx val="2"/>
          <c:order val="2"/>
          <c:tx>
            <c:strRef>
              <c:f>rideable_type_Season!$B$10</c:f>
              <c:strCache>
                <c:ptCount val="1"/>
                <c:pt idx="0">
                  <c:v>Summer</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rideable_type_Season!$C$4:$C$6</c:f>
              <c:strCache>
                <c:ptCount val="3"/>
                <c:pt idx="0">
                  <c:v>classic_bike</c:v>
                </c:pt>
                <c:pt idx="1">
                  <c:v>docked_bike</c:v>
                </c:pt>
                <c:pt idx="2">
                  <c:v>electric_bike</c:v>
                </c:pt>
              </c:strCache>
            </c:strRef>
          </c:cat>
          <c:val>
            <c:numRef>
              <c:f>rideable_type_Season!$D$10:$D$12</c:f>
              <c:numCache>
                <c:formatCode>General</c:formatCode>
                <c:ptCount val="3"/>
                <c:pt idx="0">
                  <c:v>453459</c:v>
                </c:pt>
                <c:pt idx="1">
                  <c:v>86699</c:v>
                </c:pt>
                <c:pt idx="2">
                  <c:v>591286</c:v>
                </c:pt>
              </c:numCache>
            </c:numRef>
          </c:val>
          <c:extLst>
            <c:ext xmlns:c16="http://schemas.microsoft.com/office/drawing/2014/chart" uri="{C3380CC4-5D6E-409C-BE32-E72D297353CC}">
              <c16:uniqueId val="{00000002-783B-42F3-8FCB-07A000A79A6D}"/>
            </c:ext>
          </c:extLst>
        </c:ser>
        <c:ser>
          <c:idx val="3"/>
          <c:order val="3"/>
          <c:tx>
            <c:strRef>
              <c:f>rideable_type_Season!$B$13</c:f>
              <c:strCache>
                <c:ptCount val="1"/>
                <c:pt idx="0">
                  <c:v>Winter</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4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rideable_type_Season!$C$4:$C$6</c:f>
              <c:strCache>
                <c:ptCount val="3"/>
                <c:pt idx="0">
                  <c:v>classic_bike</c:v>
                </c:pt>
                <c:pt idx="1">
                  <c:v>docked_bike</c:v>
                </c:pt>
                <c:pt idx="2">
                  <c:v>electric_bike</c:v>
                </c:pt>
              </c:strCache>
            </c:strRef>
          </c:cat>
          <c:val>
            <c:numRef>
              <c:f>rideable_type_Season!$D$13:$D$15</c:f>
              <c:numCache>
                <c:formatCode>General</c:formatCode>
                <c:ptCount val="3"/>
                <c:pt idx="0">
                  <c:v>34737</c:v>
                </c:pt>
                <c:pt idx="1">
                  <c:v>7165</c:v>
                </c:pt>
                <c:pt idx="2">
                  <c:v>67531</c:v>
                </c:pt>
              </c:numCache>
            </c:numRef>
          </c:val>
          <c:extLst>
            <c:ext xmlns:c16="http://schemas.microsoft.com/office/drawing/2014/chart" uri="{C3380CC4-5D6E-409C-BE32-E72D297353CC}">
              <c16:uniqueId val="{00000003-783B-42F3-8FCB-07A000A79A6D}"/>
            </c:ext>
          </c:extLst>
        </c:ser>
        <c:dLbls>
          <c:dLblPos val="outEnd"/>
          <c:showLegendKey val="0"/>
          <c:showVal val="1"/>
          <c:showCatName val="0"/>
          <c:showSerName val="0"/>
          <c:showPercent val="0"/>
          <c:showBubbleSize val="0"/>
        </c:dLbls>
        <c:gapWidth val="444"/>
        <c:overlap val="-90"/>
        <c:axId val="420658288"/>
        <c:axId val="420798976"/>
      </c:barChart>
      <c:catAx>
        <c:axId val="420658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en-US"/>
          </a:p>
        </c:txPr>
        <c:crossAx val="420798976"/>
        <c:crosses val="autoZero"/>
        <c:auto val="1"/>
        <c:lblAlgn val="ctr"/>
        <c:lblOffset val="100"/>
        <c:noMultiLvlLbl val="0"/>
      </c:catAx>
      <c:valAx>
        <c:axId val="420798976"/>
        <c:scaling>
          <c:orientation val="minMax"/>
        </c:scaling>
        <c:delete val="1"/>
        <c:axPos val="l"/>
        <c:numFmt formatCode="General" sourceLinked="1"/>
        <c:majorTickMark val="none"/>
        <c:minorTickMark val="none"/>
        <c:tickLblPos val="nextTo"/>
        <c:crossAx val="4206582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2000" b="0" u="sng" dirty="0">
                <a:solidFill>
                  <a:schemeClr val="tx1"/>
                </a:solidFill>
                <a:latin typeface="Sitka Small" panose="02000505000000020004" pitchFamily="2" charset="0"/>
                <a:ea typeface="Cambria Math" panose="02040503050406030204" pitchFamily="18" charset="0"/>
              </a:rPr>
              <a:t>Average Distance on each Day of week</a:t>
            </a:r>
          </a:p>
        </c:rich>
      </c:tx>
      <c:layout>
        <c:manualLayout>
          <c:xMode val="edge"/>
          <c:yMode val="edge"/>
          <c:x val="2.4358798568171335E-3"/>
          <c:y val="3.9360640571058161E-3"/>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76113085528868"/>
          <c:y val="0.12098567767720296"/>
          <c:w val="0.89088433256532629"/>
          <c:h val="0.79541173324424974"/>
        </c:manualLayout>
      </c:layout>
      <c:barChart>
        <c:barDir val="col"/>
        <c:grouping val="clustered"/>
        <c:varyColors val="0"/>
        <c:ser>
          <c:idx val="0"/>
          <c:order val="0"/>
          <c:tx>
            <c:v>casual</c:v>
          </c:tx>
          <c:spPr>
            <a:solidFill>
              <a:schemeClr val="accent1"/>
            </a:solidFill>
            <a:ln>
              <a:noFill/>
            </a:ln>
            <a:effectLst/>
          </c:spPr>
          <c:invertIfNegative val="0"/>
          <c:cat>
            <c:strRef>
              <c:f>Day_of_week!$A$34:$A$40</c:f>
              <c:strCache>
                <c:ptCount val="7"/>
                <c:pt idx="0">
                  <c:v>Sunday</c:v>
                </c:pt>
                <c:pt idx="1">
                  <c:v>Monday</c:v>
                </c:pt>
                <c:pt idx="2">
                  <c:v>Tuesday</c:v>
                </c:pt>
                <c:pt idx="3">
                  <c:v>Wednesday</c:v>
                </c:pt>
                <c:pt idx="4">
                  <c:v>Thursday</c:v>
                </c:pt>
                <c:pt idx="5">
                  <c:v>Friday</c:v>
                </c:pt>
                <c:pt idx="6">
                  <c:v>Saturday</c:v>
                </c:pt>
              </c:strCache>
            </c:strRef>
          </c:cat>
          <c:val>
            <c:numRef>
              <c:f>Day_of_week!$D$4:$D$10</c:f>
              <c:numCache>
                <c:formatCode>General</c:formatCode>
                <c:ptCount val="7"/>
                <c:pt idx="0">
                  <c:v>2.2396884025843189</c:v>
                </c:pt>
                <c:pt idx="1">
                  <c:v>2.0993327899023368</c:v>
                </c:pt>
                <c:pt idx="2">
                  <c:v>2.0974615340245149</c:v>
                </c:pt>
                <c:pt idx="3">
                  <c:v>2.1052493345765391</c:v>
                </c:pt>
                <c:pt idx="4">
                  <c:v>2.1375650262036512</c:v>
                </c:pt>
                <c:pt idx="5">
                  <c:v>2.1511862286482568</c:v>
                </c:pt>
                <c:pt idx="6">
                  <c:v>2.2989608934679948</c:v>
                </c:pt>
              </c:numCache>
            </c:numRef>
          </c:val>
          <c:extLst>
            <c:ext xmlns:c16="http://schemas.microsoft.com/office/drawing/2014/chart" uri="{C3380CC4-5D6E-409C-BE32-E72D297353CC}">
              <c16:uniqueId val="{00000000-7A28-4168-9F88-12AB3E19ADA0}"/>
            </c:ext>
          </c:extLst>
        </c:ser>
        <c:ser>
          <c:idx val="1"/>
          <c:order val="1"/>
          <c:tx>
            <c:v>member</c:v>
          </c:tx>
          <c:spPr>
            <a:solidFill>
              <a:schemeClr val="accent2"/>
            </a:solidFill>
            <a:ln>
              <a:noFill/>
            </a:ln>
            <a:effectLst/>
          </c:spPr>
          <c:invertIfNegative val="0"/>
          <c:cat>
            <c:strRef>
              <c:f>Day_of_week!$A$34:$A$40</c:f>
              <c:strCache>
                <c:ptCount val="7"/>
                <c:pt idx="0">
                  <c:v>Sunday</c:v>
                </c:pt>
                <c:pt idx="1">
                  <c:v>Monday</c:v>
                </c:pt>
                <c:pt idx="2">
                  <c:v>Tuesday</c:v>
                </c:pt>
                <c:pt idx="3">
                  <c:v>Wednesday</c:v>
                </c:pt>
                <c:pt idx="4">
                  <c:v>Thursday</c:v>
                </c:pt>
                <c:pt idx="5">
                  <c:v>Friday</c:v>
                </c:pt>
                <c:pt idx="6">
                  <c:v>Saturday</c:v>
                </c:pt>
              </c:strCache>
            </c:strRef>
          </c:cat>
          <c:val>
            <c:numRef>
              <c:f>Day_of_week!$D$11:$D$17</c:f>
              <c:numCache>
                <c:formatCode>General</c:formatCode>
                <c:ptCount val="7"/>
                <c:pt idx="0">
                  <c:v>2.1429267483946539</c:v>
                </c:pt>
                <c:pt idx="1">
                  <c:v>2.0429400006291538</c:v>
                </c:pt>
                <c:pt idx="2">
                  <c:v>2.0636966307779869</c:v>
                </c:pt>
                <c:pt idx="3">
                  <c:v>2.0779123528044749</c:v>
                </c:pt>
                <c:pt idx="4">
                  <c:v>2.0928634197584182</c:v>
                </c:pt>
                <c:pt idx="5">
                  <c:v>2.057600899946737</c:v>
                </c:pt>
                <c:pt idx="6">
                  <c:v>2.1958189096338541</c:v>
                </c:pt>
              </c:numCache>
            </c:numRef>
          </c:val>
          <c:extLst>
            <c:ext xmlns:c16="http://schemas.microsoft.com/office/drawing/2014/chart" uri="{C3380CC4-5D6E-409C-BE32-E72D297353CC}">
              <c16:uniqueId val="{00000001-7A28-4168-9F88-12AB3E19ADA0}"/>
            </c:ext>
          </c:extLst>
        </c:ser>
        <c:dLbls>
          <c:showLegendKey val="0"/>
          <c:showVal val="0"/>
          <c:showCatName val="0"/>
          <c:showSerName val="0"/>
          <c:showPercent val="0"/>
          <c:showBubbleSize val="0"/>
        </c:dLbls>
        <c:gapWidth val="444"/>
        <c:overlap val="-90"/>
        <c:axId val="500303264"/>
        <c:axId val="500302936"/>
      </c:barChart>
      <c:catAx>
        <c:axId val="50030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all" spc="120" normalizeH="0" baseline="0">
                <a:solidFill>
                  <a:schemeClr val="tx1">
                    <a:lumMod val="65000"/>
                    <a:lumOff val="35000"/>
                  </a:schemeClr>
                </a:solidFill>
                <a:latin typeface="+mn-lt"/>
                <a:ea typeface="+mn-ea"/>
                <a:cs typeface="+mn-cs"/>
              </a:defRPr>
            </a:pPr>
            <a:endParaRPr lang="en-US"/>
          </a:p>
        </c:txPr>
        <c:crossAx val="500302936"/>
        <c:crosses val="autoZero"/>
        <c:auto val="1"/>
        <c:lblAlgn val="ctr"/>
        <c:lblOffset val="100"/>
        <c:noMultiLvlLbl val="0"/>
      </c:catAx>
      <c:valAx>
        <c:axId val="50030293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cap="all" baseline="0">
                    <a:solidFill>
                      <a:schemeClr val="accent1">
                        <a:lumMod val="75000"/>
                      </a:schemeClr>
                    </a:solidFill>
                    <a:latin typeface="+mn-lt"/>
                    <a:ea typeface="+mn-ea"/>
                    <a:cs typeface="+mn-cs"/>
                  </a:defRPr>
                </a:pPr>
                <a:r>
                  <a:rPr lang="en-IN" sz="1600" dirty="0">
                    <a:solidFill>
                      <a:schemeClr val="tx1"/>
                    </a:solidFill>
                  </a:rPr>
                  <a:t>average Distance</a:t>
                </a:r>
                <a:r>
                  <a:rPr lang="en-IN" sz="1600" baseline="0" dirty="0">
                    <a:solidFill>
                      <a:schemeClr val="tx1"/>
                    </a:solidFill>
                  </a:rPr>
                  <a:t> in km</a:t>
                </a:r>
                <a:endParaRPr lang="en-IN" sz="1600" dirty="0">
                  <a:solidFill>
                    <a:schemeClr val="tx1"/>
                  </a:solidFill>
                </a:endParaRPr>
              </a:p>
            </c:rich>
          </c:tx>
          <c:layout>
            <c:manualLayout>
              <c:xMode val="edge"/>
              <c:yMode val="edge"/>
              <c:x val="3.2227477887143169E-2"/>
              <c:y val="0.29716223456442092"/>
            </c:manualLayout>
          </c:layout>
          <c:overlay val="0"/>
          <c:spPr>
            <a:noFill/>
            <a:ln>
              <a:noFill/>
            </a:ln>
            <a:effectLst/>
          </c:spPr>
          <c:txPr>
            <a:bodyPr rot="-5400000" spcFirstLastPara="1" vertOverflow="ellipsis" vert="horz" wrap="square" anchor="ctr" anchorCtr="1"/>
            <a:lstStyle/>
            <a:p>
              <a:pPr>
                <a:defRPr sz="1400" b="0" i="0" u="none" strike="noStrike" kern="1200" cap="all" baseline="0">
                  <a:solidFill>
                    <a:schemeClr val="accent1">
                      <a:lumMod val="75000"/>
                    </a:schemeClr>
                  </a:solidFill>
                  <a:latin typeface="+mn-lt"/>
                  <a:ea typeface="+mn-ea"/>
                  <a:cs typeface="+mn-cs"/>
                </a:defRPr>
              </a:pPr>
              <a:endParaRPr lang="en-US"/>
            </a:p>
          </c:txPr>
        </c:title>
        <c:numFmt formatCode="General" sourceLinked="1"/>
        <c:majorTickMark val="none"/>
        <c:minorTickMark val="none"/>
        <c:tickLblPos val="nextTo"/>
        <c:crossAx val="5003032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accent1">
                    <a:lumMod val="75000"/>
                  </a:schemeClr>
                </a:solidFill>
                <a:latin typeface="Cambria Math" panose="02040503050406030204" pitchFamily="18" charset="0"/>
                <a:ea typeface="Cambria Math" panose="02040503050406030204" pitchFamily="18" charset="0"/>
                <a:cs typeface="+mn-cs"/>
              </a:defRPr>
            </a:pPr>
            <a:r>
              <a:rPr lang="en-US" sz="2000" b="0" u="sng" dirty="0">
                <a:solidFill>
                  <a:schemeClr val="tx1"/>
                </a:solidFill>
                <a:latin typeface="Sitka Small" panose="02000505000000020004" pitchFamily="2" charset="0"/>
                <a:ea typeface="Cambria Math" panose="02040503050406030204" pitchFamily="18" charset="0"/>
              </a:rPr>
              <a:t>Average Time On Each Day of Week</a:t>
            </a:r>
          </a:p>
        </c:rich>
      </c:tx>
      <c:layout>
        <c:manualLayout>
          <c:xMode val="edge"/>
          <c:yMode val="edge"/>
          <c:x val="2.4500120969347812E-5"/>
          <c:y val="2.1966565524718278E-3"/>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accent1">
                  <a:lumMod val="75000"/>
                </a:schemeClr>
              </a:solidFill>
              <a:latin typeface="Cambria Math" panose="02040503050406030204" pitchFamily="18" charset="0"/>
              <a:ea typeface="Cambria Math" panose="02040503050406030204" pitchFamily="18" charset="0"/>
              <a:cs typeface="+mn-cs"/>
            </a:defRPr>
          </a:pPr>
          <a:endParaRPr lang="en-US"/>
        </a:p>
      </c:txPr>
    </c:title>
    <c:autoTitleDeleted val="0"/>
    <c:plotArea>
      <c:layout/>
      <c:barChart>
        <c:barDir val="col"/>
        <c:grouping val="clustered"/>
        <c:varyColors val="0"/>
        <c:ser>
          <c:idx val="0"/>
          <c:order val="0"/>
          <c:tx>
            <c:strRef>
              <c:f>Day_of_week!$A$4</c:f>
              <c:strCache>
                <c:ptCount val="1"/>
                <c:pt idx="0">
                  <c:v>casual</c:v>
                </c:pt>
              </c:strCache>
            </c:strRef>
          </c:tx>
          <c:spPr>
            <a:solidFill>
              <a:schemeClr val="accent1"/>
            </a:solidFill>
            <a:ln>
              <a:noFill/>
            </a:ln>
            <a:effectLst/>
          </c:spPr>
          <c:invertIfNegative val="0"/>
          <c:cat>
            <c:strRef>
              <c:f>Day_of_week!$B$19:$B$25</c:f>
              <c:strCache>
                <c:ptCount val="7"/>
                <c:pt idx="0">
                  <c:v>Sunday</c:v>
                </c:pt>
                <c:pt idx="1">
                  <c:v>Monday</c:v>
                </c:pt>
                <c:pt idx="2">
                  <c:v>Tuesday</c:v>
                </c:pt>
                <c:pt idx="3">
                  <c:v>Wednesday</c:v>
                </c:pt>
                <c:pt idx="4">
                  <c:v>Thursday</c:v>
                </c:pt>
                <c:pt idx="5">
                  <c:v>Friday</c:v>
                </c:pt>
                <c:pt idx="6">
                  <c:v>Saturday</c:v>
                </c:pt>
              </c:strCache>
            </c:strRef>
          </c:cat>
          <c:val>
            <c:numRef>
              <c:f>Day_of_week!$L$4:$L$10</c:f>
              <c:numCache>
                <c:formatCode>[$-F400]h:mm:ss\ AM/PM</c:formatCode>
                <c:ptCount val="7"/>
                <c:pt idx="0">
                  <c:v>1.7545832164351849E-2</c:v>
                </c:pt>
                <c:pt idx="1">
                  <c:v>1.5778193356481479E-2</c:v>
                </c:pt>
                <c:pt idx="2">
                  <c:v>1.377415737268519E-2</c:v>
                </c:pt>
                <c:pt idx="3">
                  <c:v>1.3356811203703699E-2</c:v>
                </c:pt>
                <c:pt idx="4">
                  <c:v>1.3801875717592589E-2</c:v>
                </c:pt>
                <c:pt idx="5">
                  <c:v>1.432446438657407E-2</c:v>
                </c:pt>
                <c:pt idx="6">
                  <c:v>1.715729472222222E-2</c:v>
                </c:pt>
              </c:numCache>
            </c:numRef>
          </c:val>
          <c:extLst>
            <c:ext xmlns:c16="http://schemas.microsoft.com/office/drawing/2014/chart" uri="{C3380CC4-5D6E-409C-BE32-E72D297353CC}">
              <c16:uniqueId val="{00000000-C626-4F0C-8816-6E8977091A45}"/>
            </c:ext>
          </c:extLst>
        </c:ser>
        <c:ser>
          <c:idx val="1"/>
          <c:order val="1"/>
          <c:tx>
            <c:strRef>
              <c:f>Day_of_week!$A$11</c:f>
              <c:strCache>
                <c:ptCount val="1"/>
                <c:pt idx="0">
                  <c:v>member</c:v>
                </c:pt>
              </c:strCache>
            </c:strRef>
          </c:tx>
          <c:spPr>
            <a:solidFill>
              <a:schemeClr val="accent2"/>
            </a:solidFill>
            <a:ln>
              <a:noFill/>
            </a:ln>
            <a:effectLst/>
          </c:spPr>
          <c:invertIfNegative val="0"/>
          <c:cat>
            <c:strRef>
              <c:f>Day_of_week!$B$19:$B$25</c:f>
              <c:strCache>
                <c:ptCount val="7"/>
                <c:pt idx="0">
                  <c:v>Sunday</c:v>
                </c:pt>
                <c:pt idx="1">
                  <c:v>Monday</c:v>
                </c:pt>
                <c:pt idx="2">
                  <c:v>Tuesday</c:v>
                </c:pt>
                <c:pt idx="3">
                  <c:v>Wednesday</c:v>
                </c:pt>
                <c:pt idx="4">
                  <c:v>Thursday</c:v>
                </c:pt>
                <c:pt idx="5">
                  <c:v>Friday</c:v>
                </c:pt>
                <c:pt idx="6">
                  <c:v>Saturday</c:v>
                </c:pt>
              </c:strCache>
            </c:strRef>
          </c:cat>
          <c:val>
            <c:numRef>
              <c:f>Day_of_week!$L$11:$L$17</c:f>
              <c:numCache>
                <c:formatCode>[$-F400]h:mm:ss\ AM/PM</c:formatCode>
                <c:ptCount val="7"/>
                <c:pt idx="0">
                  <c:v>9.5196995370370359E-3</c:v>
                </c:pt>
                <c:pt idx="1">
                  <c:v>8.3381726388888893E-3</c:v>
                </c:pt>
                <c:pt idx="2">
                  <c:v>8.2179230324074069E-3</c:v>
                </c:pt>
                <c:pt idx="3">
                  <c:v>8.2094981712962974E-3</c:v>
                </c:pt>
                <c:pt idx="4">
                  <c:v>8.3474702546296308E-3</c:v>
                </c:pt>
                <c:pt idx="5">
                  <c:v>8.4732404976851847E-3</c:v>
                </c:pt>
                <c:pt idx="6">
                  <c:v>9.5877821527777778E-3</c:v>
                </c:pt>
              </c:numCache>
            </c:numRef>
          </c:val>
          <c:extLst>
            <c:ext xmlns:c16="http://schemas.microsoft.com/office/drawing/2014/chart" uri="{C3380CC4-5D6E-409C-BE32-E72D297353CC}">
              <c16:uniqueId val="{00000001-C626-4F0C-8816-6E8977091A45}"/>
            </c:ext>
          </c:extLst>
        </c:ser>
        <c:dLbls>
          <c:showLegendKey val="0"/>
          <c:showVal val="0"/>
          <c:showCatName val="0"/>
          <c:showSerName val="0"/>
          <c:showPercent val="0"/>
          <c:showBubbleSize val="0"/>
        </c:dLbls>
        <c:gapWidth val="219"/>
        <c:overlap val="-27"/>
        <c:axId val="480924392"/>
        <c:axId val="492343280"/>
      </c:barChart>
      <c:catAx>
        <c:axId val="480924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2343280"/>
        <c:crosses val="autoZero"/>
        <c:auto val="1"/>
        <c:lblAlgn val="ctr"/>
        <c:lblOffset val="100"/>
        <c:noMultiLvlLbl val="0"/>
      </c:catAx>
      <c:valAx>
        <c:axId val="49234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Average Ride Duration</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0924392"/>
        <c:crosses val="autoZero"/>
        <c:crossBetween val="between"/>
      </c:valAx>
      <c:spPr>
        <a:noFill/>
        <a:ln>
          <a:noFill/>
        </a:ln>
        <a:effectLst/>
      </c:spPr>
    </c:plotArea>
    <c:legend>
      <c:legendPos val="r"/>
      <c:layout>
        <c:manualLayout>
          <c:xMode val="edge"/>
          <c:yMode val="edge"/>
          <c:x val="0.88534628575700647"/>
          <c:y val="1.2533647236106984E-3"/>
          <c:w val="0.11343316658856765"/>
          <c:h val="0.1839630814396146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0" u="sng" dirty="0">
                <a:solidFill>
                  <a:schemeClr val="tx1"/>
                </a:solidFill>
                <a:latin typeface="Sitka Small" panose="02000505000000020004" pitchFamily="2" charset="0"/>
                <a:ea typeface="Cambria Math" panose="02040503050406030204" pitchFamily="18" charset="0"/>
              </a:rPr>
              <a:t>Number of riders in each Month</a:t>
            </a:r>
          </a:p>
        </c:rich>
      </c:tx>
      <c:layout>
        <c:manualLayout>
          <c:xMode val="edge"/>
          <c:yMode val="edge"/>
          <c:x val="7.6838221309293063E-4"/>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casual</c:v>
          </c:tx>
          <c:spPr>
            <a:ln w="28575" cap="rnd">
              <a:solidFill>
                <a:schemeClr val="accent4"/>
              </a:solidFill>
              <a:round/>
            </a:ln>
            <a:effectLst/>
          </c:spPr>
          <c:marker>
            <c:symbol val="none"/>
          </c:marker>
          <c:cat>
            <c:numRef>
              <c:f>Month!$B$4:$B$15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Month!$C$4:$C$15</c:f>
              <c:numCache>
                <c:formatCode>General</c:formatCode>
                <c:ptCount val="12"/>
                <c:pt idx="0">
                  <c:v>18459</c:v>
                </c:pt>
                <c:pt idx="1">
                  <c:v>21360</c:v>
                </c:pt>
                <c:pt idx="2">
                  <c:v>89644</c:v>
                </c:pt>
                <c:pt idx="3">
                  <c:v>126121</c:v>
                </c:pt>
                <c:pt idx="4">
                  <c:v>279764</c:v>
                </c:pt>
                <c:pt idx="5">
                  <c:v>368088</c:v>
                </c:pt>
                <c:pt idx="6">
                  <c:v>405188</c:v>
                </c:pt>
                <c:pt idx="7">
                  <c:v>358168</c:v>
                </c:pt>
                <c:pt idx="8">
                  <c:v>296076</c:v>
                </c:pt>
                <c:pt idx="9">
                  <c:v>208561</c:v>
                </c:pt>
                <c:pt idx="10">
                  <c:v>100581</c:v>
                </c:pt>
                <c:pt idx="11">
                  <c:v>69614</c:v>
                </c:pt>
              </c:numCache>
            </c:numRef>
          </c:val>
          <c:smooth val="0"/>
          <c:extLst>
            <c:ext xmlns:c16="http://schemas.microsoft.com/office/drawing/2014/chart" uri="{C3380CC4-5D6E-409C-BE32-E72D297353CC}">
              <c16:uniqueId val="{00000000-B202-4413-B337-A765072A8DDD}"/>
            </c:ext>
          </c:extLst>
        </c:ser>
        <c:ser>
          <c:idx val="2"/>
          <c:order val="1"/>
          <c:tx>
            <c:v>member</c:v>
          </c:tx>
          <c:spPr>
            <a:ln w="28575" cap="rnd">
              <a:solidFill>
                <a:schemeClr val="accent6"/>
              </a:solidFill>
              <a:round/>
            </a:ln>
            <a:effectLst/>
          </c:spPr>
          <c:marker>
            <c:symbol val="none"/>
          </c:marker>
          <c:cat>
            <c:numRef>
              <c:f>Month!$B$4:$B$15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Month!$C$16:$C$27</c:f>
              <c:numCache>
                <c:formatCode>General</c:formatCode>
                <c:ptCount val="12"/>
                <c:pt idx="0">
                  <c:v>85219</c:v>
                </c:pt>
                <c:pt idx="1">
                  <c:v>94171</c:v>
                </c:pt>
                <c:pt idx="2">
                  <c:v>194131</c:v>
                </c:pt>
                <c:pt idx="3">
                  <c:v>244810</c:v>
                </c:pt>
                <c:pt idx="4">
                  <c:v>354371</c:v>
                </c:pt>
                <c:pt idx="5">
                  <c:v>400060</c:v>
                </c:pt>
                <c:pt idx="6">
                  <c:v>417352</c:v>
                </c:pt>
                <c:pt idx="7">
                  <c:v>426920</c:v>
                </c:pt>
                <c:pt idx="8">
                  <c:v>404550</c:v>
                </c:pt>
                <c:pt idx="9">
                  <c:v>349546</c:v>
                </c:pt>
                <c:pt idx="10">
                  <c:v>236915</c:v>
                </c:pt>
                <c:pt idx="11">
                  <c:v>177781</c:v>
                </c:pt>
              </c:numCache>
            </c:numRef>
          </c:val>
          <c:smooth val="0"/>
          <c:extLst>
            <c:ext xmlns:c16="http://schemas.microsoft.com/office/drawing/2014/chart" uri="{C3380CC4-5D6E-409C-BE32-E72D297353CC}">
              <c16:uniqueId val="{00000001-B202-4413-B337-A765072A8DDD}"/>
            </c:ext>
          </c:extLst>
        </c:ser>
        <c:dLbls>
          <c:showLegendKey val="0"/>
          <c:showVal val="0"/>
          <c:showCatName val="0"/>
          <c:showSerName val="0"/>
          <c:showPercent val="0"/>
          <c:showBubbleSize val="0"/>
        </c:dLbls>
        <c:smooth val="0"/>
        <c:axId val="79659776"/>
        <c:axId val="79664040"/>
      </c:lineChart>
      <c:catAx>
        <c:axId val="7965977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600" b="1" dirty="0"/>
                  <a:t>Month</a:t>
                </a:r>
              </a:p>
            </c:rich>
          </c:tx>
          <c:layout>
            <c:manualLayout>
              <c:xMode val="edge"/>
              <c:yMode val="edge"/>
              <c:x val="0.45218857258227335"/>
              <c:y val="0.9251265521634357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9664040"/>
        <c:crosses val="autoZero"/>
        <c:auto val="1"/>
        <c:lblAlgn val="ctr"/>
        <c:lblOffset val="100"/>
        <c:noMultiLvlLbl val="0"/>
      </c:catAx>
      <c:valAx>
        <c:axId val="7966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600" dirty="0"/>
                  <a:t>Riders Count</a:t>
                </a:r>
              </a:p>
            </c:rich>
          </c:tx>
          <c:layout>
            <c:manualLayout>
              <c:xMode val="edge"/>
              <c:yMode val="edge"/>
              <c:x val="5.9171136216668576E-3"/>
              <c:y val="0.3345791236894542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9659776"/>
        <c:crosses val="autoZero"/>
        <c:crossBetween val="between"/>
      </c:valAx>
      <c:spPr>
        <a:noFill/>
        <a:ln>
          <a:noFill/>
        </a:ln>
        <a:effectLst/>
      </c:spPr>
    </c:plotArea>
    <c:legend>
      <c:legendPos val="r"/>
      <c:layout>
        <c:manualLayout>
          <c:xMode val="edge"/>
          <c:yMode val="edge"/>
          <c:x val="0.85795554706315302"/>
          <c:y val="1.1754293216517209E-2"/>
          <c:w val="0.12755161354006508"/>
          <c:h val="0.1074040852699090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chemeClr val="accent1">
                    <a:lumMod val="75000"/>
                  </a:schemeClr>
                </a:solidFill>
                <a:latin typeface="Cambria Math" panose="02040503050406030204" pitchFamily="18" charset="0"/>
                <a:ea typeface="Cambria Math" panose="02040503050406030204" pitchFamily="18" charset="0"/>
                <a:cs typeface="+mn-cs"/>
              </a:defRPr>
            </a:pPr>
            <a:r>
              <a:rPr lang="en-IN" sz="2000" b="0" i="0" u="sng" cap="all" baseline="0" dirty="0">
                <a:solidFill>
                  <a:schemeClr val="tx1"/>
                </a:solidFill>
                <a:effectLst/>
                <a:latin typeface="Sitka Small" panose="02000505000000020004" pitchFamily="2" charset="0"/>
                <a:ea typeface="Cambria Math" panose="02040503050406030204" pitchFamily="18" charset="0"/>
              </a:rPr>
              <a:t>Rider Count IN EACH SEASON </a:t>
            </a:r>
          </a:p>
          <a:p>
            <a:pPr marL="0" marR="0" lvl="0" indent="0" algn="ctr" defTabSz="914400" rtl="0" eaLnBrk="1" fontAlgn="auto" latinLnBrk="0" hangingPunct="1">
              <a:lnSpc>
                <a:spcPct val="100000"/>
              </a:lnSpc>
              <a:spcBef>
                <a:spcPts val="0"/>
              </a:spcBef>
              <a:spcAft>
                <a:spcPts val="0"/>
              </a:spcAft>
              <a:buClrTx/>
              <a:buSzTx/>
              <a:buFontTx/>
              <a:buNone/>
              <a:tabLst/>
              <a:defRPr sz="1800">
                <a:solidFill>
                  <a:schemeClr val="accent1">
                    <a:lumMod val="75000"/>
                  </a:schemeClr>
                </a:solidFill>
                <a:latin typeface="Cambria Math" panose="02040503050406030204" pitchFamily="18" charset="0"/>
                <a:ea typeface="Cambria Math" panose="02040503050406030204" pitchFamily="18" charset="0"/>
              </a:defRPr>
            </a:pPr>
            <a:endParaRPr lang="en-IN" sz="1800" dirty="0">
              <a:solidFill>
                <a:schemeClr val="accent1">
                  <a:lumMod val="75000"/>
                </a:schemeClr>
              </a:solidFill>
              <a:latin typeface="Cambria Math" panose="02040503050406030204" pitchFamily="18" charset="0"/>
              <a:ea typeface="Cambria Math" panose="02040503050406030204" pitchFamily="18" charset="0"/>
            </a:endParaRPr>
          </a:p>
        </c:rich>
      </c:tx>
      <c:layout>
        <c:manualLayout>
          <c:xMode val="edge"/>
          <c:yMode val="edge"/>
          <c:x val="1.9749468366091101E-2"/>
          <c:y val="2.1590806078806931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chemeClr val="accent1">
                  <a:lumMod val="75000"/>
                </a:schemeClr>
              </a:solidFill>
              <a:latin typeface="Cambria Math" panose="02040503050406030204" pitchFamily="18" charset="0"/>
              <a:ea typeface="Cambria Math" panose="02040503050406030204" pitchFamily="18" charset="0"/>
              <a:cs typeface="+mn-cs"/>
            </a:defRPr>
          </a:pPr>
          <a:endParaRPr lang="en-US"/>
        </a:p>
      </c:txPr>
    </c:title>
    <c:autoTitleDeleted val="0"/>
    <c:plotArea>
      <c:layout/>
      <c:barChart>
        <c:barDir val="col"/>
        <c:grouping val="clustered"/>
        <c:varyColors val="0"/>
        <c:ser>
          <c:idx val="0"/>
          <c:order val="0"/>
          <c:tx>
            <c:strRef>
              <c:f>Season!$A$4</c:f>
              <c:strCache>
                <c:ptCount val="1"/>
                <c:pt idx="0">
                  <c:v>casual</c:v>
                </c:pt>
              </c:strCache>
            </c:strRef>
          </c:tx>
          <c:spPr>
            <a:solidFill>
              <a:schemeClr val="accent1"/>
            </a:solidFill>
            <a:ln>
              <a:noFill/>
            </a:ln>
            <a:effectLst/>
          </c:spPr>
          <c:invertIfNegative val="0"/>
          <c:cat>
            <c:strRef>
              <c:f>Season!$B$4:$B$7</c:f>
              <c:strCache>
                <c:ptCount val="4"/>
                <c:pt idx="0">
                  <c:v>Autumn</c:v>
                </c:pt>
                <c:pt idx="1">
                  <c:v>Spring</c:v>
                </c:pt>
                <c:pt idx="2">
                  <c:v>Summer</c:v>
                </c:pt>
                <c:pt idx="3">
                  <c:v>Winter</c:v>
                </c:pt>
              </c:strCache>
            </c:strRef>
          </c:cat>
          <c:val>
            <c:numRef>
              <c:f>Season!$C$4:$C$7</c:f>
              <c:numCache>
                <c:formatCode>General</c:formatCode>
                <c:ptCount val="4"/>
                <c:pt idx="0">
                  <c:v>605218</c:v>
                </c:pt>
                <c:pt idx="1">
                  <c:v>495529</c:v>
                </c:pt>
                <c:pt idx="2">
                  <c:v>1131444</c:v>
                </c:pt>
                <c:pt idx="3">
                  <c:v>109433</c:v>
                </c:pt>
              </c:numCache>
            </c:numRef>
          </c:val>
          <c:extLst>
            <c:ext xmlns:c16="http://schemas.microsoft.com/office/drawing/2014/chart" uri="{C3380CC4-5D6E-409C-BE32-E72D297353CC}">
              <c16:uniqueId val="{00000000-8BB8-41A1-ACE4-4B1525D8F7A0}"/>
            </c:ext>
          </c:extLst>
        </c:ser>
        <c:ser>
          <c:idx val="1"/>
          <c:order val="1"/>
          <c:tx>
            <c:strRef>
              <c:f>Season!$A$8</c:f>
              <c:strCache>
                <c:ptCount val="1"/>
                <c:pt idx="0">
                  <c:v>member</c:v>
                </c:pt>
              </c:strCache>
            </c:strRef>
          </c:tx>
          <c:spPr>
            <a:solidFill>
              <a:schemeClr val="accent2"/>
            </a:solidFill>
            <a:ln>
              <a:noFill/>
            </a:ln>
            <a:effectLst/>
          </c:spPr>
          <c:invertIfNegative val="0"/>
          <c:cat>
            <c:strRef>
              <c:f>Season!$B$4:$B$7</c:f>
              <c:strCache>
                <c:ptCount val="4"/>
                <c:pt idx="0">
                  <c:v>Autumn</c:v>
                </c:pt>
                <c:pt idx="1">
                  <c:v>Spring</c:v>
                </c:pt>
                <c:pt idx="2">
                  <c:v>Summer</c:v>
                </c:pt>
                <c:pt idx="3">
                  <c:v>Winter</c:v>
                </c:pt>
              </c:strCache>
            </c:strRef>
          </c:cat>
          <c:val>
            <c:numRef>
              <c:f>Season!$C$8:$C$11</c:f>
              <c:numCache>
                <c:formatCode>General</c:formatCode>
                <c:ptCount val="4"/>
                <c:pt idx="0">
                  <c:v>991011</c:v>
                </c:pt>
                <c:pt idx="1">
                  <c:v>793312</c:v>
                </c:pt>
                <c:pt idx="2">
                  <c:v>1244332</c:v>
                </c:pt>
                <c:pt idx="3">
                  <c:v>357171</c:v>
                </c:pt>
              </c:numCache>
            </c:numRef>
          </c:val>
          <c:extLst>
            <c:ext xmlns:c16="http://schemas.microsoft.com/office/drawing/2014/chart" uri="{C3380CC4-5D6E-409C-BE32-E72D297353CC}">
              <c16:uniqueId val="{00000001-8BB8-41A1-ACE4-4B1525D8F7A0}"/>
            </c:ext>
          </c:extLst>
        </c:ser>
        <c:dLbls>
          <c:showLegendKey val="0"/>
          <c:showVal val="0"/>
          <c:showCatName val="0"/>
          <c:showSerName val="0"/>
          <c:showPercent val="0"/>
          <c:showBubbleSize val="0"/>
        </c:dLbls>
        <c:gapWidth val="219"/>
        <c:overlap val="-27"/>
        <c:axId val="288022144"/>
        <c:axId val="288021064"/>
      </c:barChart>
      <c:catAx>
        <c:axId val="28802214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Season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88021064"/>
        <c:crosses val="autoZero"/>
        <c:auto val="1"/>
        <c:lblAlgn val="ctr"/>
        <c:lblOffset val="100"/>
        <c:noMultiLvlLbl val="0"/>
      </c:catAx>
      <c:valAx>
        <c:axId val="28802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a:t>Count</a:t>
                </a:r>
                <a:r>
                  <a:rPr lang="en-IN" sz="1400" baseline="0"/>
                  <a:t> of Riders</a:t>
                </a:r>
                <a:endParaRPr lang="en-IN"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88022144"/>
        <c:crosses val="autoZero"/>
        <c:crossBetween val="between"/>
      </c:valAx>
      <c:spPr>
        <a:noFill/>
        <a:ln>
          <a:noFill/>
        </a:ln>
        <a:effectLst/>
      </c:spPr>
    </c:plotArea>
    <c:legend>
      <c:legendPos val="r"/>
      <c:layout>
        <c:manualLayout>
          <c:xMode val="edge"/>
          <c:yMode val="edge"/>
          <c:x val="0.89085737113015817"/>
          <c:y val="2.9933389279957603E-2"/>
          <c:w val="8.425575125290545E-2"/>
          <c:h val="0.1006743552423893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2">
                    <a:lumMod val="75000"/>
                  </a:schemeClr>
                </a:solidFill>
                <a:latin typeface="+mn-lt"/>
                <a:ea typeface="+mn-ea"/>
                <a:cs typeface="+mn-cs"/>
              </a:defRPr>
            </a:pPr>
            <a:r>
              <a:rPr lang="en-IN" sz="2000" b="0" u="sng" dirty="0">
                <a:solidFill>
                  <a:schemeClr val="tx1"/>
                </a:solidFill>
                <a:latin typeface="Sitka Small" panose="02000505000000020004" pitchFamily="2" charset="0"/>
                <a:ea typeface="Cambria Math" panose="02040503050406030204" pitchFamily="18" charset="0"/>
              </a:rPr>
              <a:t>No of unique casual and member Riders in each Month</a:t>
            </a:r>
          </a:p>
        </c:rich>
      </c:tx>
      <c:layout>
        <c:manualLayout>
          <c:xMode val="edge"/>
          <c:yMode val="edge"/>
          <c:x val="9.8959101137617959E-3"/>
          <c:y val="1.226053639846743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2">
                  <a:lumMod val="75000"/>
                </a:schemeClr>
              </a:solidFill>
              <a:latin typeface="+mn-lt"/>
              <a:ea typeface="+mn-ea"/>
              <a:cs typeface="+mn-cs"/>
            </a:defRPr>
          </a:pPr>
          <a:endParaRPr lang="en-US"/>
        </a:p>
      </c:txPr>
    </c:title>
    <c:autoTitleDeleted val="0"/>
    <c:plotArea>
      <c:layout>
        <c:manualLayout>
          <c:layoutTarget val="inner"/>
          <c:xMode val="edge"/>
          <c:yMode val="edge"/>
          <c:x val="9.438164211642934E-2"/>
          <c:y val="9.3946360153256706E-2"/>
          <c:w val="0.79030750101735947"/>
          <c:h val="0.79051686570532609"/>
        </c:manualLayout>
      </c:layout>
      <c:barChart>
        <c:barDir val="col"/>
        <c:grouping val="clustered"/>
        <c:varyColors val="0"/>
        <c:ser>
          <c:idx val="0"/>
          <c:order val="0"/>
          <c:tx>
            <c:v>casual</c:v>
          </c:tx>
          <c:spPr>
            <a:solidFill>
              <a:schemeClr val="accent1"/>
            </a:solidFill>
            <a:ln>
              <a:noFill/>
            </a:ln>
            <a:effectLst/>
          </c:spPr>
          <c:invertIfNegative val="0"/>
          <c:val>
            <c:numRef>
              <c:f>[Excel_unique_riders.xlsx]unique_riders!$C$2:$C$13</c:f>
              <c:numCache>
                <c:formatCode>General</c:formatCode>
                <c:ptCount val="12"/>
                <c:pt idx="0">
                  <c:v>18459</c:v>
                </c:pt>
                <c:pt idx="1">
                  <c:v>21360</c:v>
                </c:pt>
                <c:pt idx="2">
                  <c:v>89644</c:v>
                </c:pt>
                <c:pt idx="3">
                  <c:v>126121</c:v>
                </c:pt>
                <c:pt idx="4">
                  <c:v>279764</c:v>
                </c:pt>
                <c:pt idx="5">
                  <c:v>368088</c:v>
                </c:pt>
                <c:pt idx="6">
                  <c:v>405188</c:v>
                </c:pt>
                <c:pt idx="7">
                  <c:v>358168</c:v>
                </c:pt>
                <c:pt idx="8">
                  <c:v>296076</c:v>
                </c:pt>
                <c:pt idx="9">
                  <c:v>208561</c:v>
                </c:pt>
                <c:pt idx="10">
                  <c:v>100581</c:v>
                </c:pt>
                <c:pt idx="11">
                  <c:v>69614</c:v>
                </c:pt>
              </c:numCache>
            </c:numRef>
          </c:val>
          <c:extLst>
            <c:ext xmlns:c16="http://schemas.microsoft.com/office/drawing/2014/chart" uri="{C3380CC4-5D6E-409C-BE32-E72D297353CC}">
              <c16:uniqueId val="{00000000-7E12-4E83-A9E2-D160CE5939A3}"/>
            </c:ext>
          </c:extLst>
        </c:ser>
        <c:ser>
          <c:idx val="1"/>
          <c:order val="1"/>
          <c:tx>
            <c:v>member</c:v>
          </c:tx>
          <c:spPr>
            <a:solidFill>
              <a:schemeClr val="accent2"/>
            </a:solidFill>
            <a:ln>
              <a:noFill/>
            </a:ln>
            <a:effectLst/>
          </c:spPr>
          <c:invertIfNegative val="0"/>
          <c:val>
            <c:numRef>
              <c:f>[Excel_unique_riders.xlsx]unique_riders!$C$14:$C$25</c:f>
              <c:numCache>
                <c:formatCode>General</c:formatCode>
                <c:ptCount val="12"/>
                <c:pt idx="0">
                  <c:v>85219</c:v>
                </c:pt>
                <c:pt idx="1">
                  <c:v>94171</c:v>
                </c:pt>
                <c:pt idx="2">
                  <c:v>194131</c:v>
                </c:pt>
                <c:pt idx="3">
                  <c:v>244810</c:v>
                </c:pt>
                <c:pt idx="4">
                  <c:v>354371</c:v>
                </c:pt>
                <c:pt idx="5">
                  <c:v>400060</c:v>
                </c:pt>
                <c:pt idx="6">
                  <c:v>417352</c:v>
                </c:pt>
                <c:pt idx="7">
                  <c:v>426920</c:v>
                </c:pt>
                <c:pt idx="8">
                  <c:v>404550</c:v>
                </c:pt>
                <c:pt idx="9">
                  <c:v>349546</c:v>
                </c:pt>
                <c:pt idx="10">
                  <c:v>236915</c:v>
                </c:pt>
                <c:pt idx="11">
                  <c:v>177781</c:v>
                </c:pt>
              </c:numCache>
            </c:numRef>
          </c:val>
          <c:extLst>
            <c:ext xmlns:c16="http://schemas.microsoft.com/office/drawing/2014/chart" uri="{C3380CC4-5D6E-409C-BE32-E72D297353CC}">
              <c16:uniqueId val="{00000001-7E12-4E83-A9E2-D160CE5939A3}"/>
            </c:ext>
          </c:extLst>
        </c:ser>
        <c:dLbls>
          <c:showLegendKey val="0"/>
          <c:showVal val="0"/>
          <c:showCatName val="0"/>
          <c:showSerName val="0"/>
          <c:showPercent val="0"/>
          <c:showBubbleSize val="0"/>
        </c:dLbls>
        <c:gapWidth val="219"/>
        <c:overlap val="-27"/>
        <c:axId val="466097200"/>
        <c:axId val="466100808"/>
      </c:barChart>
      <c:catAx>
        <c:axId val="46609720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Month</a:t>
                </a:r>
              </a:p>
            </c:rich>
          </c:tx>
          <c:layout>
            <c:manualLayout>
              <c:xMode val="edge"/>
              <c:yMode val="edge"/>
              <c:x val="0.46595609426979129"/>
              <c:y val="0.9441991130419041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6100808"/>
        <c:crosses val="autoZero"/>
        <c:auto val="1"/>
        <c:lblAlgn val="ctr"/>
        <c:lblOffset val="100"/>
        <c:noMultiLvlLbl val="0"/>
      </c:catAx>
      <c:valAx>
        <c:axId val="466100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Unique Rider Count</a:t>
                </a:r>
              </a:p>
            </c:rich>
          </c:tx>
          <c:layout>
            <c:manualLayout>
              <c:xMode val="edge"/>
              <c:yMode val="edge"/>
              <c:x val="1.9811490100363808E-3"/>
              <c:y val="0.3338137890043368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6097200"/>
        <c:crosses val="autoZero"/>
        <c:crossBetween val="between"/>
      </c:valAx>
      <c:spPr>
        <a:noFill/>
        <a:ln>
          <a:noFill/>
        </a:ln>
        <a:effectLst/>
      </c:spPr>
    </c:plotArea>
    <c:legend>
      <c:legendPos val="r"/>
      <c:layout>
        <c:manualLayout>
          <c:xMode val="edge"/>
          <c:yMode val="edge"/>
          <c:x val="0.87032486896503758"/>
          <c:y val="2.1011562789518708E-2"/>
          <c:w val="0.1010292952541707"/>
          <c:h val="9.237219156236932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accent1">
                    <a:lumMod val="20000"/>
                    <a:lumOff val="80000"/>
                  </a:schemeClr>
                </a:solidFill>
                <a:effectLst>
                  <a:outerShdw blurRad="50800" dist="38100" dir="5400000" algn="t" rotWithShape="0">
                    <a:prstClr val="black">
                      <a:alpha val="40000"/>
                    </a:prstClr>
                  </a:outerShdw>
                </a:effectLst>
                <a:latin typeface="+mn-lt"/>
                <a:ea typeface="+mn-ea"/>
                <a:cs typeface="+mn-cs"/>
              </a:defRPr>
            </a:pPr>
            <a:r>
              <a:rPr lang="en-US" sz="2000">
                <a:solidFill>
                  <a:schemeClr val="accent1">
                    <a:lumMod val="20000"/>
                    <a:lumOff val="80000"/>
                  </a:schemeClr>
                </a:solidFill>
                <a:latin typeface="+mj-lt"/>
              </a:rPr>
              <a:t>No of Riders per Hour</a:t>
            </a:r>
          </a:p>
        </c:rich>
      </c:tx>
      <c:layout>
        <c:manualLayout>
          <c:xMode val="edge"/>
          <c:yMode val="edge"/>
          <c:x val="2.8864236414892559E-2"/>
          <c:y val="0"/>
        </c:manualLayout>
      </c:layout>
      <c:overlay val="0"/>
      <c:spPr>
        <a:noFill/>
        <a:ln>
          <a:noFill/>
        </a:ln>
        <a:effectLst/>
      </c:spPr>
      <c:txPr>
        <a:bodyPr rot="0" spcFirstLastPara="1" vertOverflow="ellipsis" vert="horz" wrap="square" anchor="ctr" anchorCtr="1"/>
        <a:lstStyle/>
        <a:p>
          <a:pPr>
            <a:defRPr sz="2000" b="1" i="0" u="none" strike="noStrike" kern="1200" spc="100" baseline="0">
              <a:solidFill>
                <a:schemeClr val="accent1">
                  <a:lumMod val="20000"/>
                  <a:lumOff val="80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v>casual</c:v>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Hour!$C$4:$C$27</c:f>
              <c:numCache>
                <c:formatCode>General</c:formatCode>
                <c:ptCount val="24"/>
                <c:pt idx="0">
                  <c:v>46729</c:v>
                </c:pt>
                <c:pt idx="1">
                  <c:v>30331</c:v>
                </c:pt>
                <c:pt idx="2">
                  <c:v>18861</c:v>
                </c:pt>
                <c:pt idx="3">
                  <c:v>11149</c:v>
                </c:pt>
                <c:pt idx="4">
                  <c:v>7709</c:v>
                </c:pt>
                <c:pt idx="5">
                  <c:v>12534</c:v>
                </c:pt>
                <c:pt idx="6">
                  <c:v>29434</c:v>
                </c:pt>
                <c:pt idx="7">
                  <c:v>51709</c:v>
                </c:pt>
                <c:pt idx="8">
                  <c:v>69946</c:v>
                </c:pt>
                <c:pt idx="9">
                  <c:v>72805</c:v>
                </c:pt>
                <c:pt idx="10">
                  <c:v>94140</c:v>
                </c:pt>
                <c:pt idx="11">
                  <c:v>122849</c:v>
                </c:pt>
                <c:pt idx="12">
                  <c:v>145962</c:v>
                </c:pt>
                <c:pt idx="13">
                  <c:v>152410</c:v>
                </c:pt>
                <c:pt idx="14">
                  <c:v>162117</c:v>
                </c:pt>
                <c:pt idx="15">
                  <c:v>179890</c:v>
                </c:pt>
                <c:pt idx="16">
                  <c:v>199257</c:v>
                </c:pt>
                <c:pt idx="17">
                  <c:v>221435</c:v>
                </c:pt>
                <c:pt idx="18">
                  <c:v>198671</c:v>
                </c:pt>
                <c:pt idx="19">
                  <c:v>152254</c:v>
                </c:pt>
                <c:pt idx="20">
                  <c:v>112628</c:v>
                </c:pt>
                <c:pt idx="21">
                  <c:v>96429</c:v>
                </c:pt>
                <c:pt idx="22">
                  <c:v>87259</c:v>
                </c:pt>
                <c:pt idx="23">
                  <c:v>65116</c:v>
                </c:pt>
              </c:numCache>
            </c:numRef>
          </c:val>
          <c:smooth val="0"/>
          <c:extLst>
            <c:ext xmlns:c16="http://schemas.microsoft.com/office/drawing/2014/chart" uri="{C3380CC4-5D6E-409C-BE32-E72D297353CC}">
              <c16:uniqueId val="{00000000-703C-4F9F-9A48-BC3848D8A45A}"/>
            </c:ext>
          </c:extLst>
        </c:ser>
        <c:ser>
          <c:idx val="1"/>
          <c:order val="1"/>
          <c:tx>
            <c:v>member</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Hour!$C$28:$C$51</c:f>
              <c:numCache>
                <c:formatCode>General</c:formatCode>
                <c:ptCount val="24"/>
                <c:pt idx="0">
                  <c:v>36330</c:v>
                </c:pt>
                <c:pt idx="1">
                  <c:v>22365</c:v>
                </c:pt>
                <c:pt idx="2">
                  <c:v>12918</c:v>
                </c:pt>
                <c:pt idx="3">
                  <c:v>8040</c:v>
                </c:pt>
                <c:pt idx="4">
                  <c:v>8995</c:v>
                </c:pt>
                <c:pt idx="5">
                  <c:v>32872</c:v>
                </c:pt>
                <c:pt idx="6">
                  <c:v>91743</c:v>
                </c:pt>
                <c:pt idx="7">
                  <c:v>173836</c:v>
                </c:pt>
                <c:pt idx="8">
                  <c:v>206222</c:v>
                </c:pt>
                <c:pt idx="9">
                  <c:v>146037</c:v>
                </c:pt>
                <c:pt idx="10">
                  <c:v>138164</c:v>
                </c:pt>
                <c:pt idx="11">
                  <c:v>165290</c:v>
                </c:pt>
                <c:pt idx="12">
                  <c:v>190788</c:v>
                </c:pt>
                <c:pt idx="13">
                  <c:v>189930</c:v>
                </c:pt>
                <c:pt idx="14">
                  <c:v>188558</c:v>
                </c:pt>
                <c:pt idx="15">
                  <c:v>224927</c:v>
                </c:pt>
                <c:pt idx="16">
                  <c:v>294999</c:v>
                </c:pt>
                <c:pt idx="17">
                  <c:v>352398</c:v>
                </c:pt>
                <c:pt idx="18">
                  <c:v>287395</c:v>
                </c:pt>
                <c:pt idx="19">
                  <c:v>207948</c:v>
                </c:pt>
                <c:pt idx="20">
                  <c:v>146151</c:v>
                </c:pt>
                <c:pt idx="21">
                  <c:v>114382</c:v>
                </c:pt>
                <c:pt idx="22">
                  <c:v>87945</c:v>
                </c:pt>
                <c:pt idx="23">
                  <c:v>57593</c:v>
                </c:pt>
              </c:numCache>
            </c:numRef>
          </c:val>
          <c:smooth val="0"/>
          <c:extLst>
            <c:ext xmlns:c16="http://schemas.microsoft.com/office/drawing/2014/chart" uri="{C3380CC4-5D6E-409C-BE32-E72D297353CC}">
              <c16:uniqueId val="{00000001-703C-4F9F-9A48-BC3848D8A45A}"/>
            </c:ext>
          </c:extLst>
        </c:ser>
        <c:dLbls>
          <c:showLegendKey val="0"/>
          <c:showVal val="0"/>
          <c:showCatName val="0"/>
          <c:showSerName val="0"/>
          <c:showPercent val="0"/>
          <c:showBubbleSize val="0"/>
        </c:dLbls>
        <c:smooth val="0"/>
        <c:axId val="557265192"/>
        <c:axId val="557268472"/>
      </c:lineChart>
      <c:catAx>
        <c:axId val="557265192"/>
        <c:scaling>
          <c:orientation val="minMax"/>
        </c:scaling>
        <c:delete val="0"/>
        <c:axPos val="b"/>
        <c:title>
          <c:tx>
            <c:rich>
              <a:bodyPr rot="0" spcFirstLastPara="1" vertOverflow="ellipsis" vert="horz" wrap="square" anchor="ctr" anchorCtr="1"/>
              <a:lstStyle/>
              <a:p>
                <a:pPr>
                  <a:defRPr sz="1400" b="1" i="0" u="none" strike="noStrike" kern="1200" cap="all" baseline="0">
                    <a:solidFill>
                      <a:schemeClr val="accent1">
                        <a:lumMod val="20000"/>
                        <a:lumOff val="80000"/>
                      </a:schemeClr>
                    </a:solidFill>
                    <a:latin typeface="+mn-lt"/>
                    <a:ea typeface="+mn-ea"/>
                    <a:cs typeface="+mn-cs"/>
                  </a:defRPr>
                </a:pPr>
                <a:r>
                  <a:rPr lang="en-US" sz="1400">
                    <a:solidFill>
                      <a:schemeClr val="accent1">
                        <a:lumMod val="20000"/>
                        <a:lumOff val="80000"/>
                      </a:schemeClr>
                    </a:solidFill>
                  </a:rPr>
                  <a:t>Hours</a:t>
                </a:r>
              </a:p>
            </c:rich>
          </c:tx>
          <c:layout>
            <c:manualLayout>
              <c:xMode val="edge"/>
              <c:yMode val="edge"/>
              <c:x val="0.52393490813648291"/>
              <c:y val="0.90553367130478557"/>
            </c:manualLayout>
          </c:layout>
          <c:overlay val="0"/>
          <c:spPr>
            <a:noFill/>
            <a:ln>
              <a:noFill/>
            </a:ln>
            <a:effectLst/>
          </c:spPr>
          <c:txPr>
            <a:bodyPr rot="0" spcFirstLastPara="1" vertOverflow="ellipsis" vert="horz" wrap="square" anchor="ctr" anchorCtr="1"/>
            <a:lstStyle/>
            <a:p>
              <a:pPr>
                <a:defRPr sz="1400" b="1" i="0" u="none" strike="noStrike" kern="1200" cap="all" baseline="0">
                  <a:solidFill>
                    <a:schemeClr val="accent1">
                      <a:lumMod val="20000"/>
                      <a:lumOff val="80000"/>
                    </a:schemeClr>
                  </a:solidFill>
                  <a:latin typeface="+mn-lt"/>
                  <a:ea typeface="+mn-ea"/>
                  <a:cs typeface="+mn-cs"/>
                </a:defRPr>
              </a:pPr>
              <a:endParaRPr lang="en-US"/>
            </a:p>
          </c:txPr>
        </c:title>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557268472"/>
        <c:crosses val="autoZero"/>
        <c:auto val="1"/>
        <c:lblAlgn val="ctr"/>
        <c:lblOffset val="100"/>
        <c:noMultiLvlLbl val="0"/>
      </c:catAx>
      <c:valAx>
        <c:axId val="5572684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a:t>Rider Count</a:t>
                </a:r>
              </a:p>
            </c:rich>
          </c:tx>
          <c:layout>
            <c:manualLayout>
              <c:xMode val="edge"/>
              <c:yMode val="edge"/>
              <c:x val="7.9012345679012348E-3"/>
              <c:y val="0.33717182612447422"/>
            </c:manualLayout>
          </c:layout>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557265192"/>
        <c:crosses val="autoZero"/>
        <c:crossBetween val="between"/>
      </c:valAx>
      <c:spPr>
        <a:noFill/>
        <a:ln>
          <a:noFill/>
        </a:ln>
        <a:effectLst/>
      </c:spPr>
    </c:plotArea>
    <c:legend>
      <c:legendPos val="b"/>
      <c:layout>
        <c:manualLayout>
          <c:xMode val="edge"/>
          <c:yMode val="edge"/>
          <c:x val="0.75645424321959753"/>
          <c:y val="3.1959155790457368E-3"/>
          <c:w val="0.24165941479537281"/>
          <c:h val="6.164426706935606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accent1">
                    <a:lumMod val="75000"/>
                  </a:schemeClr>
                </a:solidFill>
                <a:latin typeface="+mn-lt"/>
                <a:ea typeface="+mn-ea"/>
                <a:cs typeface="+mn-cs"/>
              </a:defRPr>
            </a:pPr>
            <a:r>
              <a:rPr lang="en-US" sz="2000" b="0" u="none" dirty="0">
                <a:solidFill>
                  <a:schemeClr val="tx1"/>
                </a:solidFill>
                <a:latin typeface="Sitka Small" panose="02000505000000020004" pitchFamily="2" charset="0"/>
              </a:rPr>
              <a:t>Member Riders Bike Preferences</a:t>
            </a:r>
          </a:p>
        </c:rich>
      </c:tx>
      <c:layout>
        <c:manualLayout>
          <c:xMode val="edge"/>
          <c:yMode val="edge"/>
          <c:x val="2.024599232788208E-2"/>
          <c:y val="1.3605442176870748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accent1">
                  <a:lumMod val="7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F49-4FED-9A1C-A5FAFA84A7E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F49-4FED-9A1C-A5FAFA84A7E7}"/>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EF49-4FED-9A1C-A5FAFA84A7E7}"/>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F49-4FED-9A1C-A5FAFA84A7E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rideable_type!$B$7:$B$8</c:f>
              <c:strCache>
                <c:ptCount val="2"/>
                <c:pt idx="0">
                  <c:v>classic_bike</c:v>
                </c:pt>
                <c:pt idx="1">
                  <c:v>electric_bike</c:v>
                </c:pt>
              </c:strCache>
            </c:strRef>
          </c:cat>
          <c:val>
            <c:numRef>
              <c:f>rideable_type!$C$7:$C$8</c:f>
              <c:numCache>
                <c:formatCode>General</c:formatCode>
                <c:ptCount val="2"/>
                <c:pt idx="0">
                  <c:v>1729172</c:v>
                </c:pt>
                <c:pt idx="1">
                  <c:v>1656654</c:v>
                </c:pt>
              </c:numCache>
            </c:numRef>
          </c:val>
          <c:extLst>
            <c:ext xmlns:c16="http://schemas.microsoft.com/office/drawing/2014/chart" uri="{C3380CC4-5D6E-409C-BE32-E72D297353CC}">
              <c16:uniqueId val="{00000004-EF49-4FED-9A1C-A5FAFA84A7E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2000" b="0" u="none" dirty="0">
                <a:latin typeface="Sitka Small" panose="02000505000000020004" pitchFamily="2" charset="0"/>
              </a:rPr>
              <a:t>Casual Riders Bike Preferences</a:t>
            </a:r>
          </a:p>
        </c:rich>
      </c:tx>
      <c:layout>
        <c:manualLayout>
          <c:xMode val="edge"/>
          <c:yMode val="edge"/>
          <c:x val="1.3131889763779528E-2"/>
          <c:y val="1.8518518518518517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E518-42F1-A3F2-270B9B280763}"/>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E518-42F1-A3F2-270B9B280763}"/>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E518-42F1-A3F2-270B9B280763}"/>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E518-42F1-A3F2-270B9B280763}"/>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E518-42F1-A3F2-270B9B280763}"/>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E518-42F1-A3F2-270B9B28076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rideable_type!$B$4:$B$6</c:f>
              <c:strCache>
                <c:ptCount val="3"/>
                <c:pt idx="0">
                  <c:v>classic_bike</c:v>
                </c:pt>
                <c:pt idx="1">
                  <c:v>docked_bike</c:v>
                </c:pt>
                <c:pt idx="2">
                  <c:v>electric_bike</c:v>
                </c:pt>
              </c:strCache>
            </c:strRef>
          </c:cat>
          <c:val>
            <c:numRef>
              <c:f>rideable_type!$C$4:$C$6</c:f>
              <c:numCache>
                <c:formatCode>General</c:formatCode>
                <c:ptCount val="3"/>
                <c:pt idx="0">
                  <c:v>896016</c:v>
                </c:pt>
                <c:pt idx="1">
                  <c:v>177850</c:v>
                </c:pt>
                <c:pt idx="2">
                  <c:v>1267758</c:v>
                </c:pt>
              </c:numCache>
            </c:numRef>
          </c:val>
          <c:extLst>
            <c:ext xmlns:c16="http://schemas.microsoft.com/office/drawing/2014/chart" uri="{C3380CC4-5D6E-409C-BE32-E72D297353CC}">
              <c16:uniqueId val="{00000006-E518-42F1-A3F2-270B9B280763}"/>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F39E-4AD6-8FE0-58AE-CAC78D9E4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29EDF9-AD97-D90A-6AFC-4C2262992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8B6147-273E-9114-65DA-155E91C3FB20}"/>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5" name="Footer Placeholder 4">
            <a:extLst>
              <a:ext uri="{FF2B5EF4-FFF2-40B4-BE49-F238E27FC236}">
                <a16:creationId xmlns:a16="http://schemas.microsoft.com/office/drawing/2014/main" id="{304099F8-9012-EC46-AA36-7369FD3C5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743E32-3F5F-BC23-347A-D60E046391A1}"/>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335724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092-2FF2-BB75-5A22-9DA601F771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472B0-1212-9908-E625-FE0CE3FAD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EA447-3252-6727-DE98-15524E33DAF8}"/>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5" name="Footer Placeholder 4">
            <a:extLst>
              <a:ext uri="{FF2B5EF4-FFF2-40B4-BE49-F238E27FC236}">
                <a16:creationId xmlns:a16="http://schemas.microsoft.com/office/drawing/2014/main" id="{E8ECE774-A41D-74F9-F0D7-6BB5EA3A1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20AF5-D9E7-8968-8E62-F7506A888718}"/>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45442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2BE80-70F7-7288-DA8E-74E49F2B82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642BBF-4B04-3AFF-053B-E06BBAFB2D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7DCFE-E510-30DB-6125-19FFE3638F00}"/>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5" name="Footer Placeholder 4">
            <a:extLst>
              <a:ext uri="{FF2B5EF4-FFF2-40B4-BE49-F238E27FC236}">
                <a16:creationId xmlns:a16="http://schemas.microsoft.com/office/drawing/2014/main" id="{0ECCE460-CD65-9008-D5E4-A8522824A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C9C51-6DE8-AA10-4388-C3B8B556C2F9}"/>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240756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8DF6-43B0-3100-086B-5699387319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3DB3EB-553B-6A2A-702C-2BA3FC5BF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D2AF5-CE95-1675-A62D-B009AB36091B}"/>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5" name="Footer Placeholder 4">
            <a:extLst>
              <a:ext uri="{FF2B5EF4-FFF2-40B4-BE49-F238E27FC236}">
                <a16:creationId xmlns:a16="http://schemas.microsoft.com/office/drawing/2014/main" id="{028A7100-A727-2A89-7227-62B0C89ED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72BD6-28C5-8A82-432C-144249B133E7}"/>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274727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3F4B-B160-DA8E-317D-0C333E9A3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08D47C-AEBE-DE32-E832-17FD0C1C3F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CE590-5A64-0230-D25B-9E62E4E464F0}"/>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5" name="Footer Placeholder 4">
            <a:extLst>
              <a:ext uri="{FF2B5EF4-FFF2-40B4-BE49-F238E27FC236}">
                <a16:creationId xmlns:a16="http://schemas.microsoft.com/office/drawing/2014/main" id="{78F1E810-F227-BF85-D886-3BD850537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5113F-A36F-22A5-E82E-F9B79FFD3F15}"/>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201073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BEA9-A851-522B-3EA0-4A6415209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0E2EE-1F81-207D-414A-FB921C55F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0E0038-527B-FAB6-DD14-AE2243FAB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99480D-443D-8560-E435-2806192937D8}"/>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6" name="Footer Placeholder 5">
            <a:extLst>
              <a:ext uri="{FF2B5EF4-FFF2-40B4-BE49-F238E27FC236}">
                <a16:creationId xmlns:a16="http://schemas.microsoft.com/office/drawing/2014/main" id="{D5194E0A-E56B-D8A3-6812-DFA0EF216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DE7FD1-DC65-F2A7-D2A6-044A964EDED0}"/>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132513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F874-C3EA-88CE-3A2D-1C548D5D2C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67A73-84C6-169A-8EAF-48B0D953C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86C5F-162C-9A93-AA9E-A90A93415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DEE571-EFF8-9BDA-A941-237CA0021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42846-8B61-BA02-1155-0143DE5C4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1387E4-1091-BDC9-9BF1-CF7FE516C134}"/>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8" name="Footer Placeholder 7">
            <a:extLst>
              <a:ext uri="{FF2B5EF4-FFF2-40B4-BE49-F238E27FC236}">
                <a16:creationId xmlns:a16="http://schemas.microsoft.com/office/drawing/2014/main" id="{74AB2B50-8AD6-0FD7-3719-44C4738E97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6312B3-0B24-C2D3-D6FF-C9F0E3548EEF}"/>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162467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EEB2-A405-9079-3820-81456EC9C4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90EC3-DDAD-7A4E-98E2-888D28586895}"/>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4" name="Footer Placeholder 3">
            <a:extLst>
              <a:ext uri="{FF2B5EF4-FFF2-40B4-BE49-F238E27FC236}">
                <a16:creationId xmlns:a16="http://schemas.microsoft.com/office/drawing/2014/main" id="{631C33AC-114C-7D15-F994-46852121FC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950F9C-7C7C-94BD-958F-75F64D239B6A}"/>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422115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03848-62F8-3A2E-E3FA-3FDCE74E74C1}"/>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3" name="Footer Placeholder 2">
            <a:extLst>
              <a:ext uri="{FF2B5EF4-FFF2-40B4-BE49-F238E27FC236}">
                <a16:creationId xmlns:a16="http://schemas.microsoft.com/office/drawing/2014/main" id="{5C5EB054-104A-0FC1-07CE-0E716E6826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20D1A8-99E4-1316-A70F-3F2A1687CAC9}"/>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356054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6C89-E6A7-20C4-EFA4-C41DCC423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5B4EAB-2573-42B1-0856-A5B5315FB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4D4D80-B80D-CE57-EC1E-BAE214C3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F12C7-7CD0-6124-B07C-AE023BFF5018}"/>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6" name="Footer Placeholder 5">
            <a:extLst>
              <a:ext uri="{FF2B5EF4-FFF2-40B4-BE49-F238E27FC236}">
                <a16:creationId xmlns:a16="http://schemas.microsoft.com/office/drawing/2014/main" id="{9950AA8A-0332-A471-6605-F491627FF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FABBB0-2300-AAB5-F440-93D458A54758}"/>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245273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5AB2-3D2C-97A2-F19B-43AA83E28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C3BB28-7B94-C719-FD82-F55A96492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C5E462-7A78-1CC9-5D89-C068CBE4C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E5B55-7D73-5DD2-0B72-C0670616483B}"/>
              </a:ext>
            </a:extLst>
          </p:cNvPr>
          <p:cNvSpPr>
            <a:spLocks noGrp="1"/>
          </p:cNvSpPr>
          <p:nvPr>
            <p:ph type="dt" sz="half" idx="10"/>
          </p:nvPr>
        </p:nvSpPr>
        <p:spPr/>
        <p:txBody>
          <a:bodyPr/>
          <a:lstStyle/>
          <a:p>
            <a:fld id="{6659CAD8-9979-4CBB-B027-796863435A44}" type="datetimeFigureOut">
              <a:rPr lang="en-IN" smtClean="0"/>
              <a:t>08-09-2023</a:t>
            </a:fld>
            <a:endParaRPr lang="en-IN"/>
          </a:p>
        </p:txBody>
      </p:sp>
      <p:sp>
        <p:nvSpPr>
          <p:cNvPr id="6" name="Footer Placeholder 5">
            <a:extLst>
              <a:ext uri="{FF2B5EF4-FFF2-40B4-BE49-F238E27FC236}">
                <a16:creationId xmlns:a16="http://schemas.microsoft.com/office/drawing/2014/main" id="{94D969BD-EF57-2E57-C1F0-E31FED8D92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2987C-52B1-928C-D76A-EC98AC80FA70}"/>
              </a:ext>
            </a:extLst>
          </p:cNvPr>
          <p:cNvSpPr>
            <a:spLocks noGrp="1"/>
          </p:cNvSpPr>
          <p:nvPr>
            <p:ph type="sldNum" sz="quarter" idx="12"/>
          </p:nvPr>
        </p:nvSpPr>
        <p:spPr/>
        <p:txBody>
          <a:bodyPr/>
          <a:lstStyle/>
          <a:p>
            <a:fld id="{15749CB1-9A85-4C5B-B4A1-503FD330BD55}" type="slidenum">
              <a:rPr lang="en-IN" smtClean="0"/>
              <a:t>‹#›</a:t>
            </a:fld>
            <a:endParaRPr lang="en-IN"/>
          </a:p>
        </p:txBody>
      </p:sp>
    </p:spTree>
    <p:extLst>
      <p:ext uri="{BB962C8B-B14F-4D97-AF65-F5344CB8AC3E}">
        <p14:creationId xmlns:p14="http://schemas.microsoft.com/office/powerpoint/2010/main" val="165782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8AC03-016D-107F-489D-0C450392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02A69-602F-6469-9C34-BC6731D41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87BB8-814E-3871-B791-85F285E86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9CAD8-9979-4CBB-B027-796863435A44}" type="datetimeFigureOut">
              <a:rPr lang="en-IN" smtClean="0"/>
              <a:t>08-09-2023</a:t>
            </a:fld>
            <a:endParaRPr lang="en-IN"/>
          </a:p>
        </p:txBody>
      </p:sp>
      <p:sp>
        <p:nvSpPr>
          <p:cNvPr id="5" name="Footer Placeholder 4">
            <a:extLst>
              <a:ext uri="{FF2B5EF4-FFF2-40B4-BE49-F238E27FC236}">
                <a16:creationId xmlns:a16="http://schemas.microsoft.com/office/drawing/2014/main" id="{DB78890E-C1DF-2834-D5B4-32D8858F3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EC690B-471A-A2BD-8790-AAB1671BB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49CB1-9A85-4C5B-B4A1-503FD330BD55}" type="slidenum">
              <a:rPr lang="en-IN" smtClean="0"/>
              <a:t>‹#›</a:t>
            </a:fld>
            <a:endParaRPr lang="en-IN"/>
          </a:p>
        </p:txBody>
      </p:sp>
    </p:spTree>
    <p:extLst>
      <p:ext uri="{BB962C8B-B14F-4D97-AF65-F5344CB8AC3E}">
        <p14:creationId xmlns:p14="http://schemas.microsoft.com/office/powerpoint/2010/main" val="317137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8E23-FD66-8429-C7B1-7BBCAEA53F49}"/>
              </a:ext>
            </a:extLst>
          </p:cNvPr>
          <p:cNvSpPr>
            <a:spLocks noGrp="1"/>
          </p:cNvSpPr>
          <p:nvPr>
            <p:ph type="ctrTitle"/>
          </p:nvPr>
        </p:nvSpPr>
        <p:spPr>
          <a:xfrm>
            <a:off x="940905" y="1152939"/>
            <a:ext cx="5155096" cy="838093"/>
          </a:xfrm>
        </p:spPr>
        <p:txBody>
          <a:bodyPr>
            <a:normAutofit fontScale="90000"/>
          </a:bodyPr>
          <a:lstStyle/>
          <a:p>
            <a:r>
              <a:rPr lang="en-US" b="1" dirty="0">
                <a:latin typeface="Sitka Small" panose="02000505000000020004" pitchFamily="2" charset="0"/>
              </a:rPr>
              <a:t>Project</a:t>
            </a:r>
            <a:r>
              <a:rPr lang="en-US" b="1" dirty="0">
                <a:solidFill>
                  <a:schemeClr val="accent1">
                    <a:lumMod val="75000"/>
                  </a:schemeClr>
                </a:solidFill>
                <a:latin typeface="Bookman Old Style" panose="02050604050505020204" pitchFamily="18" charset="0"/>
              </a:rPr>
              <a:t> </a:t>
            </a:r>
            <a:r>
              <a:rPr lang="en-US" b="1" dirty="0">
                <a:latin typeface="Sitka Small" panose="02000505000000020004" pitchFamily="2" charset="0"/>
              </a:rPr>
              <a:t>Purpose</a:t>
            </a:r>
            <a:endParaRPr lang="en-IN" b="1" dirty="0">
              <a:latin typeface="Sitka Small" panose="02000505000000020004" pitchFamily="2" charset="0"/>
            </a:endParaRPr>
          </a:p>
        </p:txBody>
      </p:sp>
      <p:sp>
        <p:nvSpPr>
          <p:cNvPr id="3" name="Subtitle 2">
            <a:extLst>
              <a:ext uri="{FF2B5EF4-FFF2-40B4-BE49-F238E27FC236}">
                <a16:creationId xmlns:a16="http://schemas.microsoft.com/office/drawing/2014/main" id="{8089BA33-CA56-06F8-81DF-846B06D6A4C1}"/>
              </a:ext>
            </a:extLst>
          </p:cNvPr>
          <p:cNvSpPr>
            <a:spLocks noGrp="1"/>
          </p:cNvSpPr>
          <p:nvPr>
            <p:ph type="subTitle" idx="1"/>
          </p:nvPr>
        </p:nvSpPr>
        <p:spPr>
          <a:xfrm>
            <a:off x="1285461" y="2684206"/>
            <a:ext cx="9382539" cy="2182763"/>
          </a:xfrm>
        </p:spPr>
        <p:txBody>
          <a:bodyPr>
            <a:noAutofit/>
          </a:bodyPr>
          <a:lstStyle/>
          <a:p>
            <a:pPr algn="l"/>
            <a:r>
              <a:rPr lang="en-US" sz="4000" dirty="0">
                <a:solidFill>
                  <a:schemeClr val="accent1">
                    <a:lumMod val="75000"/>
                  </a:schemeClr>
                </a:solidFill>
              </a:rPr>
              <a:t>S</a:t>
            </a:r>
            <a:r>
              <a:rPr lang="en-IN" sz="4000" dirty="0">
                <a:solidFill>
                  <a:schemeClr val="accent1">
                    <a:lumMod val="75000"/>
                  </a:schemeClr>
                </a:solidFill>
              </a:rPr>
              <a:t>upport the marketing analyst team at Cyclistic to </a:t>
            </a:r>
            <a:r>
              <a:rPr lang="en-US" sz="4000" dirty="0">
                <a:solidFill>
                  <a:schemeClr val="accent1">
                    <a:lumMod val="75000"/>
                  </a:schemeClr>
                </a:solidFill>
              </a:rPr>
              <a:t>design a new marketing strategy to convert </a:t>
            </a:r>
            <a:r>
              <a:rPr lang="en-US" sz="4000" dirty="0">
                <a:solidFill>
                  <a:schemeClr val="accent2">
                    <a:lumMod val="75000"/>
                  </a:schemeClr>
                </a:solidFill>
              </a:rPr>
              <a:t>casual riders </a:t>
            </a:r>
            <a:r>
              <a:rPr lang="en-US" sz="4000" dirty="0">
                <a:solidFill>
                  <a:schemeClr val="accent1">
                    <a:lumMod val="75000"/>
                  </a:schemeClr>
                </a:solidFill>
              </a:rPr>
              <a:t>into</a:t>
            </a:r>
            <a:r>
              <a:rPr lang="en-US" sz="4000" dirty="0">
                <a:solidFill>
                  <a:schemeClr val="accent5">
                    <a:lumMod val="75000"/>
                  </a:schemeClr>
                </a:solidFill>
              </a:rPr>
              <a:t> </a:t>
            </a:r>
            <a:r>
              <a:rPr lang="en-US" sz="4000" dirty="0">
                <a:solidFill>
                  <a:schemeClr val="accent6">
                    <a:lumMod val="75000"/>
                  </a:schemeClr>
                </a:solidFill>
              </a:rPr>
              <a:t>annual members</a:t>
            </a:r>
            <a:r>
              <a:rPr lang="en-US" sz="4000" dirty="0">
                <a:solidFill>
                  <a:schemeClr val="accent5">
                    <a:lumMod val="75000"/>
                  </a:schemeClr>
                </a:solidFill>
              </a:rPr>
              <a:t>.</a:t>
            </a:r>
          </a:p>
        </p:txBody>
      </p:sp>
      <p:sp>
        <p:nvSpPr>
          <p:cNvPr id="4" name="Freeform: Shape 3">
            <a:extLst>
              <a:ext uri="{FF2B5EF4-FFF2-40B4-BE49-F238E27FC236}">
                <a16:creationId xmlns:a16="http://schemas.microsoft.com/office/drawing/2014/main" id="{ABD3C9FD-7201-BE0D-AE05-98459E179A4C}"/>
              </a:ext>
            </a:extLst>
          </p:cNvPr>
          <p:cNvSpPr/>
          <p:nvPr/>
        </p:nvSpPr>
        <p:spPr>
          <a:xfrm>
            <a:off x="4228273" y="4214191"/>
            <a:ext cx="852639" cy="1669774"/>
          </a:xfrm>
          <a:custGeom>
            <a:avLst/>
            <a:gdLst>
              <a:gd name="connsiteX0" fmla="*/ 701536 w 852639"/>
              <a:gd name="connsiteY0" fmla="*/ 0 h 1669774"/>
              <a:gd name="connsiteX1" fmla="*/ 807553 w 852639"/>
              <a:gd name="connsiteY1" fmla="*/ 556592 h 1669774"/>
              <a:gd name="connsiteX2" fmla="*/ 52179 w 852639"/>
              <a:gd name="connsiteY2" fmla="*/ 1060174 h 1669774"/>
              <a:gd name="connsiteX3" fmla="*/ 65431 w 852639"/>
              <a:gd name="connsiteY3" fmla="*/ 1550505 h 1669774"/>
              <a:gd name="connsiteX4" fmla="*/ 65431 w 852639"/>
              <a:gd name="connsiteY4" fmla="*/ 1669774 h 166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639" h="1669774">
                <a:moveTo>
                  <a:pt x="701536" y="0"/>
                </a:moveTo>
                <a:cubicBezTo>
                  <a:pt x="808657" y="189948"/>
                  <a:pt x="915779" y="379896"/>
                  <a:pt x="807553" y="556592"/>
                </a:cubicBezTo>
                <a:cubicBezTo>
                  <a:pt x="699327" y="733288"/>
                  <a:pt x="175866" y="894522"/>
                  <a:pt x="52179" y="1060174"/>
                </a:cubicBezTo>
                <a:cubicBezTo>
                  <a:pt x="-71508" y="1225826"/>
                  <a:pt x="63222" y="1448905"/>
                  <a:pt x="65431" y="1550505"/>
                </a:cubicBezTo>
                <a:cubicBezTo>
                  <a:pt x="67640" y="1652105"/>
                  <a:pt x="66535" y="1660939"/>
                  <a:pt x="65431" y="16697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7A04389-FB19-9608-A798-89C0B223790A}"/>
              </a:ext>
            </a:extLst>
          </p:cNvPr>
          <p:cNvSpPr/>
          <p:nvPr/>
        </p:nvSpPr>
        <p:spPr>
          <a:xfrm>
            <a:off x="3882887" y="5770659"/>
            <a:ext cx="2213113" cy="762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Single Pass Purchaser</a:t>
            </a:r>
            <a:endParaRPr lang="en-IN" b="1" dirty="0"/>
          </a:p>
        </p:txBody>
      </p:sp>
      <p:sp>
        <p:nvSpPr>
          <p:cNvPr id="6" name="Freeform: Shape 5">
            <a:extLst>
              <a:ext uri="{FF2B5EF4-FFF2-40B4-BE49-F238E27FC236}">
                <a16:creationId xmlns:a16="http://schemas.microsoft.com/office/drawing/2014/main" id="{D1BED5E2-D5F8-4A6B-8888-DA400E891526}"/>
              </a:ext>
            </a:extLst>
          </p:cNvPr>
          <p:cNvSpPr/>
          <p:nvPr/>
        </p:nvSpPr>
        <p:spPr>
          <a:xfrm>
            <a:off x="7329067" y="4200939"/>
            <a:ext cx="1655908" cy="848139"/>
          </a:xfrm>
          <a:custGeom>
            <a:avLst/>
            <a:gdLst>
              <a:gd name="connsiteX0" fmla="*/ 463212 w 1968391"/>
              <a:gd name="connsiteY0" fmla="*/ 0 h 1460930"/>
              <a:gd name="connsiteX1" fmla="*/ 25891 w 1968391"/>
              <a:gd name="connsiteY1" fmla="*/ 609600 h 1460930"/>
              <a:gd name="connsiteX2" fmla="*/ 1139073 w 1968391"/>
              <a:gd name="connsiteY2" fmla="*/ 1007165 h 1460930"/>
              <a:gd name="connsiteX3" fmla="*/ 1920951 w 1968391"/>
              <a:gd name="connsiteY3" fmla="*/ 1431235 h 1460930"/>
              <a:gd name="connsiteX4" fmla="*/ 1814934 w 1968391"/>
              <a:gd name="connsiteY4" fmla="*/ 1391478 h 1460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91" h="1460930">
                <a:moveTo>
                  <a:pt x="463212" y="0"/>
                </a:moveTo>
                <a:cubicBezTo>
                  <a:pt x="188230" y="220869"/>
                  <a:pt x="-86752" y="441739"/>
                  <a:pt x="25891" y="609600"/>
                </a:cubicBezTo>
                <a:cubicBezTo>
                  <a:pt x="138534" y="777461"/>
                  <a:pt x="823230" y="870226"/>
                  <a:pt x="1139073" y="1007165"/>
                </a:cubicBezTo>
                <a:cubicBezTo>
                  <a:pt x="1454916" y="1144104"/>
                  <a:pt x="1808308" y="1367183"/>
                  <a:pt x="1920951" y="1431235"/>
                </a:cubicBezTo>
                <a:cubicBezTo>
                  <a:pt x="2033594" y="1495287"/>
                  <a:pt x="1924264" y="1443382"/>
                  <a:pt x="1814934" y="13914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2571C36-4F5E-F033-1D24-735BE0A21EF0}"/>
              </a:ext>
            </a:extLst>
          </p:cNvPr>
          <p:cNvSpPr/>
          <p:nvPr/>
        </p:nvSpPr>
        <p:spPr>
          <a:xfrm>
            <a:off x="10363201" y="572493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D6DC15CB-FAB2-B5F9-E492-E70490973946}"/>
              </a:ext>
            </a:extLst>
          </p:cNvPr>
          <p:cNvSpPr/>
          <p:nvPr/>
        </p:nvSpPr>
        <p:spPr>
          <a:xfrm>
            <a:off x="7653130" y="4866969"/>
            <a:ext cx="2173357" cy="10169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Annual Subscribers</a:t>
            </a:r>
            <a:endParaRPr lang="en-IN" sz="2000" b="1" dirty="0"/>
          </a:p>
        </p:txBody>
      </p:sp>
    </p:spTree>
    <p:extLst>
      <p:ext uri="{BB962C8B-B14F-4D97-AF65-F5344CB8AC3E}">
        <p14:creationId xmlns:p14="http://schemas.microsoft.com/office/powerpoint/2010/main" val="204818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72BC-3DE9-7FE1-1C3B-DA9A2CBB6789}"/>
              </a:ext>
            </a:extLst>
          </p:cNvPr>
          <p:cNvSpPr>
            <a:spLocks noGrp="1"/>
          </p:cNvSpPr>
          <p:nvPr>
            <p:ph type="title"/>
          </p:nvPr>
        </p:nvSpPr>
        <p:spPr>
          <a:xfrm>
            <a:off x="636589" y="365126"/>
            <a:ext cx="10717212" cy="937202"/>
          </a:xfrm>
        </p:spPr>
        <p:txBody>
          <a:bodyPr>
            <a:normAutofit fontScale="90000"/>
          </a:bodyPr>
          <a:lstStyle/>
          <a:p>
            <a:r>
              <a:rPr lang="en-US" sz="2700" u="sng" dirty="0">
                <a:effectLst/>
                <a:latin typeface="Sitka Small" panose="02000505000000020004" pitchFamily="2" charset="0"/>
                <a:ea typeface="Calibri" panose="020F0502020204030204" pitchFamily="34" charset="0"/>
                <a:cs typeface="Times New Roman" panose="02020603050405020304" pitchFamily="18" charset="0"/>
              </a:rPr>
              <a:t>Analyzing trends of casual and member types in each Season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521B5290-39DD-4AF4-0004-3CF128AEC499}"/>
              </a:ext>
            </a:extLst>
          </p:cNvPr>
          <p:cNvGraphicFramePr>
            <a:graphicFrameLocks noGrp="1"/>
          </p:cNvGraphicFramePr>
          <p:nvPr>
            <p:ph idx="1"/>
            <p:extLst>
              <p:ext uri="{D42A27DB-BD31-4B8C-83A1-F6EECF244321}">
                <p14:modId xmlns:p14="http://schemas.microsoft.com/office/powerpoint/2010/main" val="3404789448"/>
              </p:ext>
            </p:extLst>
          </p:nvPr>
        </p:nvGraphicFramePr>
        <p:xfrm>
          <a:off x="636588" y="1149350"/>
          <a:ext cx="10716491" cy="51406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064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FE2D5A8-1051-5130-DC8E-55F6F0BC2F24}"/>
              </a:ext>
            </a:extLst>
          </p:cNvPr>
          <p:cNvGraphicFramePr/>
          <p:nvPr>
            <p:extLst>
              <p:ext uri="{D42A27DB-BD31-4B8C-83A1-F6EECF244321}">
                <p14:modId xmlns:p14="http://schemas.microsoft.com/office/powerpoint/2010/main" val="1368147609"/>
              </p:ext>
            </p:extLst>
          </p:nvPr>
        </p:nvGraphicFramePr>
        <p:xfrm>
          <a:off x="583097" y="595746"/>
          <a:ext cx="9554816" cy="5646028"/>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2342F4E8-98A7-5A74-5AD4-F104FD84ADA7}"/>
              </a:ext>
            </a:extLst>
          </p:cNvPr>
          <p:cNvSpPr/>
          <p:nvPr/>
        </p:nvSpPr>
        <p:spPr>
          <a:xfrm>
            <a:off x="9793357" y="2160104"/>
            <a:ext cx="2067339" cy="2994991"/>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observe the same pattern in terms of riders in each month.</a:t>
            </a:r>
            <a:endParaRPr lang="en-IN" dirty="0"/>
          </a:p>
        </p:txBody>
      </p:sp>
    </p:spTree>
    <p:extLst>
      <p:ext uri="{BB962C8B-B14F-4D97-AF65-F5344CB8AC3E}">
        <p14:creationId xmlns:p14="http://schemas.microsoft.com/office/powerpoint/2010/main" val="351032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ABDD-6120-7B10-1959-B2B653C3F4D2}"/>
              </a:ext>
            </a:extLst>
          </p:cNvPr>
          <p:cNvSpPr>
            <a:spLocks noGrp="1"/>
          </p:cNvSpPr>
          <p:nvPr>
            <p:ph type="title"/>
          </p:nvPr>
        </p:nvSpPr>
        <p:spPr>
          <a:xfrm>
            <a:off x="344558" y="259108"/>
            <a:ext cx="10515600" cy="867930"/>
          </a:xfrm>
        </p:spPr>
        <p:txBody>
          <a:bodyPr>
            <a:normAutofit fontScale="90000"/>
          </a:bodyPr>
          <a:lstStyle/>
          <a:p>
            <a:r>
              <a:rPr lang="en-US" sz="2700" u="sng" dirty="0">
                <a:effectLst/>
                <a:latin typeface="Sitka Small" panose="02000505000000020004" pitchFamily="2" charset="0"/>
                <a:ea typeface="Calibri" panose="020F0502020204030204" pitchFamily="34" charset="0"/>
                <a:cs typeface="Times New Roman" panose="02020603050405020304" pitchFamily="18" charset="0"/>
              </a:rPr>
              <a:t>Analyzing trends of casual and member types on each Hour of Day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7" name="Content Placeholder 6">
            <a:extLst>
              <a:ext uri="{FF2B5EF4-FFF2-40B4-BE49-F238E27FC236}">
                <a16:creationId xmlns:a16="http://schemas.microsoft.com/office/drawing/2014/main" id="{8C533119-2DB1-60EA-1184-9546AFCE9B03}"/>
              </a:ext>
            </a:extLst>
          </p:cNvPr>
          <p:cNvGraphicFramePr>
            <a:graphicFrameLocks noGrp="1"/>
          </p:cNvGraphicFramePr>
          <p:nvPr>
            <p:ph idx="1"/>
            <p:extLst>
              <p:ext uri="{D42A27DB-BD31-4B8C-83A1-F6EECF244321}">
                <p14:modId xmlns:p14="http://schemas.microsoft.com/office/powerpoint/2010/main" val="3305207779"/>
              </p:ext>
            </p:extLst>
          </p:nvPr>
        </p:nvGraphicFramePr>
        <p:xfrm>
          <a:off x="344558" y="900544"/>
          <a:ext cx="9051234" cy="5142447"/>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9217EEC8-9DB1-0D62-E8FC-84D6067BF67B}"/>
              </a:ext>
            </a:extLst>
          </p:cNvPr>
          <p:cNvSpPr/>
          <p:nvPr/>
        </p:nvSpPr>
        <p:spPr>
          <a:xfrm>
            <a:off x="9395792" y="1233056"/>
            <a:ext cx="2650433" cy="4160579"/>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see that Member riders number peaks around office hours whereas casual riders are mostly using around Afternoon and Evening hours.</a:t>
            </a:r>
            <a:endParaRPr lang="en-IN" dirty="0"/>
          </a:p>
        </p:txBody>
      </p:sp>
    </p:spTree>
    <p:extLst>
      <p:ext uri="{BB962C8B-B14F-4D97-AF65-F5344CB8AC3E}">
        <p14:creationId xmlns:p14="http://schemas.microsoft.com/office/powerpoint/2010/main" val="339753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8052-E430-99EB-D5A9-D5D1B6B7BDC7}"/>
              </a:ext>
            </a:extLst>
          </p:cNvPr>
          <p:cNvSpPr>
            <a:spLocks noGrp="1"/>
          </p:cNvSpPr>
          <p:nvPr>
            <p:ph type="title"/>
          </p:nvPr>
        </p:nvSpPr>
        <p:spPr>
          <a:xfrm>
            <a:off x="554182" y="330122"/>
            <a:ext cx="10799618" cy="618548"/>
          </a:xfrm>
        </p:spPr>
        <p:txBody>
          <a:bodyPr>
            <a:normAutofit/>
          </a:bodyPr>
          <a:lstStyle/>
          <a:p>
            <a:r>
              <a:rPr lang="en-US" sz="2400" u="sng" dirty="0">
                <a:effectLst/>
                <a:latin typeface="Sitka Small" panose="02000505000000020004" pitchFamily="2" charset="0"/>
                <a:ea typeface="Calibri" panose="020F0502020204030204" pitchFamily="34" charset="0"/>
                <a:cs typeface="Times New Roman" panose="02020603050405020304" pitchFamily="18" charset="0"/>
              </a:rPr>
              <a:t>Analyzing trends of casual and member Riders Bike Preferences</a:t>
            </a:r>
            <a:endParaRPr lang="en-IN" sz="2400" u="sng" dirty="0">
              <a:latin typeface="Sitka Small" panose="02000505000000020004" pitchFamily="2" charset="0"/>
            </a:endParaRPr>
          </a:p>
        </p:txBody>
      </p:sp>
      <p:graphicFrame>
        <p:nvGraphicFramePr>
          <p:cNvPr id="4" name="Content Placeholder 3">
            <a:extLst>
              <a:ext uri="{FF2B5EF4-FFF2-40B4-BE49-F238E27FC236}">
                <a16:creationId xmlns:a16="http://schemas.microsoft.com/office/drawing/2014/main" id="{80249F55-B890-4907-BBA5-4BAC466A3E1B}"/>
              </a:ext>
            </a:extLst>
          </p:cNvPr>
          <p:cNvGraphicFramePr>
            <a:graphicFrameLocks noGrp="1"/>
          </p:cNvGraphicFramePr>
          <p:nvPr>
            <p:ph idx="1"/>
            <p:extLst>
              <p:ext uri="{D42A27DB-BD31-4B8C-83A1-F6EECF244321}">
                <p14:modId xmlns:p14="http://schemas.microsoft.com/office/powerpoint/2010/main" val="131112158"/>
              </p:ext>
            </p:extLst>
          </p:nvPr>
        </p:nvGraphicFramePr>
        <p:xfrm>
          <a:off x="554183" y="3723282"/>
          <a:ext cx="5223765" cy="2804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467C1F7-1FAB-C6E1-88E0-5607E57C462F}"/>
              </a:ext>
            </a:extLst>
          </p:cNvPr>
          <p:cNvGraphicFramePr/>
          <p:nvPr>
            <p:extLst>
              <p:ext uri="{D42A27DB-BD31-4B8C-83A1-F6EECF244321}">
                <p14:modId xmlns:p14="http://schemas.microsoft.com/office/powerpoint/2010/main" val="3924185899"/>
              </p:ext>
            </p:extLst>
          </p:nvPr>
        </p:nvGraphicFramePr>
        <p:xfrm>
          <a:off x="7169426" y="3803374"/>
          <a:ext cx="5125278" cy="2872132"/>
        </p:xfrm>
        <a:graphic>
          <a:graphicData uri="http://schemas.openxmlformats.org/drawingml/2006/chart">
            <c:chart xmlns:c="http://schemas.openxmlformats.org/drawingml/2006/chart" xmlns:r="http://schemas.openxmlformats.org/officeDocument/2006/relationships" r:id="rId3"/>
          </a:graphicData>
        </a:graphic>
      </p:graphicFrame>
      <p:sp>
        <p:nvSpPr>
          <p:cNvPr id="3" name="Speech Bubble: Oval 2">
            <a:extLst>
              <a:ext uri="{FF2B5EF4-FFF2-40B4-BE49-F238E27FC236}">
                <a16:creationId xmlns:a16="http://schemas.microsoft.com/office/drawing/2014/main" id="{102D5DA3-DB21-A3D9-AF4B-21B646D738F8}"/>
              </a:ext>
            </a:extLst>
          </p:cNvPr>
          <p:cNvSpPr/>
          <p:nvPr/>
        </p:nvSpPr>
        <p:spPr>
          <a:xfrm>
            <a:off x="3591340" y="812121"/>
            <a:ext cx="6255026" cy="2804594"/>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observe that member rides prefer classic bike over electric bike maybe due to health measures whereas it’s opposite for Casual riders as they prefer electric bikes more compare to classic bike which may explain their higher average distance coverage.</a:t>
            </a:r>
            <a:endParaRPr lang="en-IN" dirty="0"/>
          </a:p>
        </p:txBody>
      </p:sp>
    </p:spTree>
    <p:extLst>
      <p:ext uri="{BB962C8B-B14F-4D97-AF65-F5344CB8AC3E}">
        <p14:creationId xmlns:p14="http://schemas.microsoft.com/office/powerpoint/2010/main" val="246453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9C4BE8-E4B7-23FE-0419-43F3FAE045FF}"/>
              </a:ext>
            </a:extLst>
          </p:cNvPr>
          <p:cNvGraphicFramePr/>
          <p:nvPr>
            <p:extLst>
              <p:ext uri="{D42A27DB-BD31-4B8C-83A1-F6EECF244321}">
                <p14:modId xmlns:p14="http://schemas.microsoft.com/office/powerpoint/2010/main" val="3136029683"/>
              </p:ext>
            </p:extLst>
          </p:nvPr>
        </p:nvGraphicFramePr>
        <p:xfrm>
          <a:off x="834887" y="415636"/>
          <a:ext cx="8640417" cy="5137025"/>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A521225D-A1B1-912E-F243-A70046F0D8AF}"/>
              </a:ext>
            </a:extLst>
          </p:cNvPr>
          <p:cNvSpPr/>
          <p:nvPr/>
        </p:nvSpPr>
        <p:spPr>
          <a:xfrm>
            <a:off x="9342783" y="1722784"/>
            <a:ext cx="2411895" cy="409492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observe that Member riders prefer using classic bikes in Summer and Spring months whereas Electric bikes in Autumn month and in Winters there is not much preference.</a:t>
            </a:r>
            <a:endParaRPr lang="en-IN" dirty="0"/>
          </a:p>
        </p:txBody>
      </p:sp>
    </p:spTree>
    <p:extLst>
      <p:ext uri="{BB962C8B-B14F-4D97-AF65-F5344CB8AC3E}">
        <p14:creationId xmlns:p14="http://schemas.microsoft.com/office/powerpoint/2010/main" val="197462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B63F65B-CD31-A5C1-F995-992D430176B3}"/>
              </a:ext>
            </a:extLst>
          </p:cNvPr>
          <p:cNvGraphicFramePr/>
          <p:nvPr>
            <p:extLst>
              <p:ext uri="{D42A27DB-BD31-4B8C-83A1-F6EECF244321}">
                <p14:modId xmlns:p14="http://schemas.microsoft.com/office/powerpoint/2010/main" val="2776784080"/>
              </p:ext>
            </p:extLst>
          </p:nvPr>
        </p:nvGraphicFramePr>
        <p:xfrm>
          <a:off x="581891" y="692728"/>
          <a:ext cx="9052439" cy="4992455"/>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6D3A1715-8BE7-A0AA-5711-6A87E0CC3EFA}"/>
              </a:ext>
            </a:extLst>
          </p:cNvPr>
          <p:cNvSpPr/>
          <p:nvPr/>
        </p:nvSpPr>
        <p:spPr>
          <a:xfrm>
            <a:off x="9515061" y="2213113"/>
            <a:ext cx="2411895" cy="3352799"/>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observe that Electric bikes are mostly preferred in each seasons.</a:t>
            </a:r>
            <a:endParaRPr lang="en-IN" dirty="0"/>
          </a:p>
        </p:txBody>
      </p:sp>
    </p:spTree>
    <p:extLst>
      <p:ext uri="{BB962C8B-B14F-4D97-AF65-F5344CB8AC3E}">
        <p14:creationId xmlns:p14="http://schemas.microsoft.com/office/powerpoint/2010/main" val="39940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1952-1EDC-B2EB-3B71-8209097E18D8}"/>
              </a:ext>
            </a:extLst>
          </p:cNvPr>
          <p:cNvSpPr>
            <a:spLocks noGrp="1"/>
          </p:cNvSpPr>
          <p:nvPr>
            <p:ph type="title"/>
          </p:nvPr>
        </p:nvSpPr>
        <p:spPr/>
        <p:txBody>
          <a:bodyPr>
            <a:normAutofit/>
          </a:bodyPr>
          <a:lstStyle/>
          <a:p>
            <a:r>
              <a:rPr lang="en-IN" sz="3200" u="sng" dirty="0">
                <a:latin typeface="Sitka Small" panose="02000505000000020004" pitchFamily="2" charset="0"/>
              </a:rPr>
              <a:t>Top Three Recommendations Based on My Analysis</a:t>
            </a:r>
          </a:p>
        </p:txBody>
      </p:sp>
      <p:sp>
        <p:nvSpPr>
          <p:cNvPr id="3" name="Content Placeholder 2">
            <a:extLst>
              <a:ext uri="{FF2B5EF4-FFF2-40B4-BE49-F238E27FC236}">
                <a16:creationId xmlns:a16="http://schemas.microsoft.com/office/drawing/2014/main" id="{8036AAFE-DAAE-5260-8BC1-6996C812E348}"/>
              </a:ext>
            </a:extLst>
          </p:cNvPr>
          <p:cNvSpPr>
            <a:spLocks noGrp="1"/>
          </p:cNvSpPr>
          <p:nvPr>
            <p:ph idx="1"/>
          </p:nvPr>
        </p:nvSpPr>
        <p:spPr/>
        <p:txBody>
          <a:bodyPr/>
          <a:lstStyle/>
          <a:p>
            <a:r>
              <a:rPr lang="en-US" dirty="0"/>
              <a:t>Focus on the months when Casual Riders are much less than the annual members a the market is not saturated.</a:t>
            </a:r>
          </a:p>
          <a:p>
            <a:r>
              <a:rPr lang="en-US" dirty="0"/>
              <a:t>Focus on the bike preferences according to the season &amp; take advantage of it.</a:t>
            </a:r>
          </a:p>
          <a:p>
            <a:r>
              <a:rPr lang="en-US" dirty="0"/>
              <a:t>Focus on the time spend and geo location tracking of the bike uses according to the start and end stations for marketing purpose.</a:t>
            </a:r>
            <a:endParaRPr lang="en-IN" dirty="0"/>
          </a:p>
        </p:txBody>
      </p:sp>
    </p:spTree>
    <p:extLst>
      <p:ext uri="{BB962C8B-B14F-4D97-AF65-F5344CB8AC3E}">
        <p14:creationId xmlns:p14="http://schemas.microsoft.com/office/powerpoint/2010/main" val="428046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BE09-BEA7-A8A0-9304-121D1496A18E}"/>
              </a:ext>
            </a:extLst>
          </p:cNvPr>
          <p:cNvSpPr>
            <a:spLocks noGrp="1"/>
          </p:cNvSpPr>
          <p:nvPr>
            <p:ph type="title"/>
          </p:nvPr>
        </p:nvSpPr>
        <p:spPr>
          <a:xfrm>
            <a:off x="490331" y="985836"/>
            <a:ext cx="10863470" cy="723693"/>
          </a:xfrm>
        </p:spPr>
        <p:txBody>
          <a:bodyPr>
            <a:normAutofit fontScale="90000"/>
          </a:bodyPr>
          <a:lstStyle/>
          <a:p>
            <a:r>
              <a:rPr lang="en-IN" sz="4000" u="sng" dirty="0">
                <a:latin typeface="Sitka Small" panose="02000505000000020004" pitchFamily="2" charset="0"/>
              </a:rPr>
              <a:t>Statement of the Business Task</a:t>
            </a:r>
            <a:br>
              <a:rPr lang="en-IN" dirty="0"/>
            </a:br>
            <a:endParaRPr lang="en-IN" dirty="0"/>
          </a:p>
        </p:txBody>
      </p:sp>
      <p:sp>
        <p:nvSpPr>
          <p:cNvPr id="3" name="Content Placeholder 2">
            <a:extLst>
              <a:ext uri="{FF2B5EF4-FFF2-40B4-BE49-F238E27FC236}">
                <a16:creationId xmlns:a16="http://schemas.microsoft.com/office/drawing/2014/main" id="{35A0F225-F9C1-32B3-B504-CF668157F9E7}"/>
              </a:ext>
            </a:extLst>
          </p:cNvPr>
          <p:cNvSpPr>
            <a:spLocks noGrp="1"/>
          </p:cNvSpPr>
          <p:nvPr>
            <p:ph idx="1"/>
          </p:nvPr>
        </p:nvSpPr>
        <p:spPr>
          <a:xfrm>
            <a:off x="665019" y="1895061"/>
            <a:ext cx="10688782" cy="4281902"/>
          </a:xfrm>
        </p:spPr>
        <p:txBody>
          <a:bodyPr>
            <a:normAutofit/>
          </a:bodyPr>
          <a:lstStyle/>
          <a:p>
            <a:r>
              <a:rPr lang="en-US" dirty="0">
                <a:solidFill>
                  <a:schemeClr val="tx2">
                    <a:lumMod val="75000"/>
                  </a:schemeClr>
                </a:solidFill>
                <a:effectLst/>
                <a:ea typeface="Calibri" panose="020F0502020204030204" pitchFamily="34" charset="0"/>
              </a:rPr>
              <a:t>Design marketing strategies aimed at converting casual riders into annual members. </a:t>
            </a:r>
          </a:p>
          <a:p>
            <a:r>
              <a:rPr lang="en-US" dirty="0">
                <a:solidFill>
                  <a:schemeClr val="tx2">
                    <a:lumMod val="75000"/>
                  </a:schemeClr>
                </a:solidFill>
                <a:effectLst/>
                <a:ea typeface="Calibri" panose="020F0502020204030204" pitchFamily="34" charset="0"/>
              </a:rPr>
              <a:t>In order to do that, however, the marketing analyst team needs to better understand how annual members and casual riders differ, why casual riders would buy a membership, and how digital media could affect their marketing tactics. </a:t>
            </a:r>
            <a:endParaRPr lang="en-IN" dirty="0">
              <a:solidFill>
                <a:schemeClr val="tx2">
                  <a:lumMod val="75000"/>
                </a:schemeClr>
              </a:solidFill>
            </a:endParaRPr>
          </a:p>
        </p:txBody>
      </p:sp>
    </p:spTree>
    <p:extLst>
      <p:ext uri="{BB962C8B-B14F-4D97-AF65-F5344CB8AC3E}">
        <p14:creationId xmlns:p14="http://schemas.microsoft.com/office/powerpoint/2010/main" val="108873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1605-4368-7E45-A69D-95F78D636C6E}"/>
              </a:ext>
            </a:extLst>
          </p:cNvPr>
          <p:cNvSpPr>
            <a:spLocks noGrp="1"/>
          </p:cNvSpPr>
          <p:nvPr>
            <p:ph type="title"/>
          </p:nvPr>
        </p:nvSpPr>
        <p:spPr/>
        <p:txBody>
          <a:bodyPr>
            <a:normAutofit/>
          </a:bodyPr>
          <a:lstStyle/>
          <a:p>
            <a:r>
              <a:rPr lang="en-IN" sz="3600" u="sng" dirty="0">
                <a:latin typeface="Sitka Small" panose="02000505000000020004" pitchFamily="2" charset="0"/>
              </a:rPr>
              <a:t>Description of Data Sources</a:t>
            </a:r>
          </a:p>
        </p:txBody>
      </p:sp>
      <p:sp>
        <p:nvSpPr>
          <p:cNvPr id="3" name="Content Placeholder 2">
            <a:extLst>
              <a:ext uri="{FF2B5EF4-FFF2-40B4-BE49-F238E27FC236}">
                <a16:creationId xmlns:a16="http://schemas.microsoft.com/office/drawing/2014/main" id="{D30761E1-F5A1-52E0-18A1-1150D58400B2}"/>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US" dirty="0">
                <a:solidFill>
                  <a:schemeClr val="tx2">
                    <a:lumMod val="75000"/>
                  </a:schemeClr>
                </a:solidFill>
                <a:effectLst/>
                <a:ea typeface="Calibri" panose="020F0502020204030204" pitchFamily="34" charset="0"/>
                <a:cs typeface="Calibri" panose="020F0502020204030204" pitchFamily="34" charset="0"/>
              </a:rPr>
              <a:t>We will be using Cyclistic’s historical trip data to analyze and identify trends.</a:t>
            </a:r>
            <a:endParaRPr lang="en-IN" dirty="0">
              <a:solidFill>
                <a:schemeClr val="tx2">
                  <a:lumMod val="75000"/>
                </a:schemeClr>
              </a:solidFill>
              <a:effectLst/>
              <a:ea typeface="Calibri" panose="020F0502020204030204" pitchFamily="34"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dirty="0">
                <a:solidFill>
                  <a:schemeClr val="tx2">
                    <a:lumMod val="75000"/>
                  </a:schemeClr>
                </a:solidFill>
                <a:effectLst/>
                <a:ea typeface="Calibri" panose="020F0502020204030204" pitchFamily="34" charset="0"/>
                <a:cs typeface="Calibri" panose="020F0502020204030204" pitchFamily="34" charset="0"/>
              </a:rPr>
              <a:t>We are going to use latest data between January to December 2021.</a:t>
            </a:r>
            <a:endParaRPr lang="en-IN" dirty="0">
              <a:solidFill>
                <a:schemeClr val="tx2">
                  <a:lumMod val="75000"/>
                </a:schemeClr>
              </a:solidFill>
              <a:effectLst/>
              <a:ea typeface="Calibri" panose="020F0502020204030204" pitchFamily="34" charset="0"/>
              <a:cs typeface="Calibri" panose="020F0502020204030204" pitchFamily="34" charset="0"/>
            </a:endParaRPr>
          </a:p>
          <a:p>
            <a:r>
              <a:rPr lang="en-US" dirty="0">
                <a:solidFill>
                  <a:schemeClr val="tx2">
                    <a:lumMod val="75000"/>
                  </a:schemeClr>
                </a:solidFill>
                <a:effectLst/>
                <a:ea typeface="Calibri" panose="020F0502020204030204" pitchFamily="34" charset="0"/>
              </a:rPr>
              <a:t>The data has been made available by Motivate International Inc. so it is reliable and can be trusted for the analysis.</a:t>
            </a:r>
          </a:p>
          <a:p>
            <a:r>
              <a:rPr lang="en-US" dirty="0">
                <a:solidFill>
                  <a:schemeClr val="tx2">
                    <a:lumMod val="75000"/>
                  </a:schemeClr>
                </a:solidFill>
                <a:effectLst/>
                <a:ea typeface="Calibri" panose="020F0502020204030204" pitchFamily="34" charset="0"/>
              </a:rPr>
              <a:t>Data is located on a server (https://divvy-tripdata.s3.amazonaws.com/index.html)</a:t>
            </a:r>
            <a:r>
              <a:rPr lang="en-US" dirty="0">
                <a:solidFill>
                  <a:schemeClr val="tx2">
                    <a:lumMod val="75000"/>
                  </a:schemeClr>
                </a:solidFill>
                <a:ea typeface="Calibri" panose="020F0502020204030204" pitchFamily="34" charset="0"/>
              </a:rPr>
              <a:t>.</a:t>
            </a:r>
            <a:endParaRPr lang="en-IN" dirty="0">
              <a:solidFill>
                <a:schemeClr val="tx2">
                  <a:lumMod val="75000"/>
                </a:schemeClr>
              </a:solidFill>
            </a:endParaRPr>
          </a:p>
        </p:txBody>
      </p:sp>
    </p:spTree>
    <p:extLst>
      <p:ext uri="{BB962C8B-B14F-4D97-AF65-F5344CB8AC3E}">
        <p14:creationId xmlns:p14="http://schemas.microsoft.com/office/powerpoint/2010/main" val="105137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C8FD-AA3E-FD00-0FBB-FBDB32668736}"/>
              </a:ext>
            </a:extLst>
          </p:cNvPr>
          <p:cNvSpPr>
            <a:spLocks noGrp="1"/>
          </p:cNvSpPr>
          <p:nvPr>
            <p:ph type="title"/>
          </p:nvPr>
        </p:nvSpPr>
        <p:spPr/>
        <p:txBody>
          <a:bodyPr>
            <a:normAutofit fontScale="90000"/>
          </a:bodyPr>
          <a:lstStyle/>
          <a:p>
            <a:r>
              <a:rPr lang="en-IN" sz="4000" u="sng" dirty="0">
                <a:latin typeface="Sitka Small" panose="02000505000000020004" pitchFamily="2" charset="0"/>
              </a:rPr>
              <a:t>Supporting Visualizations and Key Findings</a:t>
            </a:r>
            <a:br>
              <a:rPr lang="en-IN" dirty="0"/>
            </a:br>
            <a:endParaRPr lang="en-IN" dirty="0"/>
          </a:p>
        </p:txBody>
      </p:sp>
      <p:sp>
        <p:nvSpPr>
          <p:cNvPr id="3" name="Content Placeholder 2">
            <a:extLst>
              <a:ext uri="{FF2B5EF4-FFF2-40B4-BE49-F238E27FC236}">
                <a16:creationId xmlns:a16="http://schemas.microsoft.com/office/drawing/2014/main" id="{3EF99CDB-0C4A-6A3A-406D-D38395D058AE}"/>
              </a:ext>
            </a:extLst>
          </p:cNvPr>
          <p:cNvSpPr>
            <a:spLocks noGrp="1"/>
          </p:cNvSpPr>
          <p:nvPr>
            <p:ph idx="1"/>
          </p:nvPr>
        </p:nvSpPr>
        <p:spPr>
          <a:xfrm>
            <a:off x="838200" y="1690688"/>
            <a:ext cx="10515600" cy="4486275"/>
          </a:xfrm>
        </p:spPr>
        <p:txBody>
          <a:bodyPr/>
          <a:lstStyle/>
          <a:p>
            <a:r>
              <a:rPr lang="en-US" dirty="0">
                <a:solidFill>
                  <a:schemeClr val="tx2">
                    <a:lumMod val="75000"/>
                  </a:schemeClr>
                </a:solidFill>
              </a:rPr>
              <a:t>These are some important graphs &amp; inferences from the analysis.</a:t>
            </a:r>
            <a:endParaRPr lang="en-IN" dirty="0">
              <a:solidFill>
                <a:schemeClr val="tx2">
                  <a:lumMod val="75000"/>
                </a:schemeClr>
              </a:solidFill>
            </a:endParaRPr>
          </a:p>
        </p:txBody>
      </p:sp>
    </p:spTree>
    <p:extLst>
      <p:ext uri="{BB962C8B-B14F-4D97-AF65-F5344CB8AC3E}">
        <p14:creationId xmlns:p14="http://schemas.microsoft.com/office/powerpoint/2010/main" val="286154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B523-2CBB-6164-878A-D663B05A00CF}"/>
              </a:ext>
            </a:extLst>
          </p:cNvPr>
          <p:cNvSpPr>
            <a:spLocks noGrp="1"/>
          </p:cNvSpPr>
          <p:nvPr>
            <p:ph type="title"/>
          </p:nvPr>
        </p:nvSpPr>
        <p:spPr>
          <a:xfrm>
            <a:off x="779318" y="237583"/>
            <a:ext cx="10633364" cy="909493"/>
          </a:xfrm>
        </p:spPr>
        <p:txBody>
          <a:bodyPr>
            <a:normAutofit fontScale="90000"/>
          </a:bodyPr>
          <a:lstStyle/>
          <a:p>
            <a:r>
              <a:rPr lang="en-US" sz="2700" u="sng" dirty="0">
                <a:effectLst/>
                <a:latin typeface="Sitka Small" panose="02000505000000020004" pitchFamily="2" charset="0"/>
                <a:ea typeface="Calibri" panose="020F0502020204030204" pitchFamily="34" charset="0"/>
                <a:cs typeface="Times New Roman" panose="02020603050405020304" pitchFamily="18" charset="0"/>
              </a:rPr>
              <a:t>Analyzing trends of Average Distance Covered by Riders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5F1593D-A6FC-4264-3938-0F26B162C166}"/>
              </a:ext>
            </a:extLst>
          </p:cNvPr>
          <p:cNvPicPr>
            <a:picLocks noGrp="1" noChangeAspect="1"/>
          </p:cNvPicPr>
          <p:nvPr>
            <p:ph idx="1"/>
          </p:nvPr>
        </p:nvPicPr>
        <p:blipFill>
          <a:blip r:embed="rId2"/>
          <a:stretch>
            <a:fillRect/>
          </a:stretch>
        </p:blipFill>
        <p:spPr>
          <a:xfrm>
            <a:off x="484909" y="872836"/>
            <a:ext cx="9393382" cy="5781402"/>
          </a:xfrm>
          <a:prstGeom prst="rect">
            <a:avLst/>
          </a:prstGeom>
        </p:spPr>
      </p:pic>
      <p:sp>
        <p:nvSpPr>
          <p:cNvPr id="3" name="Speech Bubble: Rectangle 2">
            <a:extLst>
              <a:ext uri="{FF2B5EF4-FFF2-40B4-BE49-F238E27FC236}">
                <a16:creationId xmlns:a16="http://schemas.microsoft.com/office/drawing/2014/main" id="{936FB22B-97D1-874B-E03A-01D058373EBA}"/>
              </a:ext>
            </a:extLst>
          </p:cNvPr>
          <p:cNvSpPr/>
          <p:nvPr/>
        </p:nvSpPr>
        <p:spPr>
          <a:xfrm>
            <a:off x="9329530" y="1901599"/>
            <a:ext cx="2377561" cy="2776419"/>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see that the average distance covered is between 0 km to 10 km that means these bikes are primarily used for commuting inside the city only. </a:t>
            </a:r>
            <a:endParaRPr lang="en-IN" dirty="0"/>
          </a:p>
        </p:txBody>
      </p:sp>
    </p:spTree>
    <p:extLst>
      <p:ext uri="{BB962C8B-B14F-4D97-AF65-F5344CB8AC3E}">
        <p14:creationId xmlns:p14="http://schemas.microsoft.com/office/powerpoint/2010/main" val="365491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677A-A825-FBAE-70FD-7A8DE2285A9D}"/>
              </a:ext>
            </a:extLst>
          </p:cNvPr>
          <p:cNvSpPr>
            <a:spLocks noGrp="1"/>
          </p:cNvSpPr>
          <p:nvPr>
            <p:ph type="title"/>
          </p:nvPr>
        </p:nvSpPr>
        <p:spPr>
          <a:xfrm>
            <a:off x="622852" y="365125"/>
            <a:ext cx="10730948" cy="1048039"/>
          </a:xfrm>
        </p:spPr>
        <p:txBody>
          <a:bodyPr>
            <a:normAutofit fontScale="90000"/>
          </a:bodyPr>
          <a:lstStyle/>
          <a:p>
            <a:pPr>
              <a:lnSpc>
                <a:spcPct val="107000"/>
              </a:lnSpc>
              <a:spcAft>
                <a:spcPts val="800"/>
              </a:spcAft>
            </a:pPr>
            <a:r>
              <a:rPr lang="en-US" sz="1800" dirty="0">
                <a:solidFill>
                  <a:srgbClr val="2F5496"/>
                </a:solidFill>
                <a:effectLst/>
                <a:latin typeface="Century" panose="020406040505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700" u="sng" dirty="0">
                <a:effectLst/>
                <a:latin typeface="Sitka Small" panose="02000505000000020004" pitchFamily="2" charset="0"/>
                <a:ea typeface="Calibri" panose="020F0502020204030204" pitchFamily="34" charset="0"/>
                <a:cs typeface="Times New Roman" panose="02020603050405020304" pitchFamily="18" charset="0"/>
              </a:rPr>
              <a:t>Analyzing trends of casual and member types on each Day of Week</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98A2BA06-388D-01FF-0B82-3DB21D6779FD}"/>
              </a:ext>
            </a:extLst>
          </p:cNvPr>
          <p:cNvGraphicFramePr>
            <a:graphicFrameLocks noGrp="1"/>
          </p:cNvGraphicFramePr>
          <p:nvPr>
            <p:ph idx="1"/>
            <p:extLst>
              <p:ext uri="{D42A27DB-BD31-4B8C-83A1-F6EECF244321}">
                <p14:modId xmlns:p14="http://schemas.microsoft.com/office/powerpoint/2010/main" val="2767710334"/>
              </p:ext>
            </p:extLst>
          </p:nvPr>
        </p:nvGraphicFramePr>
        <p:xfrm>
          <a:off x="838200" y="1274618"/>
          <a:ext cx="8822635" cy="5218257"/>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9CA0D8BE-BAF1-6E2B-AFA3-631231106951}"/>
              </a:ext>
            </a:extLst>
          </p:cNvPr>
          <p:cNvSpPr/>
          <p:nvPr/>
        </p:nvSpPr>
        <p:spPr>
          <a:xfrm>
            <a:off x="9051235" y="2120348"/>
            <a:ext cx="2955235" cy="327328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we consider Saturday and Sunday as weekends it seems like Member riders are using bikes mostly to commute to office &amp; Casual Riders for leisure.</a:t>
            </a:r>
            <a:endParaRPr lang="en-IN" dirty="0"/>
          </a:p>
        </p:txBody>
      </p:sp>
    </p:spTree>
    <p:extLst>
      <p:ext uri="{BB962C8B-B14F-4D97-AF65-F5344CB8AC3E}">
        <p14:creationId xmlns:p14="http://schemas.microsoft.com/office/powerpoint/2010/main" val="418423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4C8B555-ADB4-0404-3387-439B0090661D}"/>
              </a:ext>
            </a:extLst>
          </p:cNvPr>
          <p:cNvGraphicFramePr/>
          <p:nvPr>
            <p:extLst>
              <p:ext uri="{D42A27DB-BD31-4B8C-83A1-F6EECF244321}">
                <p14:modId xmlns:p14="http://schemas.microsoft.com/office/powerpoint/2010/main" val="2244188608"/>
              </p:ext>
            </p:extLst>
          </p:nvPr>
        </p:nvGraphicFramePr>
        <p:xfrm>
          <a:off x="533400" y="490330"/>
          <a:ext cx="8875643" cy="6049015"/>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9C8980B2-2406-5C4B-B69B-157A2A453832}"/>
              </a:ext>
            </a:extLst>
          </p:cNvPr>
          <p:cNvSpPr/>
          <p:nvPr/>
        </p:nvSpPr>
        <p:spPr>
          <a:xfrm>
            <a:off x="9409044" y="1696278"/>
            <a:ext cx="2623930" cy="3419061"/>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observe that on weekends both types of riders are covering more distances but overall distances but overall Casual rides are covering more distance. </a:t>
            </a:r>
            <a:endParaRPr lang="en-IN" dirty="0"/>
          </a:p>
        </p:txBody>
      </p:sp>
    </p:spTree>
    <p:extLst>
      <p:ext uri="{BB962C8B-B14F-4D97-AF65-F5344CB8AC3E}">
        <p14:creationId xmlns:p14="http://schemas.microsoft.com/office/powerpoint/2010/main" val="343575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FDFCD9-1C21-21D4-1F26-3F2871D107ED}"/>
              </a:ext>
            </a:extLst>
          </p:cNvPr>
          <p:cNvGraphicFramePr/>
          <p:nvPr>
            <p:extLst>
              <p:ext uri="{D42A27DB-BD31-4B8C-83A1-F6EECF244321}">
                <p14:modId xmlns:p14="http://schemas.microsoft.com/office/powerpoint/2010/main" val="3644030070"/>
              </p:ext>
            </p:extLst>
          </p:nvPr>
        </p:nvGraphicFramePr>
        <p:xfrm>
          <a:off x="655320" y="609601"/>
          <a:ext cx="9469341" cy="5818908"/>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EC0BFA1C-F8B3-185B-33AC-49BCBCC11C5A}"/>
              </a:ext>
            </a:extLst>
          </p:cNvPr>
          <p:cNvSpPr/>
          <p:nvPr/>
        </p:nvSpPr>
        <p:spPr>
          <a:xfrm>
            <a:off x="9978887" y="2001078"/>
            <a:ext cx="2213113" cy="303474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Similar trend here also as Casual Members are traveling on average more than Member riders.</a:t>
            </a:r>
            <a:endParaRPr lang="en-IN" dirty="0"/>
          </a:p>
        </p:txBody>
      </p:sp>
    </p:spTree>
    <p:extLst>
      <p:ext uri="{BB962C8B-B14F-4D97-AF65-F5344CB8AC3E}">
        <p14:creationId xmlns:p14="http://schemas.microsoft.com/office/powerpoint/2010/main" val="414275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B98E-8CC8-0EA3-DD14-98308D84F1B7}"/>
              </a:ext>
            </a:extLst>
          </p:cNvPr>
          <p:cNvSpPr>
            <a:spLocks noGrp="1"/>
          </p:cNvSpPr>
          <p:nvPr>
            <p:ph type="title"/>
          </p:nvPr>
        </p:nvSpPr>
        <p:spPr>
          <a:xfrm>
            <a:off x="583096" y="197209"/>
            <a:ext cx="10770704" cy="1257518"/>
          </a:xfrm>
        </p:spPr>
        <p:txBody>
          <a:bodyPr>
            <a:normAutofit fontScale="90000"/>
          </a:bodyPr>
          <a:lstStyle/>
          <a:p>
            <a:r>
              <a:rPr lang="en-US" sz="2700" u="sng" dirty="0">
                <a:effectLst/>
                <a:latin typeface="Sitka Small" panose="02000505000000020004" pitchFamily="2" charset="0"/>
                <a:ea typeface="Calibri" panose="020F0502020204030204" pitchFamily="34" charset="0"/>
                <a:cs typeface="Times New Roman" panose="02020603050405020304" pitchFamily="18" charset="0"/>
              </a:rPr>
              <a:t>Analyzing trends of casual and member types on each Month of the Year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96603FCD-7B5A-3985-7C1D-434DC4169C12}"/>
              </a:ext>
            </a:extLst>
          </p:cNvPr>
          <p:cNvGraphicFramePr>
            <a:graphicFrameLocks noGrp="1"/>
          </p:cNvGraphicFramePr>
          <p:nvPr>
            <p:ph idx="1"/>
            <p:extLst>
              <p:ext uri="{D42A27DB-BD31-4B8C-83A1-F6EECF244321}">
                <p14:modId xmlns:p14="http://schemas.microsoft.com/office/powerpoint/2010/main" val="3113481742"/>
              </p:ext>
            </p:extLst>
          </p:nvPr>
        </p:nvGraphicFramePr>
        <p:xfrm>
          <a:off x="583096" y="1219200"/>
          <a:ext cx="9329530" cy="4982817"/>
        </p:xfrm>
        <a:graphic>
          <a:graphicData uri="http://schemas.openxmlformats.org/drawingml/2006/chart">
            <c:chart xmlns:c="http://schemas.openxmlformats.org/drawingml/2006/chart" xmlns:r="http://schemas.openxmlformats.org/officeDocument/2006/relationships" r:id="rId2"/>
          </a:graphicData>
        </a:graphic>
      </p:graphicFrame>
      <p:sp>
        <p:nvSpPr>
          <p:cNvPr id="3" name="Speech Bubble: Oval 2">
            <a:extLst>
              <a:ext uri="{FF2B5EF4-FFF2-40B4-BE49-F238E27FC236}">
                <a16:creationId xmlns:a16="http://schemas.microsoft.com/office/drawing/2014/main" id="{86D6A57F-369E-4AA9-0278-A4D121673BFC}"/>
              </a:ext>
            </a:extLst>
          </p:cNvPr>
          <p:cNvSpPr/>
          <p:nvPr/>
        </p:nvSpPr>
        <p:spPr>
          <a:xfrm>
            <a:off x="9130748" y="1762539"/>
            <a:ext cx="2835965" cy="443947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Here we can observe that both type of riders prefer around the end of Spring, Summer and starting of Autumn  months but Casual Riders are mostly peaked during summer month whereas Member riders are little spread-out in other months also.</a:t>
            </a:r>
            <a:endParaRPr lang="en-IN" dirty="0"/>
          </a:p>
        </p:txBody>
      </p:sp>
    </p:spTree>
    <p:extLst>
      <p:ext uri="{BB962C8B-B14F-4D97-AF65-F5344CB8AC3E}">
        <p14:creationId xmlns:p14="http://schemas.microsoft.com/office/powerpoint/2010/main" val="2079304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697</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Calibri Light</vt:lpstr>
      <vt:lpstr>Cambria Math</vt:lpstr>
      <vt:lpstr>Century</vt:lpstr>
      <vt:lpstr>Sitka Small</vt:lpstr>
      <vt:lpstr>Symbol</vt:lpstr>
      <vt:lpstr>Office Theme</vt:lpstr>
      <vt:lpstr>Project Purpose</vt:lpstr>
      <vt:lpstr>Statement of the Business Task </vt:lpstr>
      <vt:lpstr>Description of Data Sources</vt:lpstr>
      <vt:lpstr>Supporting Visualizations and Key Findings </vt:lpstr>
      <vt:lpstr>Analyzing trends of Average Distance Covered by Riders </vt:lpstr>
      <vt:lpstr>  Analyzing trends of casual and member types on each Day of Week </vt:lpstr>
      <vt:lpstr>PowerPoint Presentation</vt:lpstr>
      <vt:lpstr>PowerPoint Presentation</vt:lpstr>
      <vt:lpstr>Analyzing trends of casual and member types on each Month of the Year </vt:lpstr>
      <vt:lpstr>Analyzing trends of casual and member types in each Season </vt:lpstr>
      <vt:lpstr>PowerPoint Presentation</vt:lpstr>
      <vt:lpstr>Analyzing trends of casual and member types on each Hour of Day </vt:lpstr>
      <vt:lpstr>Analyzing trends of casual and member Riders Bike Preferences</vt:lpstr>
      <vt:lpstr>PowerPoint Presentation</vt:lpstr>
      <vt:lpstr>PowerPoint Presentation</vt:lpstr>
      <vt:lpstr>Top Three Recommendations Based on My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Purpose</dc:title>
  <dc:creator>Sandeep Kumar</dc:creator>
  <cp:lastModifiedBy>Sandeep Kumar</cp:lastModifiedBy>
  <cp:revision>17</cp:revision>
  <dcterms:created xsi:type="dcterms:W3CDTF">2023-03-07T12:17:11Z</dcterms:created>
  <dcterms:modified xsi:type="dcterms:W3CDTF">2023-09-08T14:30:44Z</dcterms:modified>
</cp:coreProperties>
</file>